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72" r:id="rId3"/>
    <p:sldId id="257" r:id="rId4"/>
    <p:sldId id="268" r:id="rId5"/>
    <p:sldId id="287" r:id="rId6"/>
    <p:sldId id="260" r:id="rId7"/>
    <p:sldId id="280" r:id="rId8"/>
    <p:sldId id="282" r:id="rId9"/>
    <p:sldId id="289" r:id="rId10"/>
    <p:sldId id="288" r:id="rId11"/>
    <p:sldId id="284" r:id="rId12"/>
    <p:sldId id="286" r:id="rId13"/>
    <p:sldId id="278" r:id="rId14"/>
    <p:sldId id="281" r:id="rId15"/>
    <p:sldId id="2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2982" autoAdjust="0"/>
  </p:normalViewPr>
  <p:slideViewPr>
    <p:cSldViewPr snapToGrid="0">
      <p:cViewPr varScale="1">
        <p:scale>
          <a:sx n="68" d="100"/>
          <a:sy n="68"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err="1" smtClean="0"/>
              <a:t>Startbijeenkomst</a:t>
            </a:r>
            <a:r>
              <a:rPr lang="en-US" sz="6000" b="1" dirty="0" smtClean="0"/>
              <a:t/>
            </a:r>
            <a:br>
              <a:rPr lang="en-US" sz="6000" b="1" dirty="0" smtClean="0"/>
            </a:br>
            <a:r>
              <a:rPr lang="en-US" sz="6000" b="1" dirty="0" err="1" smtClean="0"/>
              <a:t>Projectleiders</a:t>
            </a:r>
            <a:r>
              <a:rPr lang="en-US" sz="6000" b="1" dirty="0" smtClean="0"/>
              <a:t/>
            </a:r>
            <a:br>
              <a:rPr lang="en-US" sz="6000" b="1" dirty="0" smtClean="0"/>
            </a:br>
            <a:r>
              <a:rPr lang="en-US" sz="6000" b="1" dirty="0" smtClean="0"/>
              <a:t>Minor Fit </a:t>
            </a:r>
            <a:r>
              <a:rPr lang="en-US" sz="6000" b="1" dirty="0" err="1" smtClean="0"/>
              <a:t>voor</a:t>
            </a:r>
            <a:r>
              <a:rPr lang="en-US" sz="6000" b="1" dirty="0" smtClean="0"/>
              <a:t> de </a:t>
            </a:r>
            <a:r>
              <a:rPr lang="en-US" sz="6000" b="1" dirty="0" err="1" smtClean="0"/>
              <a:t>Toekomst</a:t>
            </a:r>
            <a:r>
              <a:rPr lang="en-US" sz="6000" b="1" dirty="0" smtClean="0"/>
              <a:t/>
            </a:r>
            <a:br>
              <a:rPr lang="en-US" sz="6000" b="1" dirty="0" smtClean="0"/>
            </a:br>
            <a:r>
              <a:rPr lang="en-US" sz="6000" b="1" dirty="0" err="1" smtClean="0"/>
              <a:t>Gemeente</a:t>
            </a:r>
            <a:r>
              <a:rPr lang="en-US" sz="6000" b="1" dirty="0" smtClean="0"/>
              <a:t> </a:t>
            </a:r>
            <a:r>
              <a:rPr lang="en-US" sz="6000" b="1" dirty="0" err="1" smtClean="0"/>
              <a:t>Veere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fontScale="62500" lnSpcReduction="20000"/>
          </a:bodyPr>
          <a:lstStyle/>
          <a:p>
            <a:r>
              <a:rPr lang="nl-NL" sz="2400" dirty="0">
                <a:solidFill>
                  <a:schemeClr val="bg1"/>
                </a:solidFill>
              </a:rPr>
              <a:t>Hans de </a:t>
            </a:r>
            <a:r>
              <a:rPr lang="nl-NL" sz="2400" dirty="0" smtClean="0">
                <a:solidFill>
                  <a:schemeClr val="bg1"/>
                </a:solidFill>
              </a:rPr>
              <a:t>Bruin en Daniëlle Mostert-Al, HZ </a:t>
            </a:r>
            <a:r>
              <a:rPr lang="nl-NL" sz="2400" dirty="0">
                <a:solidFill>
                  <a:schemeClr val="bg1"/>
                </a:solidFill>
              </a:rPr>
              <a:t>University of Applied Sciences</a:t>
            </a:r>
          </a:p>
          <a:p>
            <a:r>
              <a:rPr lang="nl-NL" sz="2400" dirty="0" smtClean="0">
                <a:solidFill>
                  <a:schemeClr val="bg1"/>
                </a:solidFill>
              </a:rPr>
              <a:t>Petra </a:t>
            </a:r>
            <a:r>
              <a:rPr lang="nl-NL" sz="2400" dirty="0">
                <a:solidFill>
                  <a:schemeClr val="bg1"/>
                </a:solidFill>
              </a:rPr>
              <a:t>de Braal, </a:t>
            </a:r>
            <a:r>
              <a:rPr lang="nl-NL" sz="2400" dirty="0" err="1">
                <a:solidFill>
                  <a:schemeClr val="bg1"/>
                </a:solidFill>
              </a:rPr>
              <a:t>Solidarity</a:t>
            </a:r>
            <a:r>
              <a:rPr lang="nl-NL" sz="2400" dirty="0">
                <a:solidFill>
                  <a:schemeClr val="bg1"/>
                </a:solidFill>
              </a:rPr>
              <a:t> </a:t>
            </a:r>
            <a:r>
              <a:rPr lang="nl-NL" sz="2400" dirty="0" smtClean="0">
                <a:solidFill>
                  <a:schemeClr val="bg1"/>
                </a:solidFill>
              </a:rPr>
              <a:t>University</a:t>
            </a:r>
          </a:p>
          <a:p>
            <a:pPr algn="r"/>
            <a:r>
              <a:rPr lang="nl-NL" sz="2400" dirty="0" smtClean="0">
                <a:solidFill>
                  <a:schemeClr val="bg1"/>
                </a:solidFill>
              </a:rPr>
              <a:t>Maart 2020</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Voor</a:t>
            </a:r>
            <a:r>
              <a:rPr lang="en-US" dirty="0" smtClean="0"/>
              <a:t> de </a:t>
            </a:r>
            <a:r>
              <a:rPr lang="en-US" dirty="0" err="1" smtClean="0"/>
              <a:t>punten</a:t>
            </a:r>
            <a:r>
              <a:rPr lang="en-US" dirty="0" smtClean="0"/>
              <a:t>?</a:t>
            </a:r>
            <a:endParaRPr lang="en-US" dirty="0"/>
          </a:p>
        </p:txBody>
      </p:sp>
      <p:sp>
        <p:nvSpPr>
          <p:cNvPr id="3" name="Content Placeholder 2"/>
          <p:cNvSpPr>
            <a:spLocks noGrp="1"/>
          </p:cNvSpPr>
          <p:nvPr>
            <p:ph idx="1"/>
          </p:nvPr>
        </p:nvSpPr>
        <p:spPr/>
        <p:txBody>
          <a:bodyPr/>
          <a:lstStyle/>
          <a:p>
            <a:r>
              <a:rPr lang="en-US" dirty="0" err="1" smtClean="0"/>
              <a:t>Iedere</a:t>
            </a:r>
            <a:r>
              <a:rPr lang="en-US" dirty="0" smtClean="0"/>
              <a:t> </a:t>
            </a:r>
            <a:r>
              <a:rPr lang="en-US" dirty="0" err="1" smtClean="0"/>
              <a:t>deelnemer</a:t>
            </a:r>
            <a:r>
              <a:rPr lang="en-US" dirty="0" smtClean="0"/>
              <a:t> </a:t>
            </a:r>
            <a:r>
              <a:rPr lang="en-US" dirty="0" err="1" smtClean="0"/>
              <a:t>verwerkt</a:t>
            </a:r>
            <a:r>
              <a:rPr lang="en-US" dirty="0" smtClean="0"/>
              <a:t> </a:t>
            </a:r>
            <a:r>
              <a:rPr lang="en-US" dirty="0" err="1" smtClean="0"/>
              <a:t>zijn</a:t>
            </a:r>
            <a:r>
              <a:rPr lang="en-US" dirty="0" smtClean="0"/>
              <a:t> </a:t>
            </a:r>
            <a:r>
              <a:rPr lang="en-US" dirty="0" err="1" smtClean="0"/>
              <a:t>opgedane</a:t>
            </a:r>
            <a:r>
              <a:rPr lang="en-US" dirty="0" smtClean="0"/>
              <a:t> </a:t>
            </a:r>
            <a:r>
              <a:rPr lang="en-US" dirty="0" err="1" smtClean="0"/>
              <a:t>inzichten</a:t>
            </a:r>
            <a:r>
              <a:rPr lang="en-US" dirty="0" smtClean="0"/>
              <a:t> </a:t>
            </a:r>
            <a:r>
              <a:rPr lang="en-US" dirty="0" err="1" smtClean="0"/>
              <a:t>gedurende</a:t>
            </a:r>
            <a:r>
              <a:rPr lang="en-US" dirty="0" smtClean="0"/>
              <a:t> het </a:t>
            </a:r>
            <a:r>
              <a:rPr lang="en-US" dirty="0" err="1" smtClean="0"/>
              <a:t>traject</a:t>
            </a:r>
            <a:r>
              <a:rPr lang="en-US" dirty="0" smtClean="0"/>
              <a:t> in </a:t>
            </a:r>
            <a:r>
              <a:rPr lang="en-US" dirty="0" err="1" smtClean="0"/>
              <a:t>een</a:t>
            </a:r>
            <a:r>
              <a:rPr lang="en-US" dirty="0" smtClean="0"/>
              <a:t> portfolio.</a:t>
            </a:r>
          </a:p>
          <a:p>
            <a:endParaRPr lang="en-US" dirty="0" smtClean="0"/>
          </a:p>
          <a:p>
            <a:r>
              <a:rPr lang="en-US" dirty="0" err="1" smtClean="0"/>
              <a:t>Een</a:t>
            </a:r>
            <a:r>
              <a:rPr lang="en-US" dirty="0" smtClean="0"/>
              <a:t> minor </a:t>
            </a:r>
            <a:r>
              <a:rPr lang="en-US" dirty="0" err="1" smtClean="0"/>
              <a:t>staat</a:t>
            </a:r>
            <a:r>
              <a:rPr lang="en-US" dirty="0" smtClean="0"/>
              <a:t> </a:t>
            </a:r>
            <a:r>
              <a:rPr lang="en-US" dirty="0" err="1" smtClean="0"/>
              <a:t>voor</a:t>
            </a:r>
            <a:r>
              <a:rPr lang="en-US" dirty="0" smtClean="0"/>
              <a:t> 30 EC (European Credits = </a:t>
            </a:r>
            <a:r>
              <a:rPr lang="en-US" dirty="0" err="1" smtClean="0"/>
              <a:t>studiepunten</a:t>
            </a:r>
            <a:r>
              <a:rPr lang="en-US" dirty="0" smtClean="0"/>
              <a:t>), maar </a:t>
            </a:r>
            <a:r>
              <a:rPr lang="en-US" dirty="0" err="1" smtClean="0"/>
              <a:t>dan</a:t>
            </a:r>
            <a:r>
              <a:rPr lang="en-US" dirty="0" smtClean="0"/>
              <a:t> </a:t>
            </a:r>
            <a:r>
              <a:rPr lang="en-US" dirty="0" err="1" smtClean="0"/>
              <a:t>moet</a:t>
            </a:r>
            <a:r>
              <a:rPr lang="en-US" dirty="0" smtClean="0"/>
              <a:t> </a:t>
            </a:r>
            <a:r>
              <a:rPr lang="en-US" dirty="0" err="1" smtClean="0"/>
              <a:t>aantoonbaar</a:t>
            </a:r>
            <a:r>
              <a:rPr lang="en-US" dirty="0" smtClean="0"/>
              <a:t> </a:t>
            </a:r>
            <a:r>
              <a:rPr lang="en-US" dirty="0" err="1" smtClean="0"/>
              <a:t>voldaan</a:t>
            </a:r>
            <a:r>
              <a:rPr lang="en-US" dirty="0" smtClean="0"/>
              <a:t> </a:t>
            </a:r>
            <a:r>
              <a:rPr lang="en-US" dirty="0" err="1" smtClean="0"/>
              <a:t>zijn</a:t>
            </a:r>
            <a:r>
              <a:rPr lang="en-US" dirty="0" smtClean="0"/>
              <a:t> </a:t>
            </a:r>
            <a:r>
              <a:rPr lang="en-US" dirty="0" err="1" smtClean="0"/>
              <a:t>aan</a:t>
            </a:r>
            <a:r>
              <a:rPr lang="en-US" dirty="0" smtClean="0"/>
              <a:t> </a:t>
            </a:r>
            <a:r>
              <a:rPr lang="en-US" dirty="0" err="1" smtClean="0"/>
              <a:t>competenties</a:t>
            </a:r>
            <a:r>
              <a:rPr lang="en-US" dirty="0" smtClean="0"/>
              <a:t> en </a:t>
            </a:r>
            <a:r>
              <a:rPr lang="en-US" dirty="0" err="1" smtClean="0"/>
              <a:t>leeruitkomsten</a:t>
            </a:r>
            <a:r>
              <a:rPr lang="en-US" dirty="0" smtClean="0"/>
              <a:t>.</a:t>
            </a:r>
          </a:p>
          <a:p>
            <a:endParaRPr lang="en-US" dirty="0" smtClean="0"/>
          </a:p>
          <a:p>
            <a:r>
              <a:rPr lang="en-US" dirty="0" err="1" smtClean="0"/>
              <a:t>Wie</a:t>
            </a:r>
            <a:r>
              <a:rPr lang="en-US" dirty="0" smtClean="0"/>
              <a:t> </a:t>
            </a:r>
            <a:r>
              <a:rPr lang="en-US" dirty="0" err="1" smtClean="0"/>
              <a:t>voor</a:t>
            </a:r>
            <a:r>
              <a:rPr lang="en-US" dirty="0" smtClean="0"/>
              <a:t> de </a:t>
            </a:r>
            <a:r>
              <a:rPr lang="en-US" dirty="0" err="1" smtClean="0"/>
              <a:t>punten</a:t>
            </a:r>
            <a:r>
              <a:rPr lang="en-US" dirty="0" smtClean="0"/>
              <a:t> </a:t>
            </a:r>
            <a:r>
              <a:rPr lang="en-US" dirty="0" err="1" smtClean="0"/>
              <a:t>gaat</a:t>
            </a:r>
            <a:r>
              <a:rPr lang="en-US" dirty="0" smtClean="0"/>
              <a:t>, </a:t>
            </a:r>
            <a:r>
              <a:rPr lang="en-US" dirty="0" err="1" smtClean="0"/>
              <a:t>zal</a:t>
            </a:r>
            <a:r>
              <a:rPr lang="en-US" dirty="0" smtClean="0"/>
              <a:t> extra </a:t>
            </a:r>
            <a:r>
              <a:rPr lang="en-US" dirty="0" err="1" smtClean="0"/>
              <a:t>inspanningen</a:t>
            </a:r>
            <a:r>
              <a:rPr lang="en-US" dirty="0" smtClean="0"/>
              <a:t> </a:t>
            </a:r>
            <a:r>
              <a:rPr lang="en-US" dirty="0" err="1" smtClean="0"/>
              <a:t>moeten</a:t>
            </a:r>
            <a:r>
              <a:rPr lang="en-US" dirty="0" smtClean="0"/>
              <a:t> </a:t>
            </a:r>
            <a:r>
              <a:rPr lang="en-US" dirty="0" err="1" smtClean="0"/>
              <a:t>leveren</a:t>
            </a:r>
            <a:r>
              <a:rPr lang="en-US" dirty="0" smtClean="0"/>
              <a:t>.</a:t>
            </a:r>
            <a:endParaRPr lang="en-US" dirty="0"/>
          </a:p>
        </p:txBody>
      </p:sp>
    </p:spTree>
    <p:extLst>
      <p:ext uri="{BB962C8B-B14F-4D97-AF65-F5344CB8AC3E}">
        <p14:creationId xmlns:p14="http://schemas.microsoft.com/office/powerpoint/2010/main" val="422910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Voorbeeld</a:t>
            </a:r>
            <a:r>
              <a:rPr lang="en-US" dirty="0" smtClean="0"/>
              <a:t>:</a:t>
            </a:r>
            <a:br>
              <a:rPr lang="en-US" dirty="0" smtClean="0"/>
            </a:br>
            <a:r>
              <a:rPr lang="en-US" dirty="0"/>
              <a:t/>
            </a:r>
            <a:br>
              <a:rPr lang="en-US" dirty="0"/>
            </a:br>
            <a:r>
              <a:rPr lang="en-US" dirty="0" err="1" smtClean="0"/>
              <a:t>Tweede-orde-observaties</a:t>
            </a:r>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2522" y="208846"/>
            <a:ext cx="9405337" cy="6649154"/>
          </a:xfrm>
          <a:prstGeom prst="rect">
            <a:avLst/>
          </a:prstGeom>
        </p:spPr>
      </p:pic>
    </p:spTree>
    <p:extLst>
      <p:ext uri="{BB962C8B-B14F-4D97-AF65-F5344CB8AC3E}">
        <p14:creationId xmlns:p14="http://schemas.microsoft.com/office/powerpoint/2010/main" val="134678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Integraal</a:t>
            </a:r>
            <a:r>
              <a:rPr lang="en-US" dirty="0" smtClean="0"/>
              <a:t> </a:t>
            </a:r>
            <a:r>
              <a:rPr lang="en-US" dirty="0" err="1" smtClean="0"/>
              <a:t>denken</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4529797" y="763394"/>
            <a:ext cx="6330462" cy="5322068"/>
          </a:xfrm>
          <a:prstGeom prst="rect">
            <a:avLst/>
          </a:prstGeom>
        </p:spPr>
      </p:pic>
    </p:spTree>
    <p:extLst>
      <p:ext uri="{BB962C8B-B14F-4D97-AF65-F5344CB8AC3E}">
        <p14:creationId xmlns:p14="http://schemas.microsoft.com/office/powerpoint/2010/main" val="118910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De basis</a:t>
            </a:r>
            <a:br>
              <a:rPr lang="en-US" sz="3200" dirty="0" smtClean="0"/>
            </a:br>
            <a:r>
              <a:rPr lang="en-US" sz="3200" dirty="0" smtClean="0"/>
              <a:t>(</a:t>
            </a:r>
            <a:r>
              <a:rPr lang="en-US" sz="3200" dirty="0" err="1" smtClean="0"/>
              <a:t>eerste</a:t>
            </a:r>
            <a:r>
              <a:rPr lang="en-US" sz="3200" dirty="0" smtClean="0"/>
              <a:t> </a:t>
            </a:r>
            <a:r>
              <a:rPr lang="en-US" sz="3200" dirty="0" err="1" smtClean="0"/>
              <a:t>drie</a:t>
            </a:r>
            <a:r>
              <a:rPr lang="en-US" sz="3200" dirty="0" smtClean="0"/>
              <a:t> </a:t>
            </a:r>
            <a:r>
              <a:rPr lang="en-US" sz="3200" dirty="0" smtClean="0"/>
              <a:t>workshops):</a:t>
            </a:r>
            <a:br>
              <a:rPr lang="en-US" sz="3200" dirty="0" smtClean="0"/>
            </a:br>
            <a:r>
              <a:rPr lang="en-US" sz="3200" dirty="0" smtClean="0"/>
              <a:t/>
            </a:r>
            <a:br>
              <a:rPr lang="en-US" sz="3200" dirty="0" smtClean="0"/>
            </a:br>
            <a:r>
              <a:rPr lang="en-US" sz="3200" dirty="0" err="1" smtClean="0"/>
              <a:t>Integraal</a:t>
            </a:r>
            <a:r>
              <a:rPr lang="en-US" sz="3200" dirty="0" smtClean="0"/>
              <a:t> </a:t>
            </a:r>
            <a:r>
              <a:rPr lang="en-US" sz="3200" dirty="0" err="1" smtClean="0"/>
              <a:t>denken</a:t>
            </a:r>
            <a:r>
              <a:rPr lang="en-US" sz="3200" dirty="0" smtClean="0"/>
              <a:t/>
            </a:r>
            <a:br>
              <a:rPr lang="en-US" sz="3200" dirty="0" smtClean="0"/>
            </a:br>
            <a:r>
              <a:rPr lang="en-US" sz="3200" dirty="0" smtClean="0"/>
              <a:t>=</a:t>
            </a:r>
            <a:br>
              <a:rPr lang="en-US" sz="3200" dirty="0" smtClean="0"/>
            </a:br>
            <a:r>
              <a:rPr lang="en-US" sz="3200" dirty="0" err="1" smtClean="0"/>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smtClean="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Minor </a:t>
            </a:r>
            <a:r>
              <a:rPr lang="nl-NL" dirty="0" err="1" smtClean="0"/>
              <a:t>FvdT</a:t>
            </a:r>
            <a:r>
              <a:rPr lang="nl-NL" dirty="0" smtClean="0"/>
              <a:t/>
            </a:r>
            <a:br>
              <a:rPr lang="nl-NL" dirty="0" smtClean="0"/>
            </a:br>
            <a:r>
              <a:rPr lang="nl-NL" dirty="0" smtClean="0"/>
              <a:t>kenmerken</a:t>
            </a:r>
            <a:endParaRPr lang="en-US" dirty="0"/>
          </a:p>
        </p:txBody>
      </p:sp>
      <p:sp>
        <p:nvSpPr>
          <p:cNvPr id="3" name="Content Placeholder 2"/>
          <p:cNvSpPr>
            <a:spLocks noGrp="1"/>
          </p:cNvSpPr>
          <p:nvPr>
            <p:ph idx="1"/>
          </p:nvPr>
        </p:nvSpPr>
        <p:spPr/>
        <p:txBody>
          <a:bodyPr>
            <a:normAutofit fontScale="77500" lnSpcReduction="20000"/>
          </a:bodyPr>
          <a:lstStyle/>
          <a:p>
            <a:pPr lvl="0"/>
            <a:r>
              <a:rPr lang="nl-NL" dirty="0"/>
              <a:t>De gewenste ontwikkeling van een deelnemer wordt vastgesteld in een </a:t>
            </a:r>
            <a:r>
              <a:rPr lang="nl-NL" dirty="0" smtClean="0"/>
              <a:t>startbijeenkomst </a:t>
            </a:r>
            <a:r>
              <a:rPr lang="nl-NL" dirty="0"/>
              <a:t>en individueel gesprek;</a:t>
            </a:r>
            <a:endParaRPr lang="en-US" dirty="0"/>
          </a:p>
          <a:p>
            <a:pPr lvl="0"/>
            <a:r>
              <a:rPr lang="nl-NL" dirty="0"/>
              <a:t>De deelnemer participeert in één of meer projecten die raakvlakken hebben met zijn dagelijkse praktijken. Een project dient als vehikel voor </a:t>
            </a:r>
            <a:r>
              <a:rPr lang="nl-NL" i="1" dirty="0" err="1"/>
              <a:t>learning</a:t>
            </a:r>
            <a:r>
              <a:rPr lang="nl-NL" i="1" dirty="0"/>
              <a:t> on </a:t>
            </a:r>
            <a:r>
              <a:rPr lang="nl-NL" i="1" dirty="0" err="1"/>
              <a:t>the</a:t>
            </a:r>
            <a:r>
              <a:rPr lang="nl-NL" i="1" dirty="0"/>
              <a:t> job</a:t>
            </a:r>
            <a:r>
              <a:rPr lang="nl-NL" dirty="0"/>
              <a:t>; </a:t>
            </a:r>
            <a:endParaRPr lang="en-US" dirty="0"/>
          </a:p>
          <a:p>
            <a:pPr lvl="0"/>
            <a:r>
              <a:rPr lang="nl-NL" dirty="0"/>
              <a:t>12 workshops van een dagdeel.</a:t>
            </a:r>
            <a:endParaRPr lang="en-US" dirty="0"/>
          </a:p>
          <a:p>
            <a:pPr lvl="0"/>
            <a:r>
              <a:rPr lang="nl-NL" dirty="0"/>
              <a:t>Doorlooptijd 14 maanden (een indicatie, geen strikte grenzen), sterk afhankelijk van beschikbare projecten die als leer-setting kunnen worden </a:t>
            </a:r>
            <a:r>
              <a:rPr lang="nl-NL" dirty="0" smtClean="0"/>
              <a:t>gebruikt;</a:t>
            </a:r>
            <a:endParaRPr lang="en-US" dirty="0"/>
          </a:p>
          <a:p>
            <a:pPr lvl="0"/>
            <a:r>
              <a:rPr lang="nl-NL" dirty="0"/>
              <a:t>Verschillende instapmomenten gestuurd door de start van de projecten;</a:t>
            </a:r>
            <a:endParaRPr lang="en-US" dirty="0"/>
          </a:p>
          <a:p>
            <a:pPr lvl="0"/>
            <a:r>
              <a:rPr lang="nl-NL" dirty="0" smtClean="0"/>
              <a:t>Indien gewenst, individuele coaching voor het begeleiden van </a:t>
            </a:r>
            <a:r>
              <a:rPr lang="nl-NL" dirty="0"/>
              <a:t>de professionele ontwikkeling van een deelnemer</a:t>
            </a:r>
            <a:r>
              <a:rPr lang="nl-NL" dirty="0" smtClean="0"/>
              <a:t>;</a:t>
            </a:r>
            <a:endParaRPr lang="en-US" dirty="0"/>
          </a:p>
          <a:p>
            <a:pPr lvl="0"/>
            <a:r>
              <a:rPr lang="nl-NL" dirty="0"/>
              <a:t>Strategisch procesbegeleiding, coachend op proces. De procesbegeleider fungeert als een rolmodel en geeft, waar het kan, de deelnemer de ruimte om persoonlijke en inhoudelijke stappen te zetten;</a:t>
            </a:r>
            <a:endParaRPr lang="en-US" dirty="0"/>
          </a:p>
          <a:p>
            <a:pPr lvl="0"/>
            <a:r>
              <a:rPr lang="nl-NL" dirty="0"/>
              <a:t>1 keer per maand toepassingssessie met en tussen deelnemers met als uitgangspunt de inhoud van een concreet project. Bij voorkeur worden leden van het MT/DT en College/Gemeenteraad uitgenodigd voor deelname aan toepassingssessies;</a:t>
            </a:r>
            <a:endParaRPr lang="en-US" dirty="0"/>
          </a:p>
          <a:p>
            <a:pPr lvl="0"/>
            <a:r>
              <a:rPr lang="nl-NL" dirty="0"/>
              <a:t>Bij een goede afronding van de minor, vastgesteld middels een assessment, ontvangt een deelnemer een certificaat ter waarde van 30 EC (European </a:t>
            </a:r>
            <a:r>
              <a:rPr lang="nl-NL" dirty="0" err="1"/>
              <a:t>Credits</a:t>
            </a:r>
            <a:r>
              <a:rPr lang="nl-NL" dirty="0"/>
              <a:t>). Het opstellen van een portfolio is hierbij een voorwaarde. </a:t>
            </a:r>
            <a:endParaRPr lang="en-US" dirty="0"/>
          </a:p>
        </p:txBody>
      </p:sp>
    </p:spTree>
    <p:extLst>
      <p:ext uri="{BB962C8B-B14F-4D97-AF65-F5344CB8AC3E}">
        <p14:creationId xmlns:p14="http://schemas.microsoft.com/office/powerpoint/2010/main" val="516250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Ten slotte</a:t>
            </a:r>
            <a:endParaRPr lang="en-US" dirty="0"/>
          </a:p>
        </p:txBody>
      </p:sp>
      <p:sp>
        <p:nvSpPr>
          <p:cNvPr id="3" name="Content Placeholder 2"/>
          <p:cNvSpPr>
            <a:spLocks noGrp="1"/>
          </p:cNvSpPr>
          <p:nvPr>
            <p:ph idx="1"/>
          </p:nvPr>
        </p:nvSpPr>
        <p:spPr/>
        <p:txBody>
          <a:bodyPr>
            <a:normAutofit/>
          </a:bodyPr>
          <a:lstStyle/>
          <a:p>
            <a:pPr marL="0" indent="0" algn="ctr">
              <a:buNone/>
            </a:pPr>
            <a:r>
              <a:rPr lang="nl-NL" sz="3600" dirty="0" smtClean="0"/>
              <a:t>Hoe nu verder?</a:t>
            </a:r>
            <a:endParaRPr lang="en-US" sz="3600" dirty="0"/>
          </a:p>
        </p:txBody>
      </p:sp>
    </p:spTree>
    <p:extLst>
      <p:ext uri="{BB962C8B-B14F-4D97-AF65-F5344CB8AC3E}">
        <p14:creationId xmlns:p14="http://schemas.microsoft.com/office/powerpoint/2010/main" val="3414837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b="1" dirty="0" smtClean="0"/>
              <a:t>De uitdaging</a:t>
            </a:r>
            <a:endParaRPr lang="nl-NL" b="1"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pPr lvl="0"/>
            <a:r>
              <a:rPr lang="nl-NL" sz="2400" dirty="0"/>
              <a:t>Veranderende rol van de gemeente ten opzichte </a:t>
            </a:r>
            <a:r>
              <a:rPr lang="nl-NL" sz="2400" dirty="0" smtClean="0"/>
              <a:t>van leefbaarheid en inrichting van de omgeving:</a:t>
            </a:r>
          </a:p>
          <a:p>
            <a:pPr lvl="1"/>
            <a:r>
              <a:rPr lang="nl-NL" sz="2200" dirty="0" smtClean="0"/>
              <a:t>omgevingswet</a:t>
            </a:r>
          </a:p>
          <a:p>
            <a:pPr lvl="1"/>
            <a:r>
              <a:rPr lang="nl-NL" sz="2200" dirty="0" smtClean="0"/>
              <a:t>participatie</a:t>
            </a:r>
            <a:endParaRPr lang="nl-NL" sz="2200" dirty="0"/>
          </a:p>
          <a:p>
            <a:pPr lvl="0"/>
            <a:r>
              <a:rPr lang="nl-NL" sz="2400" dirty="0"/>
              <a:t>Hoe </a:t>
            </a:r>
            <a:r>
              <a:rPr lang="nl-NL" sz="2400" dirty="0" smtClean="0"/>
              <a:t>kan de gemeente Veere hier een leidende rol in nemen met inachtneming van uiteenlopende belangen van belanghebbenden?</a:t>
            </a:r>
            <a:endParaRPr lang="nl-NL" sz="2400" dirty="0"/>
          </a:p>
        </p:txBody>
      </p:sp>
    </p:spTree>
    <p:extLst>
      <p:ext uri="{BB962C8B-B14F-4D97-AF65-F5344CB8AC3E}">
        <p14:creationId xmlns:p14="http://schemas.microsoft.com/office/powerpoint/2010/main" val="3413966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pPr algn="ctr"/>
            <a:r>
              <a:rPr lang="en-US" b="1" dirty="0" err="1" smtClean="0"/>
              <a:t>Samen</a:t>
            </a:r>
            <a:r>
              <a:rPr lang="en-US" b="1" dirty="0" smtClean="0"/>
              <a:t> </a:t>
            </a:r>
            <a:r>
              <a:rPr lang="en-US" b="1" dirty="0" err="1" smtClean="0"/>
              <a:t>doen</a:t>
            </a:r>
            <a:r>
              <a:rPr lang="en-US" b="1" dirty="0"/>
              <a:t/>
            </a:r>
            <a:br>
              <a:rPr lang="en-US" b="1" dirty="0"/>
            </a:br>
            <a:r>
              <a:rPr lang="en-US" b="1" dirty="0" smtClean="0"/>
              <a:t>en</a:t>
            </a:r>
            <a:br>
              <a:rPr lang="en-US" b="1" dirty="0" smtClean="0"/>
            </a:br>
            <a:r>
              <a:rPr lang="en-US" b="1" dirty="0" err="1"/>
              <a:t>S</a:t>
            </a:r>
            <a:r>
              <a:rPr lang="en-US" b="1" dirty="0" err="1" smtClean="0"/>
              <a:t>amen</a:t>
            </a:r>
            <a:r>
              <a:rPr lang="en-US" b="1" dirty="0" smtClean="0"/>
              <a:t> </a:t>
            </a:r>
            <a:r>
              <a:rPr lang="en-US" b="1" dirty="0" err="1" smtClean="0"/>
              <a:t>leren</a:t>
            </a:r>
            <a:endParaRPr lang="nl-NL" b="1" dirty="0"/>
          </a:p>
        </p:txBody>
      </p:sp>
      <p:sp>
        <p:nvSpPr>
          <p:cNvPr id="3" name="Tijdelijke aanduiding voor inhoud 2">
            <a:extLst>
              <a:ext uri="{FF2B5EF4-FFF2-40B4-BE49-F238E27FC236}">
                <a16:creationId xmlns:a16="http://schemas.microsoft.com/office/drawing/2014/main" id="{A9D4B5F3-80F8-4DC3-9705-CE44B09975B0}"/>
              </a:ext>
            </a:extLst>
          </p:cNvPr>
          <p:cNvSpPr>
            <a:spLocks noGrp="1"/>
          </p:cNvSpPr>
          <p:nvPr>
            <p:ph idx="1"/>
          </p:nvPr>
        </p:nvSpPr>
        <p:spPr>
          <a:xfrm>
            <a:off x="3869268" y="864108"/>
            <a:ext cx="7872158" cy="5120640"/>
          </a:xfrm>
        </p:spPr>
        <p:txBody>
          <a:bodyPr/>
          <a:lstStyle/>
          <a:p>
            <a:r>
              <a:rPr lang="nl-NL" sz="2400" dirty="0"/>
              <a:t>Maatschappelijke uitdaging staat centraal</a:t>
            </a:r>
          </a:p>
          <a:p>
            <a:pPr lvl="1">
              <a:spcBef>
                <a:spcPts val="1200"/>
              </a:spcBef>
              <a:spcAft>
                <a:spcPts val="0"/>
              </a:spcAft>
            </a:pPr>
            <a:r>
              <a:rPr lang="nl-NL" sz="1600" dirty="0"/>
              <a:t>Vraagstukken over leefbaarheid</a:t>
            </a:r>
            <a:r>
              <a:rPr lang="nl-NL" sz="1600" dirty="0" smtClean="0"/>
              <a:t>: omgevingswet, maar ook  </a:t>
            </a:r>
            <a:r>
              <a:rPr lang="nl-NL" sz="1600" dirty="0"/>
              <a:t>eenzaamheid, armoede, criminaliteit, energietransitie, mobiliteit, …</a:t>
            </a:r>
            <a:endParaRPr lang="nl-NL" dirty="0"/>
          </a:p>
          <a:p>
            <a:r>
              <a:rPr lang="nl-NL" sz="2400" dirty="0"/>
              <a:t>Complexe – </a:t>
            </a:r>
            <a:r>
              <a:rPr lang="nl-NL" sz="2400" dirty="0" err="1"/>
              <a:t>wicked</a:t>
            </a:r>
            <a:r>
              <a:rPr lang="nl-NL" sz="2400" dirty="0"/>
              <a:t> – vraagstukken</a:t>
            </a:r>
          </a:p>
          <a:p>
            <a:pPr lvl="1">
              <a:spcBef>
                <a:spcPts val="1200"/>
              </a:spcBef>
              <a:spcAft>
                <a:spcPts val="0"/>
              </a:spcAft>
            </a:pPr>
            <a:r>
              <a:rPr lang="nl-NL" sz="1600" dirty="0"/>
              <a:t>Geen duidelijk probleem, vele belanghebbenden met verschillende visies, vermengt met andere problemen</a:t>
            </a:r>
          </a:p>
          <a:p>
            <a:pPr lvl="1">
              <a:spcBef>
                <a:spcPts val="1200"/>
              </a:spcBef>
              <a:spcAft>
                <a:spcPts val="0"/>
              </a:spcAft>
            </a:pPr>
            <a:r>
              <a:rPr lang="nl-NL" sz="1600" dirty="0"/>
              <a:t>Standaard projectaanpak werkt dan niet</a:t>
            </a:r>
          </a:p>
          <a:p>
            <a:r>
              <a:rPr lang="nl-NL" sz="2400" dirty="0"/>
              <a:t>Gezamenlijke verantwoordelijkheid</a:t>
            </a:r>
          </a:p>
          <a:p>
            <a:pPr lvl="1">
              <a:spcBef>
                <a:spcPts val="1200"/>
              </a:spcBef>
              <a:spcAft>
                <a:spcPts val="0"/>
              </a:spcAft>
            </a:pPr>
            <a:r>
              <a:rPr lang="nl-NL" sz="1600" dirty="0"/>
              <a:t>Gemeente, burger, bedrijfsleven, instanties, onderwijs</a:t>
            </a:r>
          </a:p>
          <a:p>
            <a:pPr lvl="1">
              <a:spcBef>
                <a:spcPts val="1200"/>
              </a:spcBef>
              <a:spcAft>
                <a:spcPts val="0"/>
              </a:spcAft>
            </a:pPr>
            <a:r>
              <a:rPr lang="nl-NL" sz="1600" dirty="0"/>
              <a:t>Aanpak: van </a:t>
            </a:r>
            <a:r>
              <a:rPr lang="nl-NL" sz="1600" i="1" dirty="0"/>
              <a:t>wij-zij</a:t>
            </a:r>
            <a:r>
              <a:rPr lang="nl-NL" sz="1600" dirty="0"/>
              <a:t> (tegenstelling) naar </a:t>
            </a:r>
            <a:r>
              <a:rPr lang="nl-NL" sz="1600" i="1" dirty="0"/>
              <a:t>door-ons</a:t>
            </a:r>
            <a:r>
              <a:rPr lang="nl-NL" sz="1600" dirty="0"/>
              <a:t> (gezamenlijk)</a:t>
            </a:r>
          </a:p>
          <a:p>
            <a:r>
              <a:rPr lang="nl-NL" sz="2400" dirty="0"/>
              <a:t>Duurzame veranderingen en verbeteringen tot stand brengen</a:t>
            </a:r>
          </a:p>
        </p:txBody>
      </p:sp>
    </p:spTree>
    <p:extLst>
      <p:ext uri="{BB962C8B-B14F-4D97-AF65-F5344CB8AC3E}">
        <p14:creationId xmlns:p14="http://schemas.microsoft.com/office/powerpoint/2010/main" val="247210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8F4CD-5162-4522-9A19-E340B615072D}"/>
              </a:ext>
            </a:extLst>
          </p:cNvPr>
          <p:cNvSpPr>
            <a:spLocks noGrp="1"/>
          </p:cNvSpPr>
          <p:nvPr>
            <p:ph type="title"/>
          </p:nvPr>
        </p:nvSpPr>
        <p:spPr/>
        <p:txBody>
          <a:bodyPr>
            <a:normAutofit/>
          </a:bodyPr>
          <a:lstStyle/>
          <a:p>
            <a:r>
              <a:rPr lang="nl-NL" sz="3300" b="1" dirty="0" smtClean="0"/>
              <a:t>Interdisciplinair en integraal </a:t>
            </a:r>
            <a:r>
              <a:rPr lang="nl-NL" sz="3300" b="1" dirty="0"/>
              <a:t>samenwerken</a:t>
            </a:r>
          </a:p>
        </p:txBody>
      </p:sp>
      <p:sp>
        <p:nvSpPr>
          <p:cNvPr id="3" name="Tijdelijke aanduiding voor inhoud 2">
            <a:extLst>
              <a:ext uri="{FF2B5EF4-FFF2-40B4-BE49-F238E27FC236}">
                <a16:creationId xmlns:a16="http://schemas.microsoft.com/office/drawing/2014/main" id="{6A6D8759-81F2-43A3-B9DB-527BB665C125}"/>
              </a:ext>
            </a:extLst>
          </p:cNvPr>
          <p:cNvSpPr>
            <a:spLocks noGrp="1"/>
          </p:cNvSpPr>
          <p:nvPr>
            <p:ph idx="1"/>
          </p:nvPr>
        </p:nvSpPr>
        <p:spPr>
          <a:xfrm>
            <a:off x="3869268" y="864108"/>
            <a:ext cx="7532740" cy="5120640"/>
          </a:xfrm>
        </p:spPr>
        <p:txBody>
          <a:bodyPr>
            <a:normAutofit/>
          </a:bodyPr>
          <a:lstStyle/>
          <a:p>
            <a:pPr marL="0" indent="0" algn="ctr">
              <a:buNone/>
            </a:pPr>
            <a:r>
              <a:rPr lang="nl-NL" dirty="0" smtClean="0"/>
              <a:t>Verschillende disciplines </a:t>
            </a:r>
            <a:r>
              <a:rPr lang="nl-NL" dirty="0"/>
              <a:t>hebben elkaar nodig om oplossingen te vinden. Je zult de grenzen van je eigen discipline moeten overschrijden en handelen in disciplines waar anderen zijn gespecialiseerd. Wederzijdse beïnvloeding bepaalt de inhoud en details van betekenisvolle en wenselijke </a:t>
            </a:r>
            <a:r>
              <a:rPr lang="nl-NL" dirty="0" smtClean="0"/>
              <a:t>oplossingen</a:t>
            </a:r>
            <a:r>
              <a:rPr lang="nl-NL" dirty="0"/>
              <a:t>.</a:t>
            </a:r>
          </a:p>
        </p:txBody>
      </p:sp>
    </p:spTree>
    <p:extLst>
      <p:ext uri="{BB962C8B-B14F-4D97-AF65-F5344CB8AC3E}">
        <p14:creationId xmlns:p14="http://schemas.microsoft.com/office/powerpoint/2010/main" val="148747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Drie</a:t>
            </a:r>
            <a:r>
              <a:rPr lang="en-US" dirty="0" smtClean="0"/>
              <a:t> </a:t>
            </a:r>
            <a:r>
              <a:rPr lang="en-US" dirty="0" err="1" smtClean="0"/>
              <a:t>principes</a:t>
            </a:r>
            <a:r>
              <a:rPr lang="en-US" dirty="0" smtClean="0"/>
              <a:t/>
            </a:r>
            <a:br>
              <a:rPr lang="en-US" dirty="0" smtClean="0"/>
            </a:br>
            <a:r>
              <a:rPr lang="en-US" dirty="0"/>
              <a:t/>
            </a:r>
            <a:br>
              <a:rPr lang="en-US" dirty="0"/>
            </a:br>
            <a:r>
              <a:rPr lang="nl-NL" dirty="0" smtClean="0"/>
              <a:t>één axioma,</a:t>
            </a:r>
            <a:br>
              <a:rPr lang="nl-NL" dirty="0" smtClean="0"/>
            </a:br>
            <a:r>
              <a:rPr lang="nl-NL" dirty="0" smtClean="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smtClean="0"/>
              <a:t>Axioma: </a:t>
            </a:r>
            <a:r>
              <a:rPr lang="nl-NL" i="1" dirty="0" smtClean="0"/>
              <a:t>we </a:t>
            </a:r>
            <a:r>
              <a:rPr lang="nl-NL" i="1" dirty="0" err="1" smtClean="0"/>
              <a:t>got</a:t>
            </a:r>
            <a:r>
              <a:rPr lang="nl-NL" i="1" dirty="0" smtClean="0"/>
              <a:t> </a:t>
            </a:r>
            <a:r>
              <a:rPr lang="nl-NL" i="1" dirty="0" err="1" smtClean="0"/>
              <a:t>to</a:t>
            </a:r>
            <a:r>
              <a:rPr lang="nl-NL" i="1" dirty="0" smtClean="0"/>
              <a:t> move</a:t>
            </a:r>
            <a:r>
              <a:rPr lang="nl-NL" dirty="0" smtClean="0"/>
              <a:t>, een feit en een </a:t>
            </a:r>
            <a:r>
              <a:rPr lang="nl-NL" i="1" dirty="0" smtClean="0"/>
              <a:t>call </a:t>
            </a:r>
            <a:r>
              <a:rPr lang="nl-NL" i="1" dirty="0" err="1" smtClean="0"/>
              <a:t>to</a:t>
            </a:r>
            <a:r>
              <a:rPr lang="nl-NL" i="1" dirty="0" smtClean="0"/>
              <a:t> action.</a:t>
            </a:r>
          </a:p>
          <a:p>
            <a:r>
              <a:rPr lang="nl-NL" dirty="0" smtClean="0"/>
              <a:t>Opdracht 1: creëer bewegingsruimte</a:t>
            </a:r>
          </a:p>
          <a:p>
            <a:pPr lvl="1"/>
            <a:r>
              <a:rPr lang="nl-NL" dirty="0" smtClean="0"/>
              <a:t>Wederzijds </a:t>
            </a:r>
            <a:r>
              <a:rPr lang="nl-NL" dirty="0"/>
              <a:t>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a:t>
            </a:r>
            <a:r>
              <a:rPr lang="nl-NL" dirty="0" smtClean="0"/>
              <a:t>uitstellen</a:t>
            </a:r>
            <a:endParaRPr lang="nl-NL" dirty="0"/>
          </a:p>
          <a:p>
            <a:r>
              <a:rPr lang="nl-NL" dirty="0" smtClean="0"/>
              <a:t>Opdracht 2: bepaal de juiste richting</a:t>
            </a:r>
          </a:p>
          <a:p>
            <a:pPr lvl="1"/>
            <a:r>
              <a:rPr lang="nl-NL" dirty="0" smtClean="0"/>
              <a:t>Gedeelde </a:t>
            </a:r>
            <a:r>
              <a:rPr lang="nl-NL" dirty="0"/>
              <a:t>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smtClean="0"/>
              <a:t>Wereldbeelden,</a:t>
            </a:r>
            <a:r>
              <a:rPr lang="nl-NL" sz="3200" b="1" dirty="0"/>
              <a:t/>
            </a:r>
            <a:br>
              <a:rPr lang="nl-NL" sz="3200" b="1" dirty="0"/>
            </a:br>
            <a:r>
              <a:rPr lang="nl-NL" sz="3200" b="1" dirty="0" smtClean="0"/>
              <a:t>aannames en </a:t>
            </a:r>
            <a:r>
              <a:rPr lang="nl-NL" sz="3200" b="1" dirty="0"/>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Verander-Begeleider</a:t>
            </a:r>
            <a:br>
              <a:rPr lang="nl-NL" dirty="0" smtClean="0"/>
            </a:br>
            <a:r>
              <a:rPr lang="nl-NL" dirty="0"/>
              <a:t/>
            </a:r>
            <a:br>
              <a:rPr lang="nl-NL" dirty="0"/>
            </a:br>
            <a:r>
              <a:rPr lang="nl-NL" dirty="0" smtClean="0"/>
              <a:t>(Facilitator of Change)</a:t>
            </a:r>
            <a:endParaRPr lang="en-US" dirty="0"/>
          </a:p>
        </p:txBody>
      </p:sp>
      <p:sp>
        <p:nvSpPr>
          <p:cNvPr id="3" name="Content Placeholder 2"/>
          <p:cNvSpPr>
            <a:spLocks noGrp="1"/>
          </p:cNvSpPr>
          <p:nvPr>
            <p:ph idx="1"/>
          </p:nvPr>
        </p:nvSpPr>
        <p:spPr/>
        <p:txBody>
          <a:bodyPr/>
          <a:lstStyle/>
          <a:p>
            <a:pPr marL="0" indent="0" algn="ctr">
              <a:buNone/>
            </a:pPr>
            <a:r>
              <a:rPr lang="nl-NL" dirty="0"/>
              <a:t>Een </a:t>
            </a:r>
            <a:r>
              <a:rPr lang="nl-NL" dirty="0" smtClean="0"/>
              <a:t>Verander-Begeleider </a:t>
            </a:r>
            <a:r>
              <a:rPr lang="nl-NL" dirty="0"/>
              <a:t>(VB) begrijpt de organisatiedoelen, de verschillende belangen en opvattingen van belanghebbenden gerelateerd aan wereldwijde en lokale ontwikkelingen, en is in staat om strategische interventies te ontwikkelen voor duurzame transities in de gemeente Veere</a:t>
            </a:r>
            <a:r>
              <a:rPr lang="nl-NL" dirty="0" smtClean="0"/>
              <a:t>.</a:t>
            </a:r>
            <a:endParaRPr lang="en-US" dirty="0"/>
          </a:p>
        </p:txBody>
      </p:sp>
    </p:spTree>
    <p:extLst>
      <p:ext uri="{BB962C8B-B14F-4D97-AF65-F5344CB8AC3E}">
        <p14:creationId xmlns:p14="http://schemas.microsoft.com/office/powerpoint/2010/main" val="320386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Connectie</a:t>
            </a:r>
            <a:r>
              <a:rPr lang="en-US" dirty="0" smtClean="0"/>
              <a:t> </a:t>
            </a:r>
            <a:r>
              <a:rPr lang="en-US" dirty="0" smtClean="0"/>
              <a:t>met</a:t>
            </a:r>
            <a:br>
              <a:rPr lang="en-US" dirty="0" smtClean="0"/>
            </a:br>
            <a:r>
              <a:rPr lang="en-US" dirty="0" smtClean="0"/>
              <a:t/>
            </a:r>
            <a:br>
              <a:rPr lang="en-US" dirty="0" smtClean="0"/>
            </a:br>
            <a:r>
              <a:rPr lang="en-US" dirty="0" err="1" smtClean="0"/>
              <a:t>P</a:t>
            </a:r>
            <a:r>
              <a:rPr lang="en-US" dirty="0" err="1" smtClean="0"/>
              <a:t>rojectMatig</a:t>
            </a:r>
            <a:r>
              <a:rPr lang="en-US" dirty="0" smtClean="0"/>
              <a:t> </a:t>
            </a:r>
            <a:r>
              <a:rPr lang="en-US" dirty="0" err="1" smtClean="0"/>
              <a:t>W</a:t>
            </a:r>
            <a:r>
              <a:rPr lang="en-US" dirty="0" err="1" smtClean="0"/>
              <a:t>erken</a:t>
            </a:r>
            <a:r>
              <a:rPr lang="en-US" dirty="0" smtClean="0"/>
              <a:t> (PMW)</a:t>
            </a:r>
            <a:br>
              <a:rPr lang="en-US" dirty="0" smtClean="0"/>
            </a:br>
            <a:r>
              <a:rPr lang="en-US" dirty="0" smtClean="0"/>
              <a:t/>
            </a:r>
            <a:br>
              <a:rPr lang="en-US" dirty="0" smtClean="0"/>
            </a:br>
            <a:r>
              <a:rPr lang="en-US" dirty="0" smtClean="0"/>
              <a:t>cursus</a:t>
            </a:r>
            <a:endParaRPr lang="en-US" dirty="0"/>
          </a:p>
        </p:txBody>
      </p:sp>
      <p:sp>
        <p:nvSpPr>
          <p:cNvPr id="3" name="Content Placeholder 2"/>
          <p:cNvSpPr>
            <a:spLocks noGrp="1"/>
          </p:cNvSpPr>
          <p:nvPr>
            <p:ph idx="1"/>
          </p:nvPr>
        </p:nvSpPr>
        <p:spPr/>
        <p:txBody>
          <a:bodyPr/>
          <a:lstStyle/>
          <a:p>
            <a:r>
              <a:rPr lang="en-US" dirty="0" smtClean="0"/>
              <a:t>PMW cursus is </a:t>
            </a:r>
            <a:r>
              <a:rPr lang="en-US" dirty="0" err="1" smtClean="0"/>
              <a:t>onderdeel</a:t>
            </a:r>
            <a:r>
              <a:rPr lang="en-US" dirty="0" smtClean="0"/>
              <a:t> van de minor </a:t>
            </a:r>
            <a:r>
              <a:rPr lang="en-US" dirty="0" err="1" smtClean="0"/>
              <a:t>FvdT</a:t>
            </a:r>
            <a:endParaRPr lang="en-US" dirty="0" smtClean="0"/>
          </a:p>
          <a:p>
            <a:endParaRPr lang="en-US" dirty="0" smtClean="0"/>
          </a:p>
          <a:p>
            <a:r>
              <a:rPr lang="en-US" dirty="0" err="1" smtClean="0"/>
              <a:t>Contouren</a:t>
            </a:r>
            <a:r>
              <a:rPr lang="en-US" dirty="0"/>
              <a:t> </a:t>
            </a:r>
            <a:r>
              <a:rPr lang="en-US" dirty="0" err="1"/>
              <a:t>TwynstraGudde</a:t>
            </a:r>
            <a:r>
              <a:rPr lang="en-US" dirty="0"/>
              <a:t> </a:t>
            </a:r>
            <a:r>
              <a:rPr lang="en-US" dirty="0" err="1" smtClean="0"/>
              <a:t>PmW</a:t>
            </a:r>
            <a:r>
              <a:rPr lang="en-US" dirty="0" smtClean="0"/>
              <a:t> cursus:</a:t>
            </a:r>
            <a:endParaRPr lang="en-US" dirty="0"/>
          </a:p>
          <a:p>
            <a:pPr lvl="1"/>
            <a:r>
              <a:rPr lang="nl-NL" dirty="0"/>
              <a:t>Combinatie tussen ‘harde’ kennis over de methode (op basis van de vastgestelde handleiding) en ‘zachte’ vaardigheden die in de praktijk nodig zijn. Bijzondere aandacht voor zachte </a:t>
            </a:r>
            <a:r>
              <a:rPr lang="nl-NL" dirty="0" smtClean="0"/>
              <a:t>vaardigheden.</a:t>
            </a:r>
          </a:p>
          <a:p>
            <a:pPr lvl="1"/>
            <a:r>
              <a:rPr lang="nl-NL" dirty="0" smtClean="0"/>
              <a:t>Aandacht </a:t>
            </a:r>
            <a:r>
              <a:rPr lang="nl-NL" dirty="0"/>
              <a:t>voor o.a.: projectbelang versus themabelang, integraal samenwerken binnen een projectteam, creatief zijn zonder het proces los te laten, onderhandelen, samenwerking met externe partijen, leidinggeven aan onderlinge samenwerking, overtuigend een verhaal </a:t>
            </a:r>
            <a:r>
              <a:rPr lang="nl-NL" dirty="0" smtClean="0"/>
              <a:t>overbrengen.</a:t>
            </a:r>
          </a:p>
          <a:p>
            <a:pPr lvl="1"/>
            <a:r>
              <a:rPr lang="nl-NL" dirty="0" smtClean="0"/>
              <a:t>De </a:t>
            </a:r>
            <a:r>
              <a:rPr lang="nl-NL" dirty="0"/>
              <a:t>training wordt gegeven in twee hele dagen over de basis van Basisopleiding Projectmatig Werken en eventueel aangevuld met verdieping op de zachte vaardigheden van de projectleider.</a:t>
            </a:r>
            <a:endParaRPr lang="en-US" dirty="0"/>
          </a:p>
        </p:txBody>
      </p:sp>
    </p:spTree>
    <p:extLst>
      <p:ext uri="{BB962C8B-B14F-4D97-AF65-F5344CB8AC3E}">
        <p14:creationId xmlns:p14="http://schemas.microsoft.com/office/powerpoint/2010/main" val="1846282887"/>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TM03457475[[fn=Frame]]</Template>
  <TotalTime>5733</TotalTime>
  <Words>1086</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Corbel</vt:lpstr>
      <vt:lpstr>Symbol</vt:lpstr>
      <vt:lpstr>Times New Roman</vt:lpstr>
      <vt:lpstr>Wingdings 2</vt:lpstr>
      <vt:lpstr>Frame</vt:lpstr>
      <vt:lpstr>Startbijeenkomst Projectleiders Minor Fit voor de Toekomst Gemeente Veere</vt:lpstr>
      <vt:lpstr>De uitdaging</vt:lpstr>
      <vt:lpstr>Samen doen en Samen leren</vt:lpstr>
      <vt:lpstr>Interdisciplinair en integraal samenwerken</vt:lpstr>
      <vt:lpstr>Drie principes  één axioma, twee opdrachten</vt:lpstr>
      <vt:lpstr>Wereldbeelden, aannames en  overtuigingen ontdekken</vt:lpstr>
      <vt:lpstr>Verander-Begeleider  (Facilitator of Change)</vt:lpstr>
      <vt:lpstr>Competenties</vt:lpstr>
      <vt:lpstr>Connectie met  ProjectMatig Werken (PMW)  cursus</vt:lpstr>
      <vt:lpstr>Voor de punten?</vt:lpstr>
      <vt:lpstr>Voorbeeld:  Tweede-orde-observaties</vt:lpstr>
      <vt:lpstr>Integraal denken</vt:lpstr>
      <vt:lpstr>De basis (eerste drie workshops):  Integraal denken = Systeemdenken</vt:lpstr>
      <vt:lpstr>Minor FvdT kenmerken</vt:lpstr>
      <vt:lpstr>Ten slotte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164</cp:revision>
  <dcterms:created xsi:type="dcterms:W3CDTF">2019-03-14T12:37:05Z</dcterms:created>
  <dcterms:modified xsi:type="dcterms:W3CDTF">2020-12-02T12:23:05Z</dcterms:modified>
</cp:coreProperties>
</file>