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58" r:id="rId4"/>
    <p:sldId id="280" r:id="rId5"/>
    <p:sldId id="266" r:id="rId6"/>
    <p:sldId id="264" r:id="rId7"/>
    <p:sldId id="270" r:id="rId8"/>
    <p:sldId id="274" r:id="rId9"/>
    <p:sldId id="276" r:id="rId10"/>
    <p:sldId id="278" r:id="rId11"/>
    <p:sldId id="279" r:id="rId12"/>
    <p:sldId id="267" r:id="rId13"/>
    <p:sldId id="268" r:id="rId14"/>
    <p:sldId id="285" r:id="rId15"/>
    <p:sldId id="283" r:id="rId16"/>
    <p:sldId id="288" r:id="rId17"/>
    <p:sldId id="291" r:id="rId18"/>
    <p:sldId id="293" r:id="rId19"/>
    <p:sldId id="294" r:id="rId20"/>
    <p:sldId id="282"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397"/>
    <a:srgbClr val="C7F2D3"/>
    <a:srgbClr val="42A3AC"/>
    <a:srgbClr val="E2EDF7"/>
    <a:srgbClr val="F4DFF9"/>
    <a:srgbClr val="E8B8F3"/>
    <a:srgbClr val="672C93"/>
    <a:srgbClr val="5E2887"/>
    <a:srgbClr val="2F74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6F305-9801-F04A-9B58-62F19547951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BAA4FFE-B30C-E642-88A3-3B206FD92B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872F68A-0170-BB45-B2D3-2403D3278592}"/>
              </a:ext>
            </a:extLst>
          </p:cNvPr>
          <p:cNvSpPr>
            <a:spLocks noGrp="1"/>
          </p:cNvSpPr>
          <p:nvPr>
            <p:ph type="dt" sz="half" idx="10"/>
          </p:nvPr>
        </p:nvSpPr>
        <p:spPr/>
        <p:txBody>
          <a:bodyPr/>
          <a:lstStyle/>
          <a:p>
            <a:fld id="{A949D72C-567F-474C-8694-8C014EDA52BD}" type="datetimeFigureOut">
              <a:rPr lang="en-US" smtClean="0"/>
              <a:t>9/13/2021</a:t>
            </a:fld>
            <a:endParaRPr lang="en-US"/>
          </a:p>
        </p:txBody>
      </p:sp>
      <p:sp>
        <p:nvSpPr>
          <p:cNvPr id="5" name="Footer Placeholder 4">
            <a:extLst>
              <a:ext uri="{FF2B5EF4-FFF2-40B4-BE49-F238E27FC236}">
                <a16:creationId xmlns:a16="http://schemas.microsoft.com/office/drawing/2014/main" id="{E361C2CD-A3F0-1040-B25B-B00BE1274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B7FED-4918-624D-973A-EF745D3E945D}"/>
              </a:ext>
            </a:extLst>
          </p:cNvPr>
          <p:cNvSpPr>
            <a:spLocks noGrp="1"/>
          </p:cNvSpPr>
          <p:nvPr>
            <p:ph type="sldNum" sz="quarter" idx="12"/>
          </p:nvPr>
        </p:nvSpPr>
        <p:spPr/>
        <p:txBody>
          <a:bodyPr/>
          <a:lstStyle/>
          <a:p>
            <a:fld id="{E10F8064-A700-CA42-A7BB-47560B868633}" type="slidenum">
              <a:rPr lang="en-US" smtClean="0"/>
              <a:t>‹nr.›</a:t>
            </a:fld>
            <a:endParaRPr lang="en-US"/>
          </a:p>
        </p:txBody>
      </p:sp>
    </p:spTree>
    <p:extLst>
      <p:ext uri="{BB962C8B-B14F-4D97-AF65-F5344CB8AC3E}">
        <p14:creationId xmlns:p14="http://schemas.microsoft.com/office/powerpoint/2010/main" val="2288364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E709-5043-DA4A-AF06-9653BF92A39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D946768-E444-514A-96AC-44107967D15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EDE4FD1-8E02-8C40-A820-353C6FA226AB}"/>
              </a:ext>
            </a:extLst>
          </p:cNvPr>
          <p:cNvSpPr>
            <a:spLocks noGrp="1"/>
          </p:cNvSpPr>
          <p:nvPr>
            <p:ph type="dt" sz="half" idx="10"/>
          </p:nvPr>
        </p:nvSpPr>
        <p:spPr/>
        <p:txBody>
          <a:bodyPr/>
          <a:lstStyle/>
          <a:p>
            <a:fld id="{A949D72C-567F-474C-8694-8C014EDA52BD}" type="datetimeFigureOut">
              <a:rPr lang="en-US" smtClean="0"/>
              <a:t>9/13/2021</a:t>
            </a:fld>
            <a:endParaRPr lang="en-US"/>
          </a:p>
        </p:txBody>
      </p:sp>
      <p:sp>
        <p:nvSpPr>
          <p:cNvPr id="5" name="Footer Placeholder 4">
            <a:extLst>
              <a:ext uri="{FF2B5EF4-FFF2-40B4-BE49-F238E27FC236}">
                <a16:creationId xmlns:a16="http://schemas.microsoft.com/office/drawing/2014/main" id="{C41561AD-2827-0E4C-BC43-1C0D15142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A2504-65B8-6947-A4F8-204622A7BDE5}"/>
              </a:ext>
            </a:extLst>
          </p:cNvPr>
          <p:cNvSpPr>
            <a:spLocks noGrp="1"/>
          </p:cNvSpPr>
          <p:nvPr>
            <p:ph type="sldNum" sz="quarter" idx="12"/>
          </p:nvPr>
        </p:nvSpPr>
        <p:spPr/>
        <p:txBody>
          <a:bodyPr/>
          <a:lstStyle/>
          <a:p>
            <a:fld id="{E10F8064-A700-CA42-A7BB-47560B868633}" type="slidenum">
              <a:rPr lang="en-US" smtClean="0"/>
              <a:t>‹nr.›</a:t>
            </a:fld>
            <a:endParaRPr lang="en-US"/>
          </a:p>
        </p:txBody>
      </p:sp>
    </p:spTree>
    <p:extLst>
      <p:ext uri="{BB962C8B-B14F-4D97-AF65-F5344CB8AC3E}">
        <p14:creationId xmlns:p14="http://schemas.microsoft.com/office/powerpoint/2010/main" val="2804821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7EA778-FEE2-D445-B6AD-8B659112AF4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7C8F368-782C-514A-AB60-6A7E097DE19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A992E1-39AF-D04D-95BC-232A1885D73A}"/>
              </a:ext>
            </a:extLst>
          </p:cNvPr>
          <p:cNvSpPr>
            <a:spLocks noGrp="1"/>
          </p:cNvSpPr>
          <p:nvPr>
            <p:ph type="dt" sz="half" idx="10"/>
          </p:nvPr>
        </p:nvSpPr>
        <p:spPr/>
        <p:txBody>
          <a:bodyPr/>
          <a:lstStyle/>
          <a:p>
            <a:fld id="{A949D72C-567F-474C-8694-8C014EDA52BD}" type="datetimeFigureOut">
              <a:rPr lang="en-US" smtClean="0"/>
              <a:t>9/13/2021</a:t>
            </a:fld>
            <a:endParaRPr lang="en-US"/>
          </a:p>
        </p:txBody>
      </p:sp>
      <p:sp>
        <p:nvSpPr>
          <p:cNvPr id="5" name="Footer Placeholder 4">
            <a:extLst>
              <a:ext uri="{FF2B5EF4-FFF2-40B4-BE49-F238E27FC236}">
                <a16:creationId xmlns:a16="http://schemas.microsoft.com/office/drawing/2014/main" id="{16C259E1-CC82-0246-BFA9-52A80FEBD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08A7C-CD39-F34B-8215-470A63236344}"/>
              </a:ext>
            </a:extLst>
          </p:cNvPr>
          <p:cNvSpPr>
            <a:spLocks noGrp="1"/>
          </p:cNvSpPr>
          <p:nvPr>
            <p:ph type="sldNum" sz="quarter" idx="12"/>
          </p:nvPr>
        </p:nvSpPr>
        <p:spPr/>
        <p:txBody>
          <a:bodyPr/>
          <a:lstStyle/>
          <a:p>
            <a:fld id="{E10F8064-A700-CA42-A7BB-47560B868633}" type="slidenum">
              <a:rPr lang="en-US" smtClean="0"/>
              <a:t>‹nr.›</a:t>
            </a:fld>
            <a:endParaRPr lang="en-US"/>
          </a:p>
        </p:txBody>
      </p:sp>
    </p:spTree>
    <p:extLst>
      <p:ext uri="{BB962C8B-B14F-4D97-AF65-F5344CB8AC3E}">
        <p14:creationId xmlns:p14="http://schemas.microsoft.com/office/powerpoint/2010/main" val="2843244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106A1-E4A5-544A-BBE8-DB778140C2F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0EEDCBA-6AEA-EA43-8E69-A3BE8E69D10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7D0DB4-15DC-D047-9FEE-B1EC71B756F1}"/>
              </a:ext>
            </a:extLst>
          </p:cNvPr>
          <p:cNvSpPr>
            <a:spLocks noGrp="1"/>
          </p:cNvSpPr>
          <p:nvPr>
            <p:ph type="dt" sz="half" idx="10"/>
          </p:nvPr>
        </p:nvSpPr>
        <p:spPr/>
        <p:txBody>
          <a:bodyPr/>
          <a:lstStyle/>
          <a:p>
            <a:fld id="{A949D72C-567F-474C-8694-8C014EDA52BD}" type="datetimeFigureOut">
              <a:rPr lang="en-US" smtClean="0"/>
              <a:t>9/13/2021</a:t>
            </a:fld>
            <a:endParaRPr lang="en-US"/>
          </a:p>
        </p:txBody>
      </p:sp>
      <p:sp>
        <p:nvSpPr>
          <p:cNvPr id="5" name="Footer Placeholder 4">
            <a:extLst>
              <a:ext uri="{FF2B5EF4-FFF2-40B4-BE49-F238E27FC236}">
                <a16:creationId xmlns:a16="http://schemas.microsoft.com/office/drawing/2014/main" id="{E88CCBA2-569A-8D4F-A175-34B48B2F4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55A9D0-3571-B045-AE54-BE032116B081}"/>
              </a:ext>
            </a:extLst>
          </p:cNvPr>
          <p:cNvSpPr>
            <a:spLocks noGrp="1"/>
          </p:cNvSpPr>
          <p:nvPr>
            <p:ph type="sldNum" sz="quarter" idx="12"/>
          </p:nvPr>
        </p:nvSpPr>
        <p:spPr/>
        <p:txBody>
          <a:bodyPr/>
          <a:lstStyle/>
          <a:p>
            <a:fld id="{E10F8064-A700-CA42-A7BB-47560B868633}" type="slidenum">
              <a:rPr lang="en-US" smtClean="0"/>
              <a:t>‹nr.›</a:t>
            </a:fld>
            <a:endParaRPr lang="en-US"/>
          </a:p>
        </p:txBody>
      </p:sp>
    </p:spTree>
    <p:extLst>
      <p:ext uri="{BB962C8B-B14F-4D97-AF65-F5344CB8AC3E}">
        <p14:creationId xmlns:p14="http://schemas.microsoft.com/office/powerpoint/2010/main" val="44324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BACF0-344A-4D46-BD2B-36611AAD288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E54400B-4CDE-3E48-9E1D-884AC9428F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D8C229B-1DCC-5C47-A7A9-7DEA4A72C910}"/>
              </a:ext>
            </a:extLst>
          </p:cNvPr>
          <p:cNvSpPr>
            <a:spLocks noGrp="1"/>
          </p:cNvSpPr>
          <p:nvPr>
            <p:ph type="dt" sz="half" idx="10"/>
          </p:nvPr>
        </p:nvSpPr>
        <p:spPr/>
        <p:txBody>
          <a:bodyPr/>
          <a:lstStyle/>
          <a:p>
            <a:fld id="{A949D72C-567F-474C-8694-8C014EDA52BD}" type="datetimeFigureOut">
              <a:rPr lang="en-US" smtClean="0"/>
              <a:t>9/13/2021</a:t>
            </a:fld>
            <a:endParaRPr lang="en-US"/>
          </a:p>
        </p:txBody>
      </p:sp>
      <p:sp>
        <p:nvSpPr>
          <p:cNvPr id="5" name="Footer Placeholder 4">
            <a:extLst>
              <a:ext uri="{FF2B5EF4-FFF2-40B4-BE49-F238E27FC236}">
                <a16:creationId xmlns:a16="http://schemas.microsoft.com/office/drawing/2014/main" id="{C754B680-F416-CC44-B1EA-83C37D3FB7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72A99-1B80-204B-9065-320D78187349}"/>
              </a:ext>
            </a:extLst>
          </p:cNvPr>
          <p:cNvSpPr>
            <a:spLocks noGrp="1"/>
          </p:cNvSpPr>
          <p:nvPr>
            <p:ph type="sldNum" sz="quarter" idx="12"/>
          </p:nvPr>
        </p:nvSpPr>
        <p:spPr/>
        <p:txBody>
          <a:bodyPr/>
          <a:lstStyle/>
          <a:p>
            <a:fld id="{E10F8064-A700-CA42-A7BB-47560B868633}" type="slidenum">
              <a:rPr lang="en-US" smtClean="0"/>
              <a:t>‹nr.›</a:t>
            </a:fld>
            <a:endParaRPr lang="en-US"/>
          </a:p>
        </p:txBody>
      </p:sp>
    </p:spTree>
    <p:extLst>
      <p:ext uri="{BB962C8B-B14F-4D97-AF65-F5344CB8AC3E}">
        <p14:creationId xmlns:p14="http://schemas.microsoft.com/office/powerpoint/2010/main" val="372705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365D1-5EE5-504B-B99D-BA42E807D3C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264B621-EB61-9C41-9FCD-4AC81D5435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DD567C0-BB38-324C-ABF1-AAF84B4EA95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6D470E4-9BE1-3E4A-BED5-8F9C4CF87477}"/>
              </a:ext>
            </a:extLst>
          </p:cNvPr>
          <p:cNvSpPr>
            <a:spLocks noGrp="1"/>
          </p:cNvSpPr>
          <p:nvPr>
            <p:ph type="dt" sz="half" idx="10"/>
          </p:nvPr>
        </p:nvSpPr>
        <p:spPr/>
        <p:txBody>
          <a:bodyPr/>
          <a:lstStyle/>
          <a:p>
            <a:fld id="{A949D72C-567F-474C-8694-8C014EDA52BD}" type="datetimeFigureOut">
              <a:rPr lang="en-US" smtClean="0"/>
              <a:t>9/13/2021</a:t>
            </a:fld>
            <a:endParaRPr lang="en-US"/>
          </a:p>
        </p:txBody>
      </p:sp>
      <p:sp>
        <p:nvSpPr>
          <p:cNvPr id="6" name="Footer Placeholder 5">
            <a:extLst>
              <a:ext uri="{FF2B5EF4-FFF2-40B4-BE49-F238E27FC236}">
                <a16:creationId xmlns:a16="http://schemas.microsoft.com/office/drawing/2014/main" id="{342F68B7-0050-4C49-826D-A8F820A79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2B859F-0DBD-6D41-80AC-99EA2F1159C9}"/>
              </a:ext>
            </a:extLst>
          </p:cNvPr>
          <p:cNvSpPr>
            <a:spLocks noGrp="1"/>
          </p:cNvSpPr>
          <p:nvPr>
            <p:ph type="sldNum" sz="quarter" idx="12"/>
          </p:nvPr>
        </p:nvSpPr>
        <p:spPr/>
        <p:txBody>
          <a:bodyPr/>
          <a:lstStyle/>
          <a:p>
            <a:fld id="{E10F8064-A700-CA42-A7BB-47560B868633}" type="slidenum">
              <a:rPr lang="en-US" smtClean="0"/>
              <a:t>‹nr.›</a:t>
            </a:fld>
            <a:endParaRPr lang="en-US"/>
          </a:p>
        </p:txBody>
      </p:sp>
    </p:spTree>
    <p:extLst>
      <p:ext uri="{BB962C8B-B14F-4D97-AF65-F5344CB8AC3E}">
        <p14:creationId xmlns:p14="http://schemas.microsoft.com/office/powerpoint/2010/main" val="2143439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24C2-C15E-F347-9126-831EEA58303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28ADCF5-9461-8744-B982-4008104F36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855E985-C75B-B845-9296-7CDF1D239EE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5D3B22F-3DF6-3446-9C1A-FA68B9DE1E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8F644CB-FCBC-B945-B8D0-8668CEF5E75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29EA1DD-B57B-6241-AD70-7E16D891E388}"/>
              </a:ext>
            </a:extLst>
          </p:cNvPr>
          <p:cNvSpPr>
            <a:spLocks noGrp="1"/>
          </p:cNvSpPr>
          <p:nvPr>
            <p:ph type="dt" sz="half" idx="10"/>
          </p:nvPr>
        </p:nvSpPr>
        <p:spPr/>
        <p:txBody>
          <a:bodyPr/>
          <a:lstStyle/>
          <a:p>
            <a:fld id="{A949D72C-567F-474C-8694-8C014EDA52BD}" type="datetimeFigureOut">
              <a:rPr lang="en-US" smtClean="0"/>
              <a:t>9/13/2021</a:t>
            </a:fld>
            <a:endParaRPr lang="en-US"/>
          </a:p>
        </p:txBody>
      </p:sp>
      <p:sp>
        <p:nvSpPr>
          <p:cNvPr id="8" name="Footer Placeholder 7">
            <a:extLst>
              <a:ext uri="{FF2B5EF4-FFF2-40B4-BE49-F238E27FC236}">
                <a16:creationId xmlns:a16="http://schemas.microsoft.com/office/drawing/2014/main" id="{92548715-3949-9747-B572-128EC2D5C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638928-CCA0-E845-A1D7-603E24667915}"/>
              </a:ext>
            </a:extLst>
          </p:cNvPr>
          <p:cNvSpPr>
            <a:spLocks noGrp="1"/>
          </p:cNvSpPr>
          <p:nvPr>
            <p:ph type="sldNum" sz="quarter" idx="12"/>
          </p:nvPr>
        </p:nvSpPr>
        <p:spPr/>
        <p:txBody>
          <a:bodyPr/>
          <a:lstStyle/>
          <a:p>
            <a:fld id="{E10F8064-A700-CA42-A7BB-47560B868633}" type="slidenum">
              <a:rPr lang="en-US" smtClean="0"/>
              <a:t>‹nr.›</a:t>
            </a:fld>
            <a:endParaRPr lang="en-US"/>
          </a:p>
        </p:txBody>
      </p:sp>
    </p:spTree>
    <p:extLst>
      <p:ext uri="{BB962C8B-B14F-4D97-AF65-F5344CB8AC3E}">
        <p14:creationId xmlns:p14="http://schemas.microsoft.com/office/powerpoint/2010/main" val="358350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2C27-889F-7F4C-8C76-8D06879533A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49C61FA-2C5B-C541-AA89-71ABF145C8FD}"/>
              </a:ext>
            </a:extLst>
          </p:cNvPr>
          <p:cNvSpPr>
            <a:spLocks noGrp="1"/>
          </p:cNvSpPr>
          <p:nvPr>
            <p:ph type="dt" sz="half" idx="10"/>
          </p:nvPr>
        </p:nvSpPr>
        <p:spPr/>
        <p:txBody>
          <a:bodyPr/>
          <a:lstStyle/>
          <a:p>
            <a:fld id="{A949D72C-567F-474C-8694-8C014EDA52BD}" type="datetimeFigureOut">
              <a:rPr lang="en-US" smtClean="0"/>
              <a:t>9/13/2021</a:t>
            </a:fld>
            <a:endParaRPr lang="en-US"/>
          </a:p>
        </p:txBody>
      </p:sp>
      <p:sp>
        <p:nvSpPr>
          <p:cNvPr id="4" name="Footer Placeholder 3">
            <a:extLst>
              <a:ext uri="{FF2B5EF4-FFF2-40B4-BE49-F238E27FC236}">
                <a16:creationId xmlns:a16="http://schemas.microsoft.com/office/drawing/2014/main" id="{E9705463-9A72-FB47-81CD-53385A0A09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B59830-09B1-0840-BE5E-296333FB3C69}"/>
              </a:ext>
            </a:extLst>
          </p:cNvPr>
          <p:cNvSpPr>
            <a:spLocks noGrp="1"/>
          </p:cNvSpPr>
          <p:nvPr>
            <p:ph type="sldNum" sz="quarter" idx="12"/>
          </p:nvPr>
        </p:nvSpPr>
        <p:spPr/>
        <p:txBody>
          <a:bodyPr/>
          <a:lstStyle/>
          <a:p>
            <a:fld id="{E10F8064-A700-CA42-A7BB-47560B868633}" type="slidenum">
              <a:rPr lang="en-US" smtClean="0"/>
              <a:t>‹nr.›</a:t>
            </a:fld>
            <a:endParaRPr lang="en-US"/>
          </a:p>
        </p:txBody>
      </p:sp>
    </p:spTree>
    <p:extLst>
      <p:ext uri="{BB962C8B-B14F-4D97-AF65-F5344CB8AC3E}">
        <p14:creationId xmlns:p14="http://schemas.microsoft.com/office/powerpoint/2010/main" val="326711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E8A291-AEBA-6848-8BF9-7849F5716104}"/>
              </a:ext>
            </a:extLst>
          </p:cNvPr>
          <p:cNvSpPr>
            <a:spLocks noGrp="1"/>
          </p:cNvSpPr>
          <p:nvPr>
            <p:ph type="dt" sz="half" idx="10"/>
          </p:nvPr>
        </p:nvSpPr>
        <p:spPr/>
        <p:txBody>
          <a:bodyPr/>
          <a:lstStyle/>
          <a:p>
            <a:fld id="{A949D72C-567F-474C-8694-8C014EDA52BD}" type="datetimeFigureOut">
              <a:rPr lang="en-US" smtClean="0"/>
              <a:t>9/13/2021</a:t>
            </a:fld>
            <a:endParaRPr lang="en-US"/>
          </a:p>
        </p:txBody>
      </p:sp>
      <p:sp>
        <p:nvSpPr>
          <p:cNvPr id="3" name="Footer Placeholder 2">
            <a:extLst>
              <a:ext uri="{FF2B5EF4-FFF2-40B4-BE49-F238E27FC236}">
                <a16:creationId xmlns:a16="http://schemas.microsoft.com/office/drawing/2014/main" id="{E93460D4-39EC-B445-B7B6-2CDAB3E2C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A71B82-10F0-9745-82A6-EB1B571AA9FD}"/>
              </a:ext>
            </a:extLst>
          </p:cNvPr>
          <p:cNvSpPr>
            <a:spLocks noGrp="1"/>
          </p:cNvSpPr>
          <p:nvPr>
            <p:ph type="sldNum" sz="quarter" idx="12"/>
          </p:nvPr>
        </p:nvSpPr>
        <p:spPr/>
        <p:txBody>
          <a:bodyPr/>
          <a:lstStyle/>
          <a:p>
            <a:fld id="{E10F8064-A700-CA42-A7BB-47560B868633}" type="slidenum">
              <a:rPr lang="en-US" smtClean="0"/>
              <a:t>‹nr.›</a:t>
            </a:fld>
            <a:endParaRPr lang="en-US"/>
          </a:p>
        </p:txBody>
      </p:sp>
    </p:spTree>
    <p:extLst>
      <p:ext uri="{BB962C8B-B14F-4D97-AF65-F5344CB8AC3E}">
        <p14:creationId xmlns:p14="http://schemas.microsoft.com/office/powerpoint/2010/main" val="390645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FE0A-DBDE-8841-AB5E-579D0DFD62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F042B0F-18DF-0A45-AD03-9C929F608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08211F4-1323-CD44-BFDC-8AF3D18A0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B5A6F7-6F73-284D-88D8-62D200EADA09}"/>
              </a:ext>
            </a:extLst>
          </p:cNvPr>
          <p:cNvSpPr>
            <a:spLocks noGrp="1"/>
          </p:cNvSpPr>
          <p:nvPr>
            <p:ph type="dt" sz="half" idx="10"/>
          </p:nvPr>
        </p:nvSpPr>
        <p:spPr/>
        <p:txBody>
          <a:bodyPr/>
          <a:lstStyle/>
          <a:p>
            <a:fld id="{A949D72C-567F-474C-8694-8C014EDA52BD}" type="datetimeFigureOut">
              <a:rPr lang="en-US" smtClean="0"/>
              <a:t>9/13/2021</a:t>
            </a:fld>
            <a:endParaRPr lang="en-US"/>
          </a:p>
        </p:txBody>
      </p:sp>
      <p:sp>
        <p:nvSpPr>
          <p:cNvPr id="6" name="Footer Placeholder 5">
            <a:extLst>
              <a:ext uri="{FF2B5EF4-FFF2-40B4-BE49-F238E27FC236}">
                <a16:creationId xmlns:a16="http://schemas.microsoft.com/office/drawing/2014/main" id="{85BAD697-8099-694D-97EA-65D9A81BE7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DECC6C-30BF-3146-BBE7-8FF149D9CF16}"/>
              </a:ext>
            </a:extLst>
          </p:cNvPr>
          <p:cNvSpPr>
            <a:spLocks noGrp="1"/>
          </p:cNvSpPr>
          <p:nvPr>
            <p:ph type="sldNum" sz="quarter" idx="12"/>
          </p:nvPr>
        </p:nvSpPr>
        <p:spPr/>
        <p:txBody>
          <a:bodyPr/>
          <a:lstStyle/>
          <a:p>
            <a:fld id="{E10F8064-A700-CA42-A7BB-47560B868633}" type="slidenum">
              <a:rPr lang="en-US" smtClean="0"/>
              <a:t>‹nr.›</a:t>
            </a:fld>
            <a:endParaRPr lang="en-US"/>
          </a:p>
        </p:txBody>
      </p:sp>
    </p:spTree>
    <p:extLst>
      <p:ext uri="{BB962C8B-B14F-4D97-AF65-F5344CB8AC3E}">
        <p14:creationId xmlns:p14="http://schemas.microsoft.com/office/powerpoint/2010/main" val="864841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560F-2832-F142-AD36-7713682844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71A086A-0CFE-9F4E-A2ED-A74A0D2540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0BBE60-92E3-D64D-96AE-BA9EDB9E2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FC7A86-5DB9-A445-B452-1DE0E679AFE8}"/>
              </a:ext>
            </a:extLst>
          </p:cNvPr>
          <p:cNvSpPr>
            <a:spLocks noGrp="1"/>
          </p:cNvSpPr>
          <p:nvPr>
            <p:ph type="dt" sz="half" idx="10"/>
          </p:nvPr>
        </p:nvSpPr>
        <p:spPr/>
        <p:txBody>
          <a:bodyPr/>
          <a:lstStyle/>
          <a:p>
            <a:fld id="{A949D72C-567F-474C-8694-8C014EDA52BD}" type="datetimeFigureOut">
              <a:rPr lang="en-US" smtClean="0"/>
              <a:t>9/13/2021</a:t>
            </a:fld>
            <a:endParaRPr lang="en-US"/>
          </a:p>
        </p:txBody>
      </p:sp>
      <p:sp>
        <p:nvSpPr>
          <p:cNvPr id="6" name="Footer Placeholder 5">
            <a:extLst>
              <a:ext uri="{FF2B5EF4-FFF2-40B4-BE49-F238E27FC236}">
                <a16:creationId xmlns:a16="http://schemas.microsoft.com/office/drawing/2014/main" id="{CDF2C90D-710D-0B4F-B7A2-0E48C1D90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4785C1-53F0-5943-AA07-26ECAD7604F3}"/>
              </a:ext>
            </a:extLst>
          </p:cNvPr>
          <p:cNvSpPr>
            <a:spLocks noGrp="1"/>
          </p:cNvSpPr>
          <p:nvPr>
            <p:ph type="sldNum" sz="quarter" idx="12"/>
          </p:nvPr>
        </p:nvSpPr>
        <p:spPr/>
        <p:txBody>
          <a:bodyPr/>
          <a:lstStyle/>
          <a:p>
            <a:fld id="{E10F8064-A700-CA42-A7BB-47560B868633}" type="slidenum">
              <a:rPr lang="en-US" smtClean="0"/>
              <a:t>‹nr.›</a:t>
            </a:fld>
            <a:endParaRPr lang="en-US"/>
          </a:p>
        </p:txBody>
      </p:sp>
    </p:spTree>
    <p:extLst>
      <p:ext uri="{BB962C8B-B14F-4D97-AF65-F5344CB8AC3E}">
        <p14:creationId xmlns:p14="http://schemas.microsoft.com/office/powerpoint/2010/main" val="257434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CC28A6-0DDE-4441-9F42-FADBDC8D09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8796AF6-EA53-BB49-95FD-997752432C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540A2D-618E-3942-942D-081647ABB3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9D72C-567F-474C-8694-8C014EDA52BD}" type="datetimeFigureOut">
              <a:rPr lang="en-US" smtClean="0"/>
              <a:t>9/13/2021</a:t>
            </a:fld>
            <a:endParaRPr lang="en-US"/>
          </a:p>
        </p:txBody>
      </p:sp>
      <p:sp>
        <p:nvSpPr>
          <p:cNvPr id="5" name="Footer Placeholder 4">
            <a:extLst>
              <a:ext uri="{FF2B5EF4-FFF2-40B4-BE49-F238E27FC236}">
                <a16:creationId xmlns:a16="http://schemas.microsoft.com/office/drawing/2014/main" id="{383ED92D-FD9A-F64D-860F-9D3B48376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54D64F-27FA-6C42-AF1A-6EE8702503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F8064-A700-CA42-A7BB-47560B868633}" type="slidenum">
              <a:rPr lang="en-US" smtClean="0"/>
              <a:t>‹nr.›</a:t>
            </a:fld>
            <a:endParaRPr lang="en-US"/>
          </a:p>
        </p:txBody>
      </p:sp>
    </p:spTree>
    <p:extLst>
      <p:ext uri="{BB962C8B-B14F-4D97-AF65-F5344CB8AC3E}">
        <p14:creationId xmlns:p14="http://schemas.microsoft.com/office/powerpoint/2010/main" val="368719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oneplanetcrowd.com/en/project/138460/description" TargetMode="External"/><Relationship Id="rId2" Type="http://schemas.openxmlformats.org/officeDocument/2006/relationships/hyperlink" Target="https://betterfood.co.uk/" TargetMode="External"/><Relationship Id="rId1" Type="http://schemas.openxmlformats.org/officeDocument/2006/relationships/slideLayout" Target="../slideLayouts/slideLayout6.xml"/><Relationship Id="rId4" Type="http://schemas.openxmlformats.org/officeDocument/2006/relationships/hyperlink" Target="https://www.oneplanetcrowd.com/en/project/200415/descriptio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s://www.crowdfunder.co.uk/consciouscommunity" TargetMode="External"/><Relationship Id="rId3" Type="http://schemas.openxmlformats.org/officeDocument/2006/relationships/hyperlink" Target="https://www.kickstarter.com/projects/1721070072/native-help-us-relocate-our-restaurant?ref=nav_search&amp;result=project&amp;term=Native%20restaurant" TargetMode="External"/><Relationship Id="rId7" Type="http://schemas.openxmlformats.org/officeDocument/2006/relationships/hyperlink" Target="https://www.crowdfunder.co.uk/platform-cafe-recover-rebuild" TargetMode="External"/><Relationship Id="rId12" Type="http://schemas.openxmlformats.org/officeDocument/2006/relationships/hyperlink" Target="https://www.growfunding.be/en/projects/boentjecafe" TargetMode="External"/><Relationship Id="rId2" Type="http://schemas.openxmlformats.org/officeDocument/2006/relationships/hyperlink" Target="https://www.kickstarter.com/projects/thewardenshouse/the-wardens-house-by-dusty-knuckle-lets-make-it-ha?ref=nav_search&amp;result=project&amp;term=The%20Warden&#8217;s%20House" TargetMode="External"/><Relationship Id="rId1" Type="http://schemas.openxmlformats.org/officeDocument/2006/relationships/slideLayout" Target="../slideLayouts/slideLayout6.xml"/><Relationship Id="rId6" Type="http://schemas.openxmlformats.org/officeDocument/2006/relationships/hyperlink" Target="https://www.kisskissbankbank.com/en/projects/le-c-cube" TargetMode="External"/><Relationship Id="rId11" Type="http://schemas.openxmlformats.org/officeDocument/2006/relationships/hyperlink" Target="https://www.growfunding.be/en/projects/cafeboudin" TargetMode="External"/><Relationship Id="rId5" Type="http://schemas.openxmlformats.org/officeDocument/2006/relationships/hyperlink" Target="https://www.kisskissbankbank.com/en/projects/vrac-gourmand-grandit-vous-grandissez-avec-nous" TargetMode="External"/><Relationship Id="rId10" Type="http://schemas.openxmlformats.org/officeDocument/2006/relationships/hyperlink" Target="https://www.indiegogo.com/projects/world-s-greenest-cafe-the-wheelys-green-warrior-1/x/27021395#/" TargetMode="External"/><Relationship Id="rId4" Type="http://schemas.openxmlformats.org/officeDocument/2006/relationships/hyperlink" Target="https://www.ulule.com/urban-greener/" TargetMode="External"/><Relationship Id="rId9" Type="http://schemas.openxmlformats.org/officeDocument/2006/relationships/hyperlink" Target="https://www.crowdfunder.co.uk/help-finish-the-salter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rowdcube.com/companies/daisy-green-collection/pitches/byOoJl" TargetMode="External"/><Relationship Id="rId2" Type="http://schemas.openxmlformats.org/officeDocument/2006/relationships/hyperlink" Target="https://www.crowdcube.com/investment/hen-restaurants-20621" TargetMode="External"/><Relationship Id="rId1" Type="http://schemas.openxmlformats.org/officeDocument/2006/relationships/slideLayout" Target="../slideLayouts/slideLayout6.xml"/><Relationship Id="rId6" Type="http://schemas.openxmlformats.org/officeDocument/2006/relationships/hyperlink" Target="https://www.crowd2fund.com/campaign/silo-brighton-limited/zero-waste-restaurant-celebrating-pure-foods-1" TargetMode="External"/><Relationship Id="rId5" Type="http://schemas.openxmlformats.org/officeDocument/2006/relationships/hyperlink" Target="https://www.seedrs.com/palegreendot" TargetMode="External"/><Relationship Id="rId4" Type="http://schemas.openxmlformats.org/officeDocument/2006/relationships/hyperlink" Target="https://www.seedrs.com/the-broo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F5FA60-276F-E146-8AD3-353EAAAE41A3}"/>
              </a:ext>
            </a:extLst>
          </p:cNvPr>
          <p:cNvSpPr>
            <a:spLocks noGrp="1"/>
          </p:cNvSpPr>
          <p:nvPr>
            <p:ph type="title"/>
          </p:nvPr>
        </p:nvSpPr>
        <p:spPr>
          <a:xfrm>
            <a:off x="-1957144" y="901192"/>
            <a:ext cx="10640754" cy="940530"/>
          </a:xfrm>
        </p:spPr>
        <p:txBody>
          <a:bodyPr vert="horz" lIns="91440" tIns="45720" rIns="91440" bIns="45720" rtlCol="0" anchor="b">
            <a:noAutofit/>
          </a:bodyPr>
          <a:lstStyle/>
          <a:p>
            <a:pPr algn="ctr"/>
            <a:r>
              <a:rPr lang="en-US" sz="6600" b="1" kern="1200">
                <a:ln w="0"/>
                <a:solidFill>
                  <a:schemeClr val="tx2"/>
                </a:solidFill>
                <a:effectLst>
                  <a:outerShdw blurRad="38100" dist="25400" dir="5400000" algn="ctr" rotWithShape="0">
                    <a:srgbClr val="6E747A">
                      <a:alpha val="43000"/>
                    </a:srgbClr>
                  </a:outerShdw>
                </a:effectLst>
                <a:latin typeface="+mj-lt"/>
                <a:ea typeface="+mj-ea"/>
                <a:cs typeface="+mj-cs"/>
              </a:rPr>
              <a:t>Crowdfunding </a:t>
            </a:r>
          </a:p>
        </p:txBody>
      </p:sp>
      <p:grpSp>
        <p:nvGrpSpPr>
          <p:cNvPr id="13" name="Group 12">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4" name="Freeform: Shape 13">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CD8221DF-4CAE-5442-8B21-0A7BD246D193}"/>
              </a:ext>
            </a:extLst>
          </p:cNvPr>
          <p:cNvPicPr>
            <a:picLocks noChangeAspect="1"/>
          </p:cNvPicPr>
          <p:nvPr/>
        </p:nvPicPr>
        <p:blipFill rotWithShape="1">
          <a:blip r:embed="rId2"/>
          <a:srcRect t="2047" r="-1" b="13662"/>
          <a:stretch/>
        </p:blipFill>
        <p:spPr>
          <a:xfrm>
            <a:off x="4227292" y="2311987"/>
            <a:ext cx="7148083" cy="4021783"/>
          </a:xfrm>
          <a:prstGeom prst="rect">
            <a:avLst/>
          </a:prstGeom>
        </p:spPr>
      </p:pic>
      <p:grpSp>
        <p:nvGrpSpPr>
          <p:cNvPr id="19" name="Group 18">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0" name="Freeform: Shape 19">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4818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7E70-BCB0-F54A-859A-CE4D82C42051}"/>
              </a:ext>
            </a:extLst>
          </p:cNvPr>
          <p:cNvSpPr>
            <a:spLocks noGrp="1"/>
          </p:cNvSpPr>
          <p:nvPr>
            <p:ph type="title"/>
          </p:nvPr>
        </p:nvSpPr>
        <p:spPr/>
        <p:txBody>
          <a:bodyPr>
            <a:normAutofit fontScale="90000"/>
          </a:bodyPr>
          <a:lstStyle/>
          <a:p>
            <a:r>
              <a:rPr lang="en-US" sz="4400" kern="1200" dirty="0">
                <a:solidFill>
                  <a:schemeClr val="accent6">
                    <a:lumMod val="75000"/>
                  </a:schemeClr>
                </a:solidFill>
                <a:latin typeface="+mj-lt"/>
                <a:ea typeface="+mj-ea"/>
                <a:cs typeface="+mj-cs"/>
              </a:rPr>
              <a:t>Cases focusing on Sustainability within the Tourism and Hospitality Sector on </a:t>
            </a:r>
            <a:r>
              <a:rPr lang="en-GB" dirty="0">
                <a:solidFill>
                  <a:schemeClr val="accent6">
                    <a:lumMod val="75000"/>
                  </a:schemeClr>
                </a:solidFill>
              </a:rPr>
              <a:t>Debt-</a:t>
            </a:r>
            <a:r>
              <a:rPr lang="en-US" sz="4400" kern="1200" dirty="0">
                <a:solidFill>
                  <a:schemeClr val="accent6">
                    <a:lumMod val="75000"/>
                  </a:schemeClr>
                </a:solidFill>
                <a:latin typeface="+mj-lt"/>
                <a:ea typeface="+mj-ea"/>
                <a:cs typeface="+mj-cs"/>
              </a:rPr>
              <a:t>based Platforms</a:t>
            </a:r>
            <a:endParaRPr lang="en-US" dirty="0">
              <a:solidFill>
                <a:schemeClr val="accent6">
                  <a:lumMod val="75000"/>
                </a:schemeClr>
              </a:solidFill>
            </a:endParaRPr>
          </a:p>
        </p:txBody>
      </p:sp>
      <p:graphicFrame>
        <p:nvGraphicFramePr>
          <p:cNvPr id="4" name="Table 3">
            <a:extLst>
              <a:ext uri="{FF2B5EF4-FFF2-40B4-BE49-F238E27FC236}">
                <a16:creationId xmlns:a16="http://schemas.microsoft.com/office/drawing/2014/main" id="{00616F3A-4533-DA40-A202-EDB83B2713F8}"/>
              </a:ext>
            </a:extLst>
          </p:cNvPr>
          <p:cNvGraphicFramePr/>
          <p:nvPr>
            <p:extLst>
              <p:ext uri="{D42A27DB-BD31-4B8C-83A1-F6EECF244321}">
                <p14:modId xmlns:p14="http://schemas.microsoft.com/office/powerpoint/2010/main" val="1438141283"/>
              </p:ext>
            </p:extLst>
          </p:nvPr>
        </p:nvGraphicFramePr>
        <p:xfrm>
          <a:off x="320040" y="1898172"/>
          <a:ext cx="11496823" cy="3964541"/>
        </p:xfrm>
        <a:graphic>
          <a:graphicData uri="http://schemas.openxmlformats.org/drawingml/2006/table">
            <a:tbl>
              <a:tblPr firstRow="1" firstCol="1" bandRow="1">
                <a:tableStyleId>{10A1B5D5-9B99-4C35-A422-299274C87663}</a:tableStyleId>
              </a:tblPr>
              <a:tblGrid>
                <a:gridCol w="1522328">
                  <a:extLst>
                    <a:ext uri="{9D8B030D-6E8A-4147-A177-3AD203B41FA5}">
                      <a16:colId xmlns:a16="http://schemas.microsoft.com/office/drawing/2014/main" val="1316090052"/>
                    </a:ext>
                  </a:extLst>
                </a:gridCol>
                <a:gridCol w="909579">
                  <a:extLst>
                    <a:ext uri="{9D8B030D-6E8A-4147-A177-3AD203B41FA5}">
                      <a16:colId xmlns:a16="http://schemas.microsoft.com/office/drawing/2014/main" val="2857114891"/>
                    </a:ext>
                  </a:extLst>
                </a:gridCol>
                <a:gridCol w="1889557">
                  <a:extLst>
                    <a:ext uri="{9D8B030D-6E8A-4147-A177-3AD203B41FA5}">
                      <a16:colId xmlns:a16="http://schemas.microsoft.com/office/drawing/2014/main" val="2987795279"/>
                    </a:ext>
                  </a:extLst>
                </a:gridCol>
                <a:gridCol w="1004009">
                  <a:extLst>
                    <a:ext uri="{9D8B030D-6E8A-4147-A177-3AD203B41FA5}">
                      <a16:colId xmlns:a16="http://schemas.microsoft.com/office/drawing/2014/main" val="3426915372"/>
                    </a:ext>
                  </a:extLst>
                </a:gridCol>
                <a:gridCol w="1176082">
                  <a:extLst>
                    <a:ext uri="{9D8B030D-6E8A-4147-A177-3AD203B41FA5}">
                      <a16:colId xmlns:a16="http://schemas.microsoft.com/office/drawing/2014/main" val="4196047543"/>
                    </a:ext>
                  </a:extLst>
                </a:gridCol>
                <a:gridCol w="4995268">
                  <a:extLst>
                    <a:ext uri="{9D8B030D-6E8A-4147-A177-3AD203B41FA5}">
                      <a16:colId xmlns:a16="http://schemas.microsoft.com/office/drawing/2014/main" val="2279866387"/>
                    </a:ext>
                  </a:extLst>
                </a:gridCol>
              </a:tblGrid>
              <a:tr h="984184">
                <a:tc>
                  <a:txBody>
                    <a:bodyPr/>
                    <a:lstStyle/>
                    <a:p>
                      <a:pPr algn="ctr"/>
                      <a:r>
                        <a:rPr lang="en-GB" sz="1500">
                          <a:effectLst/>
                        </a:rPr>
                        <a:t> </a:t>
                      </a:r>
                      <a:endParaRPr lang="en-GB" sz="2000">
                        <a:effectLst/>
                      </a:endParaRPr>
                    </a:p>
                    <a:p>
                      <a:pPr algn="ctr"/>
                      <a:r>
                        <a:rPr lang="en-GB" sz="1500">
                          <a:effectLst/>
                        </a:rPr>
                        <a:t>Platform </a:t>
                      </a:r>
                      <a:endParaRPr lang="en-GB" sz="2000">
                        <a:effectLst/>
                        <a:latin typeface="Times New Roman" panose="02020603050405020304" pitchFamily="18" charset="0"/>
                        <a:ea typeface="Times New Roman" panose="02020603050405020304" pitchFamily="18" charset="0"/>
                      </a:endParaRPr>
                    </a:p>
                  </a:txBody>
                  <a:tcPr marL="87350" marR="87350" marT="0" marB="0" anchor="ctr"/>
                </a:tc>
                <a:tc>
                  <a:txBody>
                    <a:bodyPr/>
                    <a:lstStyle/>
                    <a:p>
                      <a:pPr algn="ctr"/>
                      <a:r>
                        <a:rPr lang="en-GB" sz="1500">
                          <a:effectLst/>
                        </a:rPr>
                        <a:t> </a:t>
                      </a:r>
                      <a:endParaRPr lang="en-GB" sz="2000">
                        <a:effectLst/>
                      </a:endParaRPr>
                    </a:p>
                    <a:p>
                      <a:pPr algn="ctr"/>
                      <a:r>
                        <a:rPr lang="en-GB" sz="1500">
                          <a:effectLst/>
                        </a:rPr>
                        <a:t>Type</a:t>
                      </a:r>
                      <a:endParaRPr lang="en-GB" sz="2000">
                        <a:effectLst/>
                        <a:latin typeface="Times New Roman" panose="02020603050405020304" pitchFamily="18" charset="0"/>
                        <a:ea typeface="Times New Roman" panose="02020603050405020304" pitchFamily="18" charset="0"/>
                      </a:endParaRPr>
                    </a:p>
                  </a:txBody>
                  <a:tcPr marL="87350" marR="87350" marT="0" marB="0" anchor="ctr"/>
                </a:tc>
                <a:tc>
                  <a:txBody>
                    <a:bodyPr/>
                    <a:lstStyle/>
                    <a:p>
                      <a:pPr algn="ctr"/>
                      <a:r>
                        <a:rPr lang="en-GB" sz="1500">
                          <a:effectLst/>
                        </a:rPr>
                        <a:t> </a:t>
                      </a:r>
                      <a:endParaRPr lang="en-GB" sz="2000">
                        <a:effectLst/>
                      </a:endParaRPr>
                    </a:p>
                    <a:p>
                      <a:pPr algn="ctr"/>
                      <a:r>
                        <a:rPr lang="en-GB" sz="1500">
                          <a:effectLst/>
                        </a:rPr>
                        <a:t>Cases</a:t>
                      </a:r>
                      <a:endParaRPr lang="en-GB" sz="2000">
                        <a:effectLst/>
                        <a:latin typeface="Times New Roman" panose="02020603050405020304" pitchFamily="18" charset="0"/>
                        <a:ea typeface="Times New Roman" panose="02020603050405020304" pitchFamily="18" charset="0"/>
                      </a:endParaRPr>
                    </a:p>
                  </a:txBody>
                  <a:tcPr marL="87350" marR="87350" marT="0" marB="0" anchor="ctr"/>
                </a:tc>
                <a:tc>
                  <a:txBody>
                    <a:bodyPr/>
                    <a:lstStyle/>
                    <a:p>
                      <a:pPr algn="ctr"/>
                      <a:r>
                        <a:rPr lang="en-GB" sz="1500">
                          <a:effectLst/>
                        </a:rPr>
                        <a:t> </a:t>
                      </a:r>
                      <a:endParaRPr lang="en-GB" sz="2000">
                        <a:effectLst/>
                      </a:endParaRPr>
                    </a:p>
                    <a:p>
                      <a:pPr algn="ctr"/>
                      <a:r>
                        <a:rPr lang="en-GB" sz="1500">
                          <a:effectLst/>
                        </a:rPr>
                        <a:t>Money Raised</a:t>
                      </a:r>
                      <a:endParaRPr lang="en-GB" sz="2000">
                        <a:effectLst/>
                        <a:latin typeface="Times New Roman" panose="02020603050405020304" pitchFamily="18" charset="0"/>
                        <a:ea typeface="Times New Roman" panose="02020603050405020304" pitchFamily="18" charset="0"/>
                      </a:endParaRPr>
                    </a:p>
                  </a:txBody>
                  <a:tcPr marL="87350" marR="87350" marT="0" marB="0" anchor="ctr"/>
                </a:tc>
                <a:tc>
                  <a:txBody>
                    <a:bodyPr/>
                    <a:lstStyle/>
                    <a:p>
                      <a:pPr algn="ctr"/>
                      <a:r>
                        <a:rPr lang="en-GB" sz="1500">
                          <a:effectLst/>
                        </a:rPr>
                        <a:t> </a:t>
                      </a:r>
                      <a:endParaRPr lang="en-GB" sz="2000">
                        <a:effectLst/>
                      </a:endParaRPr>
                    </a:p>
                    <a:p>
                      <a:pPr algn="ctr"/>
                      <a:r>
                        <a:rPr lang="en-GB" sz="1500">
                          <a:effectLst/>
                        </a:rPr>
                        <a:t>Number of Funders</a:t>
                      </a:r>
                      <a:endParaRPr lang="en-GB" sz="2000">
                        <a:effectLst/>
                        <a:latin typeface="Times New Roman" panose="02020603050405020304" pitchFamily="18" charset="0"/>
                        <a:ea typeface="Times New Roman" panose="02020603050405020304" pitchFamily="18" charset="0"/>
                      </a:endParaRPr>
                    </a:p>
                  </a:txBody>
                  <a:tcPr marL="87350" marR="87350" marT="0" marB="0" anchor="ctr"/>
                </a:tc>
                <a:tc>
                  <a:txBody>
                    <a:bodyPr/>
                    <a:lstStyle/>
                    <a:p>
                      <a:pPr algn="ctr"/>
                      <a:r>
                        <a:rPr lang="en-GB" sz="1500">
                          <a:effectLst/>
                        </a:rPr>
                        <a:t> </a:t>
                      </a:r>
                      <a:endParaRPr lang="en-GB" sz="2000">
                        <a:effectLst/>
                      </a:endParaRPr>
                    </a:p>
                    <a:p>
                      <a:pPr algn="ctr"/>
                      <a:r>
                        <a:rPr lang="en-GB" sz="1500">
                          <a:effectLst/>
                        </a:rPr>
                        <a:t> </a:t>
                      </a:r>
                      <a:endParaRPr lang="en-GB" sz="2000">
                        <a:effectLst/>
                      </a:endParaRPr>
                    </a:p>
                    <a:p>
                      <a:pPr algn="ctr"/>
                      <a:r>
                        <a:rPr lang="en-GB" sz="1500">
                          <a:effectLst/>
                        </a:rPr>
                        <a:t>Website</a:t>
                      </a:r>
                      <a:endParaRPr lang="en-GB" sz="2000">
                        <a:effectLst/>
                        <a:latin typeface="Times New Roman" panose="02020603050405020304" pitchFamily="18" charset="0"/>
                        <a:ea typeface="Times New Roman" panose="02020603050405020304" pitchFamily="18" charset="0"/>
                      </a:endParaRPr>
                    </a:p>
                  </a:txBody>
                  <a:tcPr marL="87350" marR="87350" marT="0" marB="0" anchor="ctr"/>
                </a:tc>
                <a:extLst>
                  <a:ext uri="{0D108BD9-81ED-4DB2-BD59-A6C34878D82A}">
                    <a16:rowId xmlns:a16="http://schemas.microsoft.com/office/drawing/2014/main" val="2892611201"/>
                  </a:ext>
                </a:extLst>
              </a:tr>
              <a:tr h="900780">
                <a:tc>
                  <a:txBody>
                    <a:bodyPr/>
                    <a:lstStyle/>
                    <a:p>
                      <a:pPr algn="ctr"/>
                      <a:r>
                        <a:rPr lang="en-GB" sz="1300">
                          <a:effectLst/>
                        </a:rPr>
                        <a:t>Triodos crowdfunding</a:t>
                      </a:r>
                      <a:endParaRPr lang="en-GB" sz="2000">
                        <a:effectLst/>
                        <a:latin typeface="Times New Roman" panose="02020603050405020304" pitchFamily="18" charset="0"/>
                        <a:ea typeface="Times New Roman" panose="02020603050405020304" pitchFamily="18" charset="0"/>
                      </a:endParaRPr>
                    </a:p>
                  </a:txBody>
                  <a:tcPr marL="87350" marR="87350" marT="0" marB="0" anchor="ctr">
                    <a:solidFill>
                      <a:schemeClr val="bg1"/>
                    </a:solidFill>
                  </a:tcPr>
                </a:tc>
                <a:tc>
                  <a:txBody>
                    <a:bodyPr/>
                    <a:lstStyle/>
                    <a:p>
                      <a:pPr algn="ctr"/>
                      <a:r>
                        <a:rPr lang="en-GB" sz="1300">
                          <a:effectLst/>
                        </a:rPr>
                        <a:t>Debt</a:t>
                      </a:r>
                      <a:endParaRPr lang="en-GB" sz="2000">
                        <a:effectLst/>
                      </a:endParaRPr>
                    </a:p>
                    <a:p>
                      <a:pPr algn="ctr"/>
                      <a:r>
                        <a:rPr lang="en-GB" sz="1300">
                          <a:effectLst/>
                        </a:rPr>
                        <a:t>5% interest</a:t>
                      </a:r>
                      <a:endParaRPr lang="en-GB" sz="2000">
                        <a:effectLst/>
                        <a:latin typeface="Times New Roman" panose="02020603050405020304" pitchFamily="18" charset="0"/>
                        <a:ea typeface="Times New Roman" panose="02020603050405020304" pitchFamily="18" charset="0"/>
                      </a:endParaRPr>
                    </a:p>
                  </a:txBody>
                  <a:tcPr marL="87350" marR="87350" marT="0" marB="0" anchor="ctr">
                    <a:solidFill>
                      <a:schemeClr val="bg1"/>
                    </a:solidFill>
                  </a:tcPr>
                </a:tc>
                <a:tc>
                  <a:txBody>
                    <a:bodyPr/>
                    <a:lstStyle/>
                    <a:p>
                      <a:pPr algn="ctr"/>
                      <a:r>
                        <a:rPr lang="en-GB" sz="1300" dirty="0">
                          <a:effectLst/>
                        </a:rPr>
                        <a:t>The Better Food Company</a:t>
                      </a:r>
                      <a:endParaRPr lang="en-GB" sz="2000" dirty="0">
                        <a:effectLst/>
                      </a:endParaRPr>
                    </a:p>
                    <a:p>
                      <a:pPr algn="ctr"/>
                      <a:r>
                        <a:rPr lang="en-GB" sz="1300" dirty="0">
                          <a:effectLst/>
                        </a:rPr>
                        <a:t> (UK)</a:t>
                      </a:r>
                      <a:endParaRPr lang="en-GB" sz="2000" dirty="0">
                        <a:effectLst/>
                        <a:latin typeface="Times New Roman" panose="02020603050405020304" pitchFamily="18" charset="0"/>
                        <a:ea typeface="Times New Roman" panose="02020603050405020304" pitchFamily="18" charset="0"/>
                      </a:endParaRPr>
                    </a:p>
                  </a:txBody>
                  <a:tcPr marL="87350" marR="87350" marT="0" marB="0" anchor="ctr">
                    <a:solidFill>
                      <a:schemeClr val="bg1"/>
                    </a:solidFill>
                  </a:tcPr>
                </a:tc>
                <a:tc>
                  <a:txBody>
                    <a:bodyPr/>
                    <a:lstStyle/>
                    <a:p>
                      <a:pPr algn="ctr"/>
                      <a:r>
                        <a:rPr lang="en-GB" sz="1300">
                          <a:effectLst/>
                        </a:rPr>
                        <a:t>£800,000</a:t>
                      </a:r>
                      <a:endParaRPr lang="en-GB" sz="2000">
                        <a:effectLst/>
                        <a:latin typeface="Times New Roman" panose="02020603050405020304" pitchFamily="18" charset="0"/>
                        <a:ea typeface="Times New Roman" panose="02020603050405020304" pitchFamily="18" charset="0"/>
                      </a:endParaRPr>
                    </a:p>
                  </a:txBody>
                  <a:tcPr marL="87350" marR="87350" marT="0" marB="0" anchor="ctr">
                    <a:solidFill>
                      <a:schemeClr val="bg1"/>
                    </a:solidFill>
                  </a:tcPr>
                </a:tc>
                <a:tc>
                  <a:txBody>
                    <a:bodyPr/>
                    <a:lstStyle/>
                    <a:p>
                      <a:pPr algn="ctr"/>
                      <a:r>
                        <a:rPr lang="en-GB" sz="1300">
                          <a:effectLst/>
                        </a:rPr>
                        <a:t>N/A</a:t>
                      </a:r>
                      <a:endParaRPr lang="en-GB" sz="2000">
                        <a:effectLst/>
                        <a:latin typeface="Times New Roman" panose="02020603050405020304" pitchFamily="18" charset="0"/>
                        <a:ea typeface="Times New Roman" panose="02020603050405020304" pitchFamily="18" charset="0"/>
                      </a:endParaRPr>
                    </a:p>
                  </a:txBody>
                  <a:tcPr marL="87350" marR="87350" marT="0" marB="0" anchor="ctr">
                    <a:solidFill>
                      <a:schemeClr val="bg1"/>
                    </a:solidFill>
                  </a:tcPr>
                </a:tc>
                <a:tc>
                  <a:txBody>
                    <a:bodyPr/>
                    <a:lstStyle/>
                    <a:p>
                      <a:r>
                        <a:rPr lang="en-GB" sz="1300" u="sng">
                          <a:effectLst/>
                          <a:hlinkClick r:id="rId2"/>
                        </a:rPr>
                        <a:t>https://betterfood.co.uk/</a:t>
                      </a:r>
                      <a:endParaRPr lang="en-GB" sz="2000">
                        <a:effectLst/>
                        <a:latin typeface="Times New Roman" panose="02020603050405020304" pitchFamily="18" charset="0"/>
                        <a:ea typeface="Times New Roman" panose="02020603050405020304" pitchFamily="18" charset="0"/>
                      </a:endParaRPr>
                    </a:p>
                  </a:txBody>
                  <a:tcPr marL="87350" marR="87350" marT="0" marB="0" anchor="ctr">
                    <a:solidFill>
                      <a:schemeClr val="bg1"/>
                    </a:solidFill>
                  </a:tcPr>
                </a:tc>
                <a:extLst>
                  <a:ext uri="{0D108BD9-81ED-4DB2-BD59-A6C34878D82A}">
                    <a16:rowId xmlns:a16="http://schemas.microsoft.com/office/drawing/2014/main" val="3348308939"/>
                  </a:ext>
                </a:extLst>
              </a:tr>
              <a:tr h="900780">
                <a:tc rowSpan="2">
                  <a:txBody>
                    <a:bodyPr/>
                    <a:lstStyle/>
                    <a:p>
                      <a:pPr algn="ctr"/>
                      <a:r>
                        <a:rPr lang="en-GB" sz="1300">
                          <a:effectLst/>
                        </a:rPr>
                        <a:t>Oneplanetcrowd</a:t>
                      </a:r>
                      <a:endParaRPr lang="en-GB" sz="2000">
                        <a:effectLst/>
                        <a:latin typeface="Times New Roman" panose="02020603050405020304" pitchFamily="18" charset="0"/>
                        <a:ea typeface="Times New Roman" panose="02020603050405020304" pitchFamily="18" charset="0"/>
                      </a:endParaRPr>
                    </a:p>
                  </a:txBody>
                  <a:tcPr marL="87350" marR="87350" marT="0" marB="0" anchor="ctr">
                    <a:solidFill>
                      <a:schemeClr val="accent6">
                        <a:lumMod val="20000"/>
                        <a:lumOff val="80000"/>
                      </a:schemeClr>
                    </a:solidFill>
                  </a:tcPr>
                </a:tc>
                <a:tc rowSpan="2">
                  <a:txBody>
                    <a:bodyPr/>
                    <a:lstStyle/>
                    <a:p>
                      <a:pPr algn="ctr"/>
                      <a:r>
                        <a:rPr lang="en-GB" sz="1300">
                          <a:effectLst/>
                        </a:rPr>
                        <a:t> </a:t>
                      </a:r>
                      <a:endParaRPr lang="en-GB" sz="2000">
                        <a:effectLst/>
                      </a:endParaRPr>
                    </a:p>
                    <a:p>
                      <a:pPr algn="ctr"/>
                      <a:r>
                        <a:rPr lang="en-GB" sz="1300">
                          <a:effectLst/>
                        </a:rPr>
                        <a:t>Debt</a:t>
                      </a:r>
                      <a:endParaRPr lang="en-GB" sz="2000">
                        <a:effectLst/>
                      </a:endParaRPr>
                    </a:p>
                    <a:p>
                      <a:pPr algn="ctr"/>
                      <a:r>
                        <a:rPr lang="en-GB" sz="1300">
                          <a:effectLst/>
                        </a:rPr>
                        <a:t> 6 %</a:t>
                      </a:r>
                      <a:endParaRPr lang="en-GB" sz="2000">
                        <a:effectLst/>
                      </a:endParaRPr>
                    </a:p>
                    <a:p>
                      <a:pPr algn="ctr"/>
                      <a:r>
                        <a:rPr lang="en-GB" sz="1300">
                          <a:effectLst/>
                        </a:rPr>
                        <a:t>Interest </a:t>
                      </a:r>
                      <a:endParaRPr lang="en-GB" sz="2000">
                        <a:effectLst/>
                        <a:latin typeface="Times New Roman" panose="02020603050405020304" pitchFamily="18" charset="0"/>
                        <a:ea typeface="Times New Roman" panose="02020603050405020304" pitchFamily="18" charset="0"/>
                      </a:endParaRPr>
                    </a:p>
                  </a:txBody>
                  <a:tcPr marL="87350" marR="87350" marT="0" marB="0" anchor="ctr">
                    <a:solidFill>
                      <a:schemeClr val="accent6">
                        <a:lumMod val="20000"/>
                        <a:lumOff val="80000"/>
                      </a:schemeClr>
                    </a:solidFill>
                  </a:tcPr>
                </a:tc>
                <a:tc>
                  <a:txBody>
                    <a:bodyPr/>
                    <a:lstStyle/>
                    <a:p>
                      <a:pPr algn="ctr"/>
                      <a:r>
                        <a:rPr lang="en-GB" sz="1300" dirty="0">
                          <a:effectLst/>
                        </a:rPr>
                        <a:t>Biological Restaurant BioToko</a:t>
                      </a:r>
                      <a:endParaRPr lang="en-GB" sz="2000" dirty="0">
                        <a:effectLst/>
                      </a:endParaRPr>
                    </a:p>
                    <a:p>
                      <a:pPr algn="ctr"/>
                      <a:r>
                        <a:rPr lang="en-GB" sz="1300" dirty="0">
                          <a:effectLst/>
                        </a:rPr>
                        <a:t>(Netherlands) </a:t>
                      </a:r>
                      <a:endParaRPr lang="en-GB" sz="2000" dirty="0">
                        <a:effectLst/>
                        <a:latin typeface="Times New Roman" panose="02020603050405020304" pitchFamily="18" charset="0"/>
                        <a:ea typeface="Times New Roman" panose="02020603050405020304" pitchFamily="18" charset="0"/>
                      </a:endParaRPr>
                    </a:p>
                  </a:txBody>
                  <a:tcPr marL="87350" marR="87350" marT="0" marB="0" anchor="ctr">
                    <a:solidFill>
                      <a:schemeClr val="accent6">
                        <a:lumMod val="20000"/>
                        <a:lumOff val="80000"/>
                      </a:schemeClr>
                    </a:solidFill>
                  </a:tcPr>
                </a:tc>
                <a:tc>
                  <a:txBody>
                    <a:bodyPr/>
                    <a:lstStyle/>
                    <a:p>
                      <a:pPr algn="ctr"/>
                      <a:r>
                        <a:rPr lang="en-GB" sz="1300">
                          <a:effectLst/>
                        </a:rPr>
                        <a:t> </a:t>
                      </a:r>
                      <a:endParaRPr lang="en-GB" sz="2000">
                        <a:effectLst/>
                      </a:endParaRPr>
                    </a:p>
                    <a:p>
                      <a:pPr algn="ctr"/>
                      <a:r>
                        <a:rPr lang="en-GB" sz="1300">
                          <a:effectLst/>
                        </a:rPr>
                        <a:t>€101.640</a:t>
                      </a:r>
                      <a:endParaRPr lang="en-GB" sz="2000">
                        <a:effectLst/>
                      </a:endParaRPr>
                    </a:p>
                    <a:p>
                      <a:pPr algn="ctr"/>
                      <a:r>
                        <a:rPr lang="en-GB" sz="1300">
                          <a:effectLst/>
                        </a:rPr>
                        <a:t> </a:t>
                      </a:r>
                      <a:endParaRPr lang="en-GB" sz="2000">
                        <a:effectLst/>
                        <a:latin typeface="Times New Roman" panose="02020603050405020304" pitchFamily="18" charset="0"/>
                        <a:ea typeface="Times New Roman" panose="02020603050405020304" pitchFamily="18" charset="0"/>
                      </a:endParaRPr>
                    </a:p>
                  </a:txBody>
                  <a:tcPr marL="87350" marR="87350" marT="0" marB="0" anchor="ctr">
                    <a:solidFill>
                      <a:schemeClr val="accent6">
                        <a:lumMod val="20000"/>
                        <a:lumOff val="80000"/>
                      </a:schemeClr>
                    </a:solidFill>
                  </a:tcPr>
                </a:tc>
                <a:tc>
                  <a:txBody>
                    <a:bodyPr/>
                    <a:lstStyle/>
                    <a:p>
                      <a:pPr algn="ctr"/>
                      <a:r>
                        <a:rPr lang="en-GB" sz="1300">
                          <a:effectLst/>
                        </a:rPr>
                        <a:t> </a:t>
                      </a:r>
                      <a:endParaRPr lang="en-GB" sz="2000">
                        <a:effectLst/>
                      </a:endParaRPr>
                    </a:p>
                    <a:p>
                      <a:pPr algn="ctr"/>
                      <a:r>
                        <a:rPr lang="en-GB" sz="1300">
                          <a:effectLst/>
                        </a:rPr>
                        <a:t>133</a:t>
                      </a:r>
                      <a:endParaRPr lang="en-GB" sz="2000">
                        <a:effectLst/>
                        <a:latin typeface="Times New Roman" panose="02020603050405020304" pitchFamily="18" charset="0"/>
                        <a:ea typeface="Times New Roman" panose="02020603050405020304" pitchFamily="18" charset="0"/>
                      </a:endParaRPr>
                    </a:p>
                  </a:txBody>
                  <a:tcPr marL="87350" marR="87350" marT="0" marB="0" anchor="ctr">
                    <a:solidFill>
                      <a:schemeClr val="accent6">
                        <a:lumMod val="20000"/>
                        <a:lumOff val="80000"/>
                      </a:schemeClr>
                    </a:solidFill>
                  </a:tcPr>
                </a:tc>
                <a:tc>
                  <a:txBody>
                    <a:bodyPr/>
                    <a:lstStyle/>
                    <a:p>
                      <a:r>
                        <a:rPr lang="en-GB" sz="1300" u="sng" dirty="0">
                          <a:effectLst/>
                          <a:hlinkClick r:id="rId3"/>
                        </a:rPr>
                        <a:t>https://www.oneplanetcrowd.com/en/project/138460/description</a:t>
                      </a:r>
                      <a:endParaRPr lang="en-GB" sz="2000" dirty="0">
                        <a:effectLst/>
                      </a:endParaRPr>
                    </a:p>
                    <a:p>
                      <a:r>
                        <a:rPr lang="en-GB" sz="1300" dirty="0">
                          <a:effectLst/>
                        </a:rPr>
                        <a:t> </a:t>
                      </a:r>
                      <a:endParaRPr lang="en-GB" sz="2000" dirty="0">
                        <a:effectLst/>
                        <a:latin typeface="Times New Roman" panose="02020603050405020304" pitchFamily="18" charset="0"/>
                        <a:ea typeface="Times New Roman" panose="02020603050405020304" pitchFamily="18" charset="0"/>
                      </a:endParaRPr>
                    </a:p>
                  </a:txBody>
                  <a:tcPr marL="87350" marR="87350" marT="0" marB="0" anchor="ctr">
                    <a:solidFill>
                      <a:schemeClr val="accent6">
                        <a:lumMod val="20000"/>
                        <a:lumOff val="80000"/>
                      </a:schemeClr>
                    </a:solidFill>
                  </a:tcPr>
                </a:tc>
                <a:extLst>
                  <a:ext uri="{0D108BD9-81ED-4DB2-BD59-A6C34878D82A}">
                    <a16:rowId xmlns:a16="http://schemas.microsoft.com/office/drawing/2014/main" val="3795897765"/>
                  </a:ext>
                </a:extLst>
              </a:tr>
              <a:tr h="1178797">
                <a:tc vMerge="1">
                  <a:txBody>
                    <a:bodyPr/>
                    <a:lstStyle/>
                    <a:p>
                      <a:endParaRPr lang="en-US"/>
                    </a:p>
                  </a:txBody>
                  <a:tcPr/>
                </a:tc>
                <a:tc vMerge="1">
                  <a:txBody>
                    <a:bodyPr/>
                    <a:lstStyle/>
                    <a:p>
                      <a:endParaRPr lang="en-US"/>
                    </a:p>
                  </a:txBody>
                  <a:tcPr/>
                </a:tc>
                <a:tc>
                  <a:txBody>
                    <a:bodyPr/>
                    <a:lstStyle/>
                    <a:p>
                      <a:pPr algn="ctr"/>
                      <a:r>
                        <a:rPr lang="en-GB" sz="1300">
                          <a:effectLst/>
                        </a:rPr>
                        <a:t>Uco Werken in het duurzame hart</a:t>
                      </a:r>
                      <a:endParaRPr lang="en-GB" sz="2000">
                        <a:effectLst/>
                      </a:endParaRPr>
                    </a:p>
                    <a:p>
                      <a:pPr algn="ctr"/>
                      <a:r>
                        <a:rPr lang="en-GB" sz="1300">
                          <a:effectLst/>
                        </a:rPr>
                        <a:t>(Netherlands)</a:t>
                      </a:r>
                      <a:endParaRPr lang="en-GB" sz="2000">
                        <a:effectLst/>
                      </a:endParaRPr>
                    </a:p>
                    <a:p>
                      <a:pPr algn="ctr"/>
                      <a:r>
                        <a:rPr lang="en-GB" sz="1300">
                          <a:effectLst/>
                        </a:rPr>
                        <a:t> </a:t>
                      </a:r>
                      <a:endParaRPr lang="en-GB" sz="2000">
                        <a:effectLst/>
                        <a:latin typeface="Times New Roman" panose="02020603050405020304" pitchFamily="18" charset="0"/>
                        <a:ea typeface="Times New Roman" panose="02020603050405020304" pitchFamily="18" charset="0"/>
                      </a:endParaRPr>
                    </a:p>
                  </a:txBody>
                  <a:tcPr marL="87350" marR="87350" marT="0" marB="0" anchor="ctr">
                    <a:solidFill>
                      <a:schemeClr val="accent6">
                        <a:lumMod val="20000"/>
                        <a:lumOff val="80000"/>
                      </a:schemeClr>
                    </a:solidFill>
                  </a:tcPr>
                </a:tc>
                <a:tc>
                  <a:txBody>
                    <a:bodyPr/>
                    <a:lstStyle/>
                    <a:p>
                      <a:pPr algn="ctr"/>
                      <a:r>
                        <a:rPr lang="en-GB" sz="1300">
                          <a:effectLst/>
                        </a:rPr>
                        <a:t> </a:t>
                      </a:r>
                      <a:endParaRPr lang="en-GB" sz="2000">
                        <a:effectLst/>
                      </a:endParaRPr>
                    </a:p>
                    <a:p>
                      <a:pPr algn="ctr"/>
                      <a:r>
                        <a:rPr lang="en-GB" sz="1300">
                          <a:effectLst/>
                        </a:rPr>
                        <a:t>€250.000</a:t>
                      </a:r>
                      <a:endParaRPr lang="en-GB" sz="2000">
                        <a:effectLst/>
                      </a:endParaRPr>
                    </a:p>
                    <a:p>
                      <a:pPr algn="ctr"/>
                      <a:r>
                        <a:rPr lang="en-GB" sz="1300">
                          <a:effectLst/>
                        </a:rPr>
                        <a:t> </a:t>
                      </a:r>
                      <a:endParaRPr lang="en-GB" sz="2000">
                        <a:effectLst/>
                        <a:latin typeface="Times New Roman" panose="02020603050405020304" pitchFamily="18" charset="0"/>
                        <a:ea typeface="Times New Roman" panose="02020603050405020304" pitchFamily="18" charset="0"/>
                      </a:endParaRPr>
                    </a:p>
                  </a:txBody>
                  <a:tcPr marL="87350" marR="87350" marT="0" marB="0" anchor="ctr">
                    <a:solidFill>
                      <a:schemeClr val="accent6">
                        <a:lumMod val="20000"/>
                        <a:lumOff val="80000"/>
                      </a:schemeClr>
                    </a:solidFill>
                  </a:tcPr>
                </a:tc>
                <a:tc>
                  <a:txBody>
                    <a:bodyPr/>
                    <a:lstStyle/>
                    <a:p>
                      <a:pPr algn="ctr"/>
                      <a:r>
                        <a:rPr lang="en-GB" sz="1300">
                          <a:effectLst/>
                        </a:rPr>
                        <a:t> </a:t>
                      </a:r>
                      <a:endParaRPr lang="en-GB" sz="2000">
                        <a:effectLst/>
                      </a:endParaRPr>
                    </a:p>
                    <a:p>
                      <a:pPr algn="ctr"/>
                      <a:r>
                        <a:rPr lang="en-GB" sz="1300">
                          <a:effectLst/>
                        </a:rPr>
                        <a:t>86</a:t>
                      </a:r>
                      <a:endParaRPr lang="en-GB" sz="2000">
                        <a:effectLst/>
                        <a:latin typeface="Times New Roman" panose="02020603050405020304" pitchFamily="18" charset="0"/>
                        <a:ea typeface="Times New Roman" panose="02020603050405020304" pitchFamily="18" charset="0"/>
                      </a:endParaRPr>
                    </a:p>
                  </a:txBody>
                  <a:tcPr marL="87350" marR="87350" marT="0" marB="0" anchor="ctr">
                    <a:solidFill>
                      <a:schemeClr val="accent6">
                        <a:lumMod val="20000"/>
                        <a:lumOff val="80000"/>
                      </a:schemeClr>
                    </a:solidFill>
                  </a:tcPr>
                </a:tc>
                <a:tc>
                  <a:txBody>
                    <a:bodyPr/>
                    <a:lstStyle/>
                    <a:p>
                      <a:r>
                        <a:rPr lang="en-GB" sz="1300" u="sng" dirty="0">
                          <a:effectLst/>
                          <a:hlinkClick r:id="rId4"/>
                        </a:rPr>
                        <a:t>https://www.oneplanetcrowd.com/en/project/200415/description</a:t>
                      </a:r>
                      <a:endParaRPr lang="en-GB" sz="2000" dirty="0">
                        <a:effectLst/>
                      </a:endParaRPr>
                    </a:p>
                    <a:p>
                      <a:r>
                        <a:rPr lang="en-GB" sz="1300" dirty="0">
                          <a:effectLst/>
                        </a:rPr>
                        <a:t> </a:t>
                      </a:r>
                      <a:endParaRPr lang="en-GB" sz="2000" dirty="0">
                        <a:effectLst/>
                        <a:latin typeface="Times New Roman" panose="02020603050405020304" pitchFamily="18" charset="0"/>
                        <a:ea typeface="Times New Roman" panose="02020603050405020304" pitchFamily="18" charset="0"/>
                      </a:endParaRPr>
                    </a:p>
                  </a:txBody>
                  <a:tcPr marL="87350" marR="87350" marT="0" marB="0" anchor="ctr">
                    <a:solidFill>
                      <a:schemeClr val="accent6">
                        <a:lumMod val="20000"/>
                        <a:lumOff val="80000"/>
                      </a:schemeClr>
                    </a:solidFill>
                  </a:tcPr>
                </a:tc>
                <a:extLst>
                  <a:ext uri="{0D108BD9-81ED-4DB2-BD59-A6C34878D82A}">
                    <a16:rowId xmlns:a16="http://schemas.microsoft.com/office/drawing/2014/main" val="981469139"/>
                  </a:ext>
                </a:extLst>
              </a:tr>
            </a:tbl>
          </a:graphicData>
        </a:graphic>
      </p:graphicFrame>
    </p:spTree>
    <p:extLst>
      <p:ext uri="{BB962C8B-B14F-4D97-AF65-F5344CB8AC3E}">
        <p14:creationId xmlns:p14="http://schemas.microsoft.com/office/powerpoint/2010/main" val="2935116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itle 1">
            <a:extLst>
              <a:ext uri="{FF2B5EF4-FFF2-40B4-BE49-F238E27FC236}">
                <a16:creationId xmlns:a16="http://schemas.microsoft.com/office/drawing/2014/main" id="{565ED981-D6C8-504B-8B8C-8861415F7A05}"/>
              </a:ext>
            </a:extLst>
          </p:cNvPr>
          <p:cNvSpPr txBox="1">
            <a:spLocks/>
          </p:cNvSpPr>
          <p:nvPr/>
        </p:nvSpPr>
        <p:spPr>
          <a:xfrm>
            <a:off x="630936" y="630936"/>
            <a:ext cx="3599688" cy="146304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800" b="1" kern="1200">
                <a:solidFill>
                  <a:srgbClr val="FFFFFF"/>
                </a:solidFill>
                <a:latin typeface="+mj-lt"/>
                <a:ea typeface="+mj-ea"/>
                <a:cs typeface="+mj-cs"/>
              </a:rPr>
              <a:t>Steps for Crowdfunding</a:t>
            </a:r>
            <a:endParaRPr lang="en-US" sz="4800" kern="1200">
              <a:solidFill>
                <a:srgbClr val="FFFFFF"/>
              </a:solidFill>
              <a:latin typeface="+mj-lt"/>
              <a:ea typeface="+mj-ea"/>
              <a:cs typeface="+mj-cs"/>
            </a:endParaRPr>
          </a:p>
        </p:txBody>
      </p:sp>
      <p:sp>
        <p:nvSpPr>
          <p:cNvPr id="22"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ED9C2100-E906-144E-83DD-FD4529772602}"/>
              </a:ext>
            </a:extLst>
          </p:cNvPr>
          <p:cNvSpPr txBox="1">
            <a:spLocks/>
          </p:cNvSpPr>
          <p:nvPr/>
        </p:nvSpPr>
        <p:spPr>
          <a:xfrm>
            <a:off x="4474462" y="630936"/>
            <a:ext cx="7074409" cy="146304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solidFill>
                  <a:srgbClr val="FFFFFF"/>
                </a:solidFill>
              </a:rPr>
              <a:t>Different Models of Crowdfunding will require different approaches. For example, for the Equity and Debt-based types, the fundraiser will need to do extra work by gathering all the relevant data of their business to ensure that all the facts are reliable and consistent. On the other hand, platforms have less checking and scanning with the Rewards and Donation-based models, which put most of the responsibility on the funder to find out more about the business and fundraiser. </a:t>
            </a:r>
          </a:p>
        </p:txBody>
      </p:sp>
      <p:pic>
        <p:nvPicPr>
          <p:cNvPr id="9" name="Picture 8">
            <a:extLst>
              <a:ext uri="{FF2B5EF4-FFF2-40B4-BE49-F238E27FC236}">
                <a16:creationId xmlns:a16="http://schemas.microsoft.com/office/drawing/2014/main" id="{C950DBEE-2D0E-D744-B65A-00B9D0F6D1F9}"/>
              </a:ext>
            </a:extLst>
          </p:cNvPr>
          <p:cNvPicPr>
            <a:picLocks noChangeAspect="1"/>
          </p:cNvPicPr>
          <p:nvPr/>
        </p:nvPicPr>
        <p:blipFill>
          <a:blip r:embed="rId2"/>
          <a:stretch>
            <a:fillRect/>
          </a:stretch>
        </p:blipFill>
        <p:spPr>
          <a:xfrm>
            <a:off x="630936" y="3464661"/>
            <a:ext cx="10917936" cy="2292766"/>
          </a:xfrm>
          <a:prstGeom prst="rect">
            <a:avLst/>
          </a:prstGeom>
        </p:spPr>
      </p:pic>
    </p:spTree>
    <p:extLst>
      <p:ext uri="{BB962C8B-B14F-4D97-AF65-F5344CB8AC3E}">
        <p14:creationId xmlns:p14="http://schemas.microsoft.com/office/powerpoint/2010/main" val="3112956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02D54-785A-8547-BAD4-EEE2DF63AE14}"/>
              </a:ext>
            </a:extLst>
          </p:cNvPr>
          <p:cNvSpPr>
            <a:spLocks noGrp="1"/>
          </p:cNvSpPr>
          <p:nvPr>
            <p:ph type="title"/>
          </p:nvPr>
        </p:nvSpPr>
        <p:spPr/>
        <p:txBody>
          <a:bodyPr>
            <a:normAutofit/>
          </a:bodyPr>
          <a:lstStyle/>
          <a:p>
            <a:pPr algn="ctr"/>
            <a:r>
              <a:rPr lang="en-GB" sz="2800" b="1" dirty="0">
                <a:solidFill>
                  <a:srgbClr val="672C93"/>
                </a:solidFill>
                <a:effectLst/>
                <a:latin typeface="Calibri" panose="020F0502020204030204" pitchFamily="34" charset="0"/>
                <a:ea typeface="Times New Roman" panose="02020603050405020304" pitchFamily="18" charset="0"/>
                <a:cs typeface="Times New Roman" panose="02020603050405020304" pitchFamily="18" charset="0"/>
              </a:rPr>
              <a:t>Pre-Campaign Steps</a:t>
            </a:r>
            <a:endParaRPr lang="en-GB" sz="2800" dirty="0">
              <a:solidFill>
                <a:srgbClr val="672C93"/>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08BDE42-95F4-7B4C-A81D-F447CB527B53}"/>
              </a:ext>
            </a:extLst>
          </p:cNvPr>
          <p:cNvSpPr>
            <a:spLocks noGrp="1"/>
          </p:cNvSpPr>
          <p:nvPr>
            <p:ph idx="1"/>
          </p:nvPr>
        </p:nvSpPr>
        <p:spPr>
          <a:xfrm>
            <a:off x="838200" y="1515806"/>
            <a:ext cx="10515600" cy="4661157"/>
          </a:xfrm>
          <a:solidFill>
            <a:srgbClr val="F4DFF9"/>
          </a:solidFill>
        </p:spPr>
        <p:txBody>
          <a:bodyPr/>
          <a:lstStyle/>
          <a:p>
            <a:pPr lvl="0"/>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GB" sz="1800" dirty="0">
                <a:effectLst/>
                <a:latin typeface="Calibri" panose="020F0502020204030204" pitchFamily="34" charset="0"/>
                <a:ea typeface="Times New Roman" panose="02020603050405020304" pitchFamily="18" charset="0"/>
                <a:cs typeface="Times New Roman" panose="02020603050405020304" pitchFamily="18" charset="0"/>
              </a:rPr>
              <a:t>Choose the crowdfunding model and the platform.</a:t>
            </a:r>
          </a:p>
          <a:p>
            <a:pPr lvl="0"/>
            <a:r>
              <a:rPr lang="en-GB" sz="1800" dirty="0">
                <a:effectLst/>
                <a:latin typeface="Calibri" panose="020F0502020204030204" pitchFamily="34" charset="0"/>
                <a:ea typeface="Times New Roman" panose="02020603050405020304" pitchFamily="18" charset="0"/>
                <a:cs typeface="Times New Roman" panose="02020603050405020304" pitchFamily="18" charset="0"/>
              </a:rPr>
              <a:t>Does the fundraiser have a strong community following the business that will take part in the raise?</a:t>
            </a:r>
          </a:p>
          <a:p>
            <a:pPr lvl="0"/>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Are the fundraiser able to secure an anchor investor before the raise going live on the platform?</a:t>
            </a:r>
          </a:p>
          <a:p>
            <a:pPr lvl="0"/>
            <a:r>
              <a:rPr lang="en-GB" sz="1800" dirty="0">
                <a:effectLst/>
                <a:latin typeface="Calibri" panose="020F0502020204030204" pitchFamily="34" charset="0"/>
                <a:ea typeface="Times New Roman" panose="02020603050405020304" pitchFamily="18" charset="0"/>
                <a:cs typeface="Times New Roman" panose="02020603050405020304" pitchFamily="18" charset="0"/>
              </a:rPr>
              <a:t>Do the fundraiser have a clear value proposition that will resonate with potential investors and enable them to see the growth potential that the business offers?</a:t>
            </a:r>
          </a:p>
          <a:p>
            <a:pPr lvl="0"/>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Set a realistic target on how much to raise. </a:t>
            </a:r>
          </a:p>
          <a:p>
            <a:pPr lvl="0"/>
            <a:r>
              <a:rPr lang="en-GB" sz="1800" dirty="0">
                <a:effectLst/>
                <a:latin typeface="Calibri" panose="020F0502020204030204" pitchFamily="34" charset="0"/>
                <a:ea typeface="Times New Roman" panose="02020603050405020304" pitchFamily="18" charset="0"/>
                <a:cs typeface="Times New Roman" panose="02020603050405020304" pitchFamily="18" charset="0"/>
              </a:rPr>
              <a:t>Get the company’s valuation (What the business is worth) (some platforms will challenge unreasonable valuations) (business must bear in mind that the lower valuation, the more potential an investor will see in the business)</a:t>
            </a:r>
          </a:p>
          <a:p>
            <a:pPr lvl="0"/>
            <a:r>
              <a:rPr lang="en-GB" sz="1800" dirty="0">
                <a:effectLst/>
                <a:latin typeface="Calibri" panose="020F0502020204030204" pitchFamily="34" charset="0"/>
                <a:ea typeface="Times New Roman" panose="02020603050405020304" pitchFamily="18" charset="0"/>
                <a:cs typeface="Times New Roman" panose="02020603050405020304" pitchFamily="18" charset="0"/>
              </a:rPr>
              <a:t>How much Equity it should pass on to investors (Equity-based)</a:t>
            </a:r>
          </a:p>
          <a:p>
            <a:pPr lvl="0"/>
            <a:r>
              <a:rPr lang="en-GB" sz="1800" dirty="0">
                <a:effectLst/>
                <a:latin typeface="Calibri" panose="020F0502020204030204" pitchFamily="34" charset="0"/>
                <a:ea typeface="Times New Roman" panose="02020603050405020304" pitchFamily="18" charset="0"/>
                <a:cs typeface="Times New Roman" panose="02020603050405020304" pitchFamily="18" charset="0"/>
              </a:rPr>
              <a:t>Provide evidence to back up any statements made in the pitch. (Equity and Debt-based platforms would need to verify any claims about the company’s financial performance). </a:t>
            </a:r>
          </a:p>
        </p:txBody>
      </p:sp>
    </p:spTree>
    <p:extLst>
      <p:ext uri="{BB962C8B-B14F-4D97-AF65-F5344CB8AC3E}">
        <p14:creationId xmlns:p14="http://schemas.microsoft.com/office/powerpoint/2010/main" val="2269579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EAA5-60B4-9E48-8050-51FF16E35A3F}"/>
              </a:ext>
            </a:extLst>
          </p:cNvPr>
          <p:cNvSpPr>
            <a:spLocks noGrp="1"/>
          </p:cNvSpPr>
          <p:nvPr>
            <p:ph type="title"/>
          </p:nvPr>
        </p:nvSpPr>
        <p:spPr/>
        <p:txBody>
          <a:bodyPr>
            <a:normAutofit/>
          </a:bodyPr>
          <a:lstStyle/>
          <a:p>
            <a:pPr algn="ctr"/>
            <a:r>
              <a:rPr lang="en-GB" sz="2800" b="1" dirty="0">
                <a:solidFill>
                  <a:schemeClr val="accent5">
                    <a:lumMod val="50000"/>
                  </a:schemeClr>
                </a:solidFill>
                <a:effectLst/>
                <a:ea typeface="Times New Roman" panose="02020603050405020304" pitchFamily="18" charset="0"/>
                <a:cs typeface="Times New Roman" panose="02020603050405020304" pitchFamily="18" charset="0"/>
              </a:rPr>
              <a:t>Steps for After Platform Approval</a:t>
            </a:r>
            <a:r>
              <a:rPr lang="en-GB" sz="2800" dirty="0">
                <a:effectLst/>
              </a:rPr>
              <a:t> </a:t>
            </a:r>
            <a:endParaRPr lang="en-US" sz="2800" dirty="0"/>
          </a:p>
        </p:txBody>
      </p:sp>
      <p:sp>
        <p:nvSpPr>
          <p:cNvPr id="3" name="Content Placeholder 2">
            <a:extLst>
              <a:ext uri="{FF2B5EF4-FFF2-40B4-BE49-F238E27FC236}">
                <a16:creationId xmlns:a16="http://schemas.microsoft.com/office/drawing/2014/main" id="{765F90AE-4956-4F4A-9F27-8EFD730CA3D9}"/>
              </a:ext>
            </a:extLst>
          </p:cNvPr>
          <p:cNvSpPr>
            <a:spLocks noGrp="1"/>
          </p:cNvSpPr>
          <p:nvPr>
            <p:ph idx="1"/>
          </p:nvPr>
        </p:nvSpPr>
        <p:spPr>
          <a:xfrm>
            <a:off x="838200" y="1690688"/>
            <a:ext cx="10515600" cy="4486275"/>
          </a:xfrm>
          <a:solidFill>
            <a:srgbClr val="E2EDF7"/>
          </a:solidFill>
        </p:spPr>
        <p:txBody>
          <a:bodyPr>
            <a:normAutofit fontScale="92500" lnSpcReduction="20000"/>
          </a:bodyPr>
          <a:lstStyle/>
          <a:p>
            <a:pPr lvl="0"/>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GB" sz="1800" dirty="0">
                <a:effectLst/>
                <a:latin typeface="Calibri" panose="020F0502020204030204" pitchFamily="34" charset="0"/>
                <a:ea typeface="Times New Roman" panose="02020603050405020304" pitchFamily="18" charset="0"/>
                <a:cs typeface="Times New Roman" panose="02020603050405020304" pitchFamily="18" charset="0"/>
              </a:rPr>
              <a:t>Prepare the pitch to be presented to investors on the platform. (Many platforms offers support for preparing the pitch).</a:t>
            </a:r>
          </a:p>
          <a:p>
            <a:pPr lvl="0"/>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Tell the company’s story in the pitch that contains information about: the company’s achievements to date/How the company plans to grow/A sense of who the fundraiser is as a company/An intro to the team/Why the fundraiser started the business/Why the fundraiser thinks the company will be successful. (Many platforms will ask for evidence to each claim).</a:t>
            </a:r>
          </a:p>
          <a:p>
            <a:pPr lvl="0"/>
            <a:r>
              <a:rPr lang="en-GB" sz="1800" dirty="0">
                <a:effectLst/>
                <a:latin typeface="Calibri" panose="020F0502020204030204" pitchFamily="34" charset="0"/>
                <a:ea typeface="Times New Roman" panose="02020603050405020304" pitchFamily="18" charset="0"/>
                <a:cs typeface="Times New Roman" panose="02020603050405020304" pitchFamily="18" charset="0"/>
              </a:rPr>
              <a:t>Gather all relevant evidence for each part of the campaign.</a:t>
            </a:r>
          </a:p>
          <a:p>
            <a:pPr lvl="0"/>
            <a:r>
              <a:rPr lang="en-GB" sz="1800" dirty="0">
                <a:effectLst/>
                <a:latin typeface="Calibri" panose="020F0502020204030204" pitchFamily="34" charset="0"/>
                <a:ea typeface="Times New Roman" panose="02020603050405020304" pitchFamily="18" charset="0"/>
                <a:cs typeface="Times New Roman" panose="02020603050405020304" pitchFamily="18" charset="0"/>
              </a:rPr>
              <a:t>Produce a video and images that bring the pitch to life. (Showing the excitement and prospect of the business).</a:t>
            </a:r>
          </a:p>
          <a:p>
            <a:pPr lvl="0"/>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Marketing the campaign. (Fundraisers need to start publicising the campaign before it goes live). (Activate the network and maximise awareness of the business amongst the target investor base consistently from pre-launch until the close of your campaign). </a:t>
            </a:r>
          </a:p>
          <a:p>
            <a:pPr lvl="0"/>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As campaigns can run from 30 for up to 60 days, it is important to be fully prepared. (Fundraiser should try and spend two to four weeks planning out the marketing needed to support the raise and the cash flow they will need for that). </a:t>
            </a:r>
          </a:p>
          <a:p>
            <a:pPr lvl="0"/>
            <a:r>
              <a:rPr lang="en-GB" sz="1800" dirty="0">
                <a:effectLst/>
                <a:latin typeface="Calibri" panose="020F0502020204030204" pitchFamily="34" charset="0"/>
                <a:ea typeface="Times New Roman" panose="02020603050405020304" pitchFamily="18" charset="0"/>
                <a:cs typeface="Times New Roman" panose="02020603050405020304" pitchFamily="18" charset="0"/>
              </a:rPr>
              <a:t>Before going live to the general public with the raise, begin drumming up interest from the fundraiser’s existing contacts and potential investors. (Some platforms will help run a pre-registration campaign to gather the contacts of potential investors) </a:t>
            </a:r>
          </a:p>
        </p:txBody>
      </p:sp>
    </p:spTree>
    <p:extLst>
      <p:ext uri="{BB962C8B-B14F-4D97-AF65-F5344CB8AC3E}">
        <p14:creationId xmlns:p14="http://schemas.microsoft.com/office/powerpoint/2010/main" val="755820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B0FB09D-EAB4-D346-92BB-13086A9C63F1}"/>
              </a:ext>
            </a:extLst>
          </p:cNvPr>
          <p:cNvSpPr>
            <a:spLocks noGrp="1"/>
          </p:cNvSpPr>
          <p:nvPr>
            <p:ph type="title"/>
          </p:nvPr>
        </p:nvSpPr>
        <p:spPr>
          <a:xfrm>
            <a:off x="641828" y="3905833"/>
            <a:ext cx="4411435" cy="2398713"/>
          </a:xfrm>
        </p:spPr>
        <p:txBody>
          <a:bodyPr vert="horz" lIns="91440" tIns="45720" rIns="91440" bIns="45720" rtlCol="0" anchor="ctr">
            <a:normAutofit/>
          </a:bodyPr>
          <a:lstStyle/>
          <a:p>
            <a:r>
              <a:rPr lang="en-US" kern="1200" dirty="0">
                <a:solidFill>
                  <a:schemeClr val="tx1"/>
                </a:solidFill>
                <a:effectLst/>
                <a:latin typeface="+mj-lt"/>
                <a:ea typeface="+mj-ea"/>
                <a:cs typeface="+mj-cs"/>
              </a:rPr>
              <a:t>Step-by-step to create a campaign on</a:t>
            </a:r>
            <a:r>
              <a:rPr lang="en-GB" kern="1200" dirty="0">
                <a:solidFill>
                  <a:schemeClr val="tx1"/>
                </a:solidFill>
                <a:effectLst/>
                <a:latin typeface="+mj-lt"/>
                <a:ea typeface="+mj-ea"/>
                <a:cs typeface="+mj-cs"/>
              </a:rPr>
              <a:t> Kickstarter</a:t>
            </a:r>
            <a:r>
              <a:rPr lang="en-US" kern="1200" dirty="0">
                <a:solidFill>
                  <a:schemeClr val="tx1"/>
                </a:solidFill>
                <a:effectLst/>
                <a:latin typeface="+mj-lt"/>
                <a:ea typeface="+mj-ea"/>
                <a:cs typeface="+mj-cs"/>
              </a:rPr>
              <a:t> </a:t>
            </a:r>
            <a:endParaRPr lang="en-US"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1D3D3332-41FB-2A49-B931-A505EE8BD55B}"/>
              </a:ext>
            </a:extLst>
          </p:cNvPr>
          <p:cNvPicPr>
            <a:picLocks noChangeAspect="1"/>
          </p:cNvPicPr>
          <p:nvPr/>
        </p:nvPicPr>
        <p:blipFill>
          <a:blip r:embed="rId2"/>
          <a:stretch>
            <a:fillRect/>
          </a:stretch>
        </p:blipFill>
        <p:spPr>
          <a:xfrm>
            <a:off x="1158955" y="693670"/>
            <a:ext cx="9875259" cy="2188846"/>
          </a:xfrm>
          <a:prstGeom prst="rect">
            <a:avLst/>
          </a:prstGeom>
        </p:spPr>
      </p:pic>
      <p:sp>
        <p:nvSpPr>
          <p:cNvPr id="7" name="TextBox 6">
            <a:extLst>
              <a:ext uri="{FF2B5EF4-FFF2-40B4-BE49-F238E27FC236}">
                <a16:creationId xmlns:a16="http://schemas.microsoft.com/office/drawing/2014/main" id="{AC5FF163-044F-024D-A993-A70ADC8AEECB}"/>
              </a:ext>
            </a:extLst>
          </p:cNvPr>
          <p:cNvSpPr txBox="1"/>
          <p:nvPr/>
        </p:nvSpPr>
        <p:spPr>
          <a:xfrm>
            <a:off x="5630779" y="3884452"/>
            <a:ext cx="6400081" cy="268404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900">
                <a:effectLst/>
              </a:rPr>
              <a:t>The Process to Start a Campaign on Kickstarter. As an example, we will create a project for a Café called Green Cafe to become more sustainable by installing solar panels to create and use clean energy and using locally sourced produces to decrease carbon footprint and help the local economy. Then we will set a target to raise £10,000 in 30 days in exchange for rewards to its funders as coffee and cake vouchers.</a:t>
            </a:r>
          </a:p>
        </p:txBody>
      </p:sp>
    </p:spTree>
    <p:extLst>
      <p:ext uri="{BB962C8B-B14F-4D97-AF65-F5344CB8AC3E}">
        <p14:creationId xmlns:p14="http://schemas.microsoft.com/office/powerpoint/2010/main" val="95032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0FB09D-EAB4-D346-92BB-13086A9C63F1}"/>
              </a:ext>
            </a:extLst>
          </p:cNvPr>
          <p:cNvSpPr>
            <a:spLocks noGrp="1"/>
          </p:cNvSpPr>
          <p:nvPr>
            <p:ph type="title"/>
          </p:nvPr>
        </p:nvSpPr>
        <p:spPr>
          <a:xfrm>
            <a:off x="788466" y="780655"/>
            <a:ext cx="3751662" cy="3261168"/>
          </a:xfrm>
        </p:spPr>
        <p:txBody>
          <a:bodyPr>
            <a:normAutofit/>
          </a:bodyPr>
          <a:lstStyle/>
          <a:p>
            <a:r>
              <a:rPr lang="en-GB">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Step-by-step to create a campaign on</a:t>
            </a:r>
            <a:r>
              <a:rPr lang="en-GB">
                <a:solidFill>
                  <a:srgbClr val="FFFFFF"/>
                </a:solidFill>
                <a:effectLst/>
              </a:rPr>
              <a:t> </a:t>
            </a:r>
            <a:endParaRPr lang="en-US">
              <a:solidFill>
                <a:srgbClr val="FFFFFF"/>
              </a:solidFill>
            </a:endParaRPr>
          </a:p>
        </p:txBody>
      </p:sp>
      <p:sp>
        <p:nvSpPr>
          <p:cNvPr id="17"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8922"/>
            <a:ext cx="2138070" cy="1877811"/>
          </a:xfrm>
          <a:prstGeom prst="rect">
            <a:avLst/>
          </a:prstGeom>
          <a:solidFill>
            <a:srgbClr val="57766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69002"/>
            <a:ext cx="2146028" cy="1898903"/>
          </a:xfrm>
          <a:prstGeom prst="rect">
            <a:avLst/>
          </a:prstGeom>
          <a:solidFill>
            <a:srgbClr val="5FCB8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D3D3332-41FB-2A49-B931-A505EE8BD55B}"/>
              </a:ext>
            </a:extLst>
          </p:cNvPr>
          <p:cNvPicPr>
            <a:picLocks noChangeAspect="1"/>
          </p:cNvPicPr>
          <p:nvPr/>
        </p:nvPicPr>
        <p:blipFill>
          <a:blip r:embed="rId2"/>
          <a:stretch>
            <a:fillRect/>
          </a:stretch>
        </p:blipFill>
        <p:spPr>
          <a:xfrm>
            <a:off x="458920" y="4716055"/>
            <a:ext cx="6675119" cy="1479536"/>
          </a:xfrm>
          <a:prstGeom prst="rect">
            <a:avLst/>
          </a:prstGeom>
        </p:spPr>
      </p:pic>
      <p:sp>
        <p:nvSpPr>
          <p:cNvPr id="21"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C3883464-9666-1840-8D63-D46716C92CD9}"/>
              </a:ext>
            </a:extLst>
          </p:cNvPr>
          <p:cNvSpPr txBox="1">
            <a:spLocks noGrp="1"/>
          </p:cNvSpPr>
          <p:nvPr>
            <p:ph idx="1"/>
          </p:nvPr>
        </p:nvSpPr>
        <p:spPr>
          <a:xfrm>
            <a:off x="7761639" y="900442"/>
            <a:ext cx="3514088" cy="5048417"/>
          </a:xfrm>
          <a:prstGeom prst="rect">
            <a:avLst/>
          </a:prstGeom>
        </p:spPr>
        <p:txBody>
          <a:bodyPr anchor="ctr">
            <a:normAutofit/>
          </a:bodyPr>
          <a:lstStyle/>
          <a:p>
            <a:pPr marL="342900" indent="-342900">
              <a:buFont typeface="+mj-lt"/>
              <a:buAutoNum type="arabicPeriod"/>
            </a:pPr>
            <a:r>
              <a:rPr lang="en-GB" sz="1300" dirty="0">
                <a:effectLst/>
                <a:latin typeface="Calibri" panose="020F0502020204030204" pitchFamily="34" charset="0"/>
                <a:ea typeface="Times New Roman" panose="02020603050405020304" pitchFamily="18" charset="0"/>
                <a:cs typeface="Times New Roman" panose="02020603050405020304" pitchFamily="18" charset="0"/>
              </a:rPr>
              <a:t>Register yourself on the Kickstarter website. They ask for name, email, and to create a password and click start a project.</a:t>
            </a:r>
          </a:p>
          <a:p>
            <a:pPr marL="342900" indent="-342900">
              <a:buFont typeface="+mj-lt"/>
              <a:buAutoNum type="arabicPeriod"/>
            </a:pPr>
            <a:r>
              <a:rPr lang="en-GB" sz="1300" dirty="0">
                <a:effectLst/>
                <a:latin typeface="Calibri" panose="020F0502020204030204" pitchFamily="34" charset="0"/>
                <a:ea typeface="Times New Roman" panose="02020603050405020304" pitchFamily="18" charset="0"/>
                <a:cs typeface="Times New Roman" panose="02020603050405020304" pitchFamily="18" charset="0"/>
              </a:rPr>
              <a:t>You need to select a project category to connect to the specific community. This part can be updated later. For our example, you must choose the Food category. </a:t>
            </a:r>
          </a:p>
          <a:p>
            <a:pPr marL="342900" indent="-342900">
              <a:buFont typeface="+mj-lt"/>
              <a:buAutoNum type="arabicPeriod"/>
            </a:pPr>
            <a:r>
              <a:rPr lang="en-GB" sz="1300" dirty="0">
                <a:effectLst/>
                <a:latin typeface="Calibri" panose="020F0502020204030204" pitchFamily="34" charset="0"/>
                <a:ea typeface="Times New Roman" panose="02020603050405020304" pitchFamily="18" charset="0"/>
                <a:cs typeface="Times New Roman" panose="02020603050405020304" pitchFamily="18" charset="0"/>
              </a:rPr>
              <a:t>Project Idea: Here, you will describe the project and how you will become more sustainable.</a:t>
            </a:r>
          </a:p>
          <a:p>
            <a:pPr marL="342900" indent="-342900">
              <a:buFont typeface="+mj-lt"/>
              <a:buAutoNum type="arabicPeriod"/>
            </a:pPr>
            <a:r>
              <a:rPr lang="en-GB" sz="1300" dirty="0">
                <a:effectLst/>
                <a:latin typeface="Calibri" panose="020F0502020204030204" pitchFamily="34" charset="0"/>
                <a:ea typeface="Times New Roman" panose="02020603050405020304" pitchFamily="18" charset="0"/>
                <a:cs typeface="Times New Roman" panose="02020603050405020304" pitchFamily="18" charset="0"/>
              </a:rPr>
              <a:t>Confirmation of eligibility. Here you must select your country from their list. Currently, Kickstarter have 25 countries on their list, including the UK, the Netherlands and Belgium. </a:t>
            </a:r>
            <a:r>
              <a:rPr lang="en-GB" sz="1300" dirty="0">
                <a:latin typeface="Calibri" panose="020F0502020204030204" pitchFamily="34" charset="0"/>
                <a:ea typeface="Times New Roman" panose="02020603050405020304" pitchFamily="18" charset="0"/>
                <a:cs typeface="Times New Roman" panose="02020603050405020304" pitchFamily="18" charset="0"/>
              </a:rPr>
              <a:t>Choose UK, t</a:t>
            </a:r>
            <a:r>
              <a:rPr lang="en-GB" sz="1300" dirty="0">
                <a:effectLst/>
                <a:latin typeface="Calibri" panose="020F0502020204030204" pitchFamily="34" charset="0"/>
                <a:ea typeface="Times New Roman" panose="02020603050405020304" pitchFamily="18" charset="0"/>
                <a:cs typeface="Times New Roman" panose="02020603050405020304" pitchFamily="18" charset="0"/>
              </a:rPr>
              <a:t>hen you have to verify your age as you must be over 18. And verify that your address and bank account are in the UK. Also, verify a government-issued ID such as Passport. Finally, you will need a debit and/or credit card.</a:t>
            </a:r>
          </a:p>
          <a:p>
            <a:pPr marL="342900" indent="-342900">
              <a:buFont typeface="+mj-lt"/>
              <a:buAutoNum type="arabicPeriod"/>
            </a:pPr>
            <a:r>
              <a:rPr lang="en-GB" sz="1300" dirty="0">
                <a:effectLst/>
                <a:latin typeface="Calibri" panose="020F0502020204030204" pitchFamily="34" charset="0"/>
                <a:ea typeface="Times New Roman" panose="02020603050405020304" pitchFamily="18" charset="0"/>
                <a:cs typeface="Times New Roman" panose="02020603050405020304" pitchFamily="18" charset="0"/>
              </a:rPr>
              <a:t>A preview page of your project will be shown that only you or the people you share with can see. </a:t>
            </a:r>
            <a:r>
              <a:rPr lang="en-GB" sz="1300" dirty="0">
                <a:latin typeface="Calibri" panose="020F0502020204030204" pitchFamily="34" charset="0"/>
                <a:ea typeface="Times New Roman" panose="02020603050405020304" pitchFamily="18" charset="0"/>
                <a:cs typeface="Times New Roman" panose="02020603050405020304" pitchFamily="18" charset="0"/>
              </a:rPr>
              <a:t>Y</a:t>
            </a:r>
            <a:r>
              <a:rPr lang="en-GB" sz="1300" dirty="0">
                <a:effectLst/>
                <a:latin typeface="Calibri" panose="020F0502020204030204" pitchFamily="34" charset="0"/>
                <a:ea typeface="Times New Roman" panose="02020603050405020304" pitchFamily="18" charset="0"/>
                <a:cs typeface="Times New Roman" panose="02020603050405020304" pitchFamily="18" charset="0"/>
              </a:rPr>
              <a:t>ou can start to create and edit your campaign. </a:t>
            </a:r>
          </a:p>
        </p:txBody>
      </p:sp>
      <p:sp>
        <p:nvSpPr>
          <p:cNvPr id="11" name="TextBox 10">
            <a:extLst>
              <a:ext uri="{FF2B5EF4-FFF2-40B4-BE49-F238E27FC236}">
                <a16:creationId xmlns:a16="http://schemas.microsoft.com/office/drawing/2014/main" id="{68BCAE8F-26F6-7A42-8863-25B148D26E54}"/>
              </a:ext>
            </a:extLst>
          </p:cNvPr>
          <p:cNvSpPr txBox="1"/>
          <p:nvPr/>
        </p:nvSpPr>
        <p:spPr>
          <a:xfrm>
            <a:off x="10647832" y="6039615"/>
            <a:ext cx="1262626" cy="368164"/>
          </a:xfrm>
          <a:prstGeom prst="rect">
            <a:avLst/>
          </a:prstGeom>
          <a:noFill/>
        </p:spPr>
        <p:txBody>
          <a:bodyPr wrap="square" rtlCol="0">
            <a:spAutoFit/>
          </a:bodyPr>
          <a:lstStyle/>
          <a:p>
            <a:pPr algn="l"/>
            <a:r>
              <a:rPr lang="en-GB" dirty="0">
                <a:solidFill>
                  <a:srgbClr val="FF0000"/>
                </a:solidFill>
              </a:rPr>
              <a:t>Continue</a:t>
            </a:r>
            <a:endParaRPr lang="en-US" dirty="0">
              <a:solidFill>
                <a:srgbClr val="FF0000"/>
              </a:solidFill>
            </a:endParaRPr>
          </a:p>
        </p:txBody>
      </p:sp>
    </p:spTree>
    <p:extLst>
      <p:ext uri="{BB962C8B-B14F-4D97-AF65-F5344CB8AC3E}">
        <p14:creationId xmlns:p14="http://schemas.microsoft.com/office/powerpoint/2010/main" val="483863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2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4182520" cy="360316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0FB09D-EAB4-D346-92BB-13086A9C63F1}"/>
              </a:ext>
            </a:extLst>
          </p:cNvPr>
          <p:cNvSpPr>
            <a:spLocks noGrp="1"/>
          </p:cNvSpPr>
          <p:nvPr>
            <p:ph type="title"/>
          </p:nvPr>
        </p:nvSpPr>
        <p:spPr>
          <a:xfrm>
            <a:off x="774700" y="762000"/>
            <a:ext cx="3595973" cy="3018430"/>
          </a:xfrm>
        </p:spPr>
        <p:txBody>
          <a:bodyPr vert="horz" lIns="91440" tIns="45720" rIns="91440" bIns="45720" rtlCol="0" anchor="ctr">
            <a:normAutofit/>
          </a:bodyPr>
          <a:lstStyle/>
          <a:p>
            <a:r>
              <a:rPr lang="en-US" kern="1200">
                <a:solidFill>
                  <a:srgbClr val="FFFFFF"/>
                </a:solidFill>
                <a:effectLst/>
                <a:latin typeface="+mj-lt"/>
                <a:ea typeface="+mj-ea"/>
                <a:cs typeface="+mj-cs"/>
              </a:rPr>
              <a:t>Step-by-step to create a campaign on </a:t>
            </a:r>
            <a:endParaRPr lang="en-US" kern="1200">
              <a:solidFill>
                <a:srgbClr val="FFFFFF"/>
              </a:solidFill>
              <a:latin typeface="+mj-lt"/>
              <a:ea typeface="+mj-ea"/>
              <a:cs typeface="+mj-cs"/>
            </a:endParaRPr>
          </a:p>
        </p:txBody>
      </p:sp>
      <p:sp>
        <p:nvSpPr>
          <p:cNvPr id="63" name="Rectangle 2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836" y="450221"/>
            <a:ext cx="4899923"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EA5D2C1-5554-5D47-85DA-FAF7641D1071}"/>
              </a:ext>
            </a:extLst>
          </p:cNvPr>
          <p:cNvSpPr txBox="1"/>
          <p:nvPr/>
        </p:nvSpPr>
        <p:spPr>
          <a:xfrm>
            <a:off x="4817276" y="573548"/>
            <a:ext cx="4899922" cy="5814553"/>
          </a:xfrm>
          <a:prstGeom prst="rect">
            <a:avLst/>
          </a:prstGeom>
        </p:spPr>
        <p:txBody>
          <a:bodyPr vert="horz" lIns="91440" tIns="45720" rIns="91440" bIns="45720" rtlCol="0" anchor="t">
            <a:noAutofit/>
          </a:bodyPr>
          <a:lstStyle/>
          <a:p>
            <a:pPr indent="-228600" algn="ctr">
              <a:lnSpc>
                <a:spcPct val="90000"/>
              </a:lnSpc>
              <a:spcAft>
                <a:spcPts val="600"/>
              </a:spcAft>
              <a:buFont typeface="Arial" panose="020B0604020202020204" pitchFamily="34" charset="0"/>
              <a:buChar char="•"/>
            </a:pPr>
            <a:r>
              <a:rPr lang="en-US" sz="1100" dirty="0">
                <a:solidFill>
                  <a:schemeClr val="accent6">
                    <a:lumMod val="50000"/>
                  </a:schemeClr>
                </a:solidFill>
                <a:effectLst/>
                <a:latin typeface="+mj-lt"/>
              </a:rPr>
              <a:t>There are 5 steps to create the project before submitting it to project review, where Kickstarter will allow it to go live. </a:t>
            </a:r>
            <a:endParaRPr lang="en-GB" sz="1100" dirty="0">
              <a:solidFill>
                <a:schemeClr val="accent6">
                  <a:lumMod val="50000"/>
                </a:schemeClr>
              </a:solidFill>
              <a:effectLst/>
              <a:latin typeface="+mj-lt"/>
            </a:endParaRPr>
          </a:p>
          <a:p>
            <a:pPr indent="-228600">
              <a:lnSpc>
                <a:spcPct val="90000"/>
              </a:lnSpc>
              <a:spcAft>
                <a:spcPts val="600"/>
              </a:spcAft>
              <a:buFont typeface="Arial" panose="020B0604020202020204" pitchFamily="34" charset="0"/>
              <a:buChar char="•"/>
            </a:pPr>
            <a:endParaRPr lang="en-US" sz="1100" dirty="0">
              <a:effectLst/>
            </a:endParaRPr>
          </a:p>
          <a:p>
            <a:pPr indent="-228600">
              <a:lnSpc>
                <a:spcPct val="90000"/>
              </a:lnSpc>
              <a:spcAft>
                <a:spcPts val="600"/>
              </a:spcAft>
              <a:buFont typeface="Arial" panose="020B0604020202020204" pitchFamily="34" charset="0"/>
              <a:buChar char="•"/>
            </a:pPr>
            <a:r>
              <a:rPr lang="en-US" sz="1100" b="1" dirty="0">
                <a:effectLst/>
              </a:rPr>
              <a:t>Basic:</a:t>
            </a:r>
            <a:r>
              <a:rPr lang="en-US" sz="1100" dirty="0">
                <a:effectLst/>
              </a:rPr>
              <a:t> On the Basic page, you will add information to learn about the project, for example, Title, Subtitle, Category and subcategory and Location. You must upload an image for the project. Videos are optional on Kickstarter, but they recommend adding one as 80% of successful cases had a video. Then you should set a funding goal; in our case, it will be £10,000. Next, you choose the campaign duration between 1-60 days.</a:t>
            </a:r>
            <a:endParaRPr lang="en-GB" sz="1100" dirty="0">
              <a:effectLst/>
            </a:endParaRPr>
          </a:p>
          <a:p>
            <a:pPr indent="-228600">
              <a:lnSpc>
                <a:spcPct val="90000"/>
              </a:lnSpc>
              <a:spcAft>
                <a:spcPts val="600"/>
              </a:spcAft>
              <a:buFont typeface="Arial" panose="020B0604020202020204" pitchFamily="34" charset="0"/>
              <a:buChar char="•"/>
            </a:pPr>
            <a:endParaRPr lang="en-US" sz="1100" dirty="0">
              <a:effectLst/>
            </a:endParaRPr>
          </a:p>
          <a:p>
            <a:pPr indent="-228600">
              <a:lnSpc>
                <a:spcPct val="90000"/>
              </a:lnSpc>
              <a:spcAft>
                <a:spcPts val="600"/>
              </a:spcAft>
              <a:buFont typeface="Arial" panose="020B0604020202020204" pitchFamily="34" charset="0"/>
              <a:buChar char="•"/>
            </a:pPr>
            <a:r>
              <a:rPr lang="en-US" sz="1100" b="1" dirty="0">
                <a:effectLst/>
              </a:rPr>
              <a:t>Rewards:</a:t>
            </a:r>
            <a:r>
              <a:rPr lang="en-US" sz="1100" dirty="0">
                <a:effectLst/>
              </a:rPr>
              <a:t> The average number is 3-10 rewards that can be physical items or special experiences. On this page, you should add the rewards by providing information about it, such as title, price and description. An example for our case would be 'Coffee+Cake' Rewards for every £10 funded. </a:t>
            </a:r>
            <a:endParaRPr lang="en-GB" sz="1100" dirty="0">
              <a:effectLst/>
            </a:endParaRPr>
          </a:p>
          <a:p>
            <a:pPr indent="-228600">
              <a:lnSpc>
                <a:spcPct val="90000"/>
              </a:lnSpc>
              <a:spcAft>
                <a:spcPts val="600"/>
              </a:spcAft>
              <a:buFont typeface="Arial" panose="020B0604020202020204" pitchFamily="34" charset="0"/>
              <a:buChar char="•"/>
            </a:pPr>
            <a:endParaRPr lang="en-US" sz="1100" dirty="0">
              <a:effectLst/>
            </a:endParaRPr>
          </a:p>
          <a:p>
            <a:pPr indent="-228600">
              <a:lnSpc>
                <a:spcPct val="90000"/>
              </a:lnSpc>
              <a:spcAft>
                <a:spcPts val="600"/>
              </a:spcAft>
              <a:buFont typeface="Arial" panose="020B0604020202020204" pitchFamily="34" charset="0"/>
              <a:buChar char="•"/>
            </a:pPr>
            <a:r>
              <a:rPr lang="en-US" sz="1100" b="1" dirty="0">
                <a:effectLst/>
              </a:rPr>
              <a:t>Story:</a:t>
            </a:r>
            <a:r>
              <a:rPr lang="en-US" sz="1100" dirty="0">
                <a:effectLst/>
              </a:rPr>
              <a:t> Introduce your project, describing what you are raising funds for, why you care about it, how you plan to make it happen and who you are, or what the business stands for. Here you can add your profile and introduce the team. </a:t>
            </a:r>
            <a:endParaRPr lang="en-GB" sz="1100" dirty="0">
              <a:effectLst/>
            </a:endParaRPr>
          </a:p>
          <a:p>
            <a:pPr indent="-228600">
              <a:lnSpc>
                <a:spcPct val="90000"/>
              </a:lnSpc>
              <a:spcAft>
                <a:spcPts val="600"/>
              </a:spcAft>
              <a:buFont typeface="Arial" panose="020B0604020202020204" pitchFamily="34" charset="0"/>
              <a:buChar char="•"/>
            </a:pPr>
            <a:endParaRPr lang="en-US" sz="1100" dirty="0">
              <a:effectLst/>
            </a:endParaRPr>
          </a:p>
          <a:p>
            <a:pPr indent="-228600">
              <a:lnSpc>
                <a:spcPct val="90000"/>
              </a:lnSpc>
              <a:spcAft>
                <a:spcPts val="600"/>
              </a:spcAft>
              <a:buFont typeface="Arial" panose="020B0604020202020204" pitchFamily="34" charset="0"/>
              <a:buChar char="•"/>
            </a:pPr>
            <a:r>
              <a:rPr lang="en-US" sz="1100" b="1" dirty="0">
                <a:effectLst/>
              </a:rPr>
              <a:t>Payment:</a:t>
            </a:r>
            <a:r>
              <a:rPr lang="en-US" sz="1100" dirty="0">
                <a:effectLst/>
              </a:rPr>
              <a:t> Here, you should confirm your identity and link a bank account. Also, provide additional details about yourself and where funds should be sent if your project is successfully funded.</a:t>
            </a:r>
            <a:endParaRPr lang="en-GB" sz="1100" dirty="0">
              <a:effectLst/>
            </a:endParaRPr>
          </a:p>
          <a:p>
            <a:pPr indent="-228600">
              <a:lnSpc>
                <a:spcPct val="90000"/>
              </a:lnSpc>
              <a:spcAft>
                <a:spcPts val="600"/>
              </a:spcAft>
              <a:buFont typeface="Arial" panose="020B0604020202020204" pitchFamily="34" charset="0"/>
              <a:buChar char="•"/>
            </a:pPr>
            <a:endParaRPr lang="en-US" sz="1100" dirty="0">
              <a:effectLst/>
            </a:endParaRPr>
          </a:p>
          <a:p>
            <a:pPr indent="-228600">
              <a:lnSpc>
                <a:spcPct val="90000"/>
              </a:lnSpc>
              <a:spcAft>
                <a:spcPts val="600"/>
              </a:spcAft>
              <a:buFont typeface="Arial" panose="020B0604020202020204" pitchFamily="34" charset="0"/>
              <a:buChar char="•"/>
            </a:pPr>
            <a:r>
              <a:rPr lang="en-US" sz="1100" b="1" dirty="0">
                <a:effectLst/>
              </a:rPr>
              <a:t>Promotion:</a:t>
            </a:r>
            <a:r>
              <a:rPr lang="en-US" sz="1100" dirty="0">
                <a:effectLst/>
              </a:rPr>
              <a:t> Prepare for launch by getting ready to promote your project. Project URL, the platform will use your current project title to generate a URL. Potential backers will find it on Kickstarter, but you should share your pre-launch page with everyone to create excitement and attention around your project before you launch it. Google Analytics gives insight into your project's performance, including the number of visitors to your page and how many of them convert into pledges. At this stage, you will need to keep updating the campaign's progress and keep sharing it on social media to create momentum and attract more funders.</a:t>
            </a:r>
            <a:endParaRPr lang="en-GB" sz="1100" dirty="0">
              <a:effectLst/>
            </a:endParaRPr>
          </a:p>
        </p:txBody>
      </p:sp>
      <p:sp>
        <p:nvSpPr>
          <p:cNvPr id="64" name="Rectangle 2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5866" y="450221"/>
            <a:ext cx="1868033" cy="3603165"/>
          </a:xfrm>
          <a:prstGeom prst="rect">
            <a:avLst/>
          </a:prstGeom>
          <a:solidFill>
            <a:srgbClr val="57766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D3D3332-41FB-2A49-B931-A505EE8BD55B}"/>
              </a:ext>
            </a:extLst>
          </p:cNvPr>
          <p:cNvPicPr>
            <a:picLocks noChangeAspect="1"/>
          </p:cNvPicPr>
          <p:nvPr/>
        </p:nvPicPr>
        <p:blipFill>
          <a:blip r:embed="rId2"/>
          <a:stretch>
            <a:fillRect/>
          </a:stretch>
        </p:blipFill>
        <p:spPr>
          <a:xfrm>
            <a:off x="471770" y="4837650"/>
            <a:ext cx="4182519" cy="927053"/>
          </a:xfrm>
          <a:prstGeom prst="rect">
            <a:avLst/>
          </a:prstGeom>
        </p:spPr>
      </p:pic>
      <p:sp>
        <p:nvSpPr>
          <p:cNvPr id="65" name="Rectangle 3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3746" y="4214253"/>
            <a:ext cx="1868033" cy="2173848"/>
          </a:xfrm>
          <a:prstGeom prst="rect">
            <a:avLst/>
          </a:prstGeom>
          <a:solidFill>
            <a:srgbClr val="5FCB8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8BCAE8F-26F6-7A42-8863-25B148D26E54}"/>
              </a:ext>
            </a:extLst>
          </p:cNvPr>
          <p:cNvSpPr txBox="1"/>
          <p:nvPr/>
        </p:nvSpPr>
        <p:spPr>
          <a:xfrm>
            <a:off x="10647832" y="6039615"/>
            <a:ext cx="1262626" cy="368164"/>
          </a:xfrm>
          <a:prstGeom prst="rect">
            <a:avLst/>
          </a:prstGeom>
          <a:noFill/>
        </p:spPr>
        <p:txBody>
          <a:bodyPr wrap="square" rtlCol="0">
            <a:spAutoFit/>
          </a:bodyPr>
          <a:lstStyle/>
          <a:p>
            <a:pPr algn="l">
              <a:spcAft>
                <a:spcPts val="600"/>
              </a:spcAft>
            </a:pPr>
            <a:r>
              <a:rPr lang="en-GB">
                <a:solidFill>
                  <a:srgbClr val="FF0000"/>
                </a:solidFill>
              </a:rPr>
              <a:t>Continue</a:t>
            </a:r>
            <a:endParaRPr lang="en-US">
              <a:solidFill>
                <a:srgbClr val="FF0000"/>
              </a:solidFill>
            </a:endParaRPr>
          </a:p>
        </p:txBody>
      </p:sp>
      <p:sp>
        <p:nvSpPr>
          <p:cNvPr id="3" name="TextBox 2">
            <a:extLst>
              <a:ext uri="{FF2B5EF4-FFF2-40B4-BE49-F238E27FC236}">
                <a16:creationId xmlns:a16="http://schemas.microsoft.com/office/drawing/2014/main" id="{2025F652-92B3-274C-98B2-EE4B80771BAC}"/>
              </a:ext>
            </a:extLst>
          </p:cNvPr>
          <p:cNvSpPr txBox="1"/>
          <p:nvPr/>
        </p:nvSpPr>
        <p:spPr>
          <a:xfrm>
            <a:off x="9873746" y="4837650"/>
            <a:ext cx="1899754" cy="1169551"/>
          </a:xfrm>
          <a:prstGeom prst="rect">
            <a:avLst/>
          </a:prstGeom>
          <a:noFill/>
        </p:spPr>
        <p:txBody>
          <a:bodyPr wrap="square" rtlCol="0">
            <a:spAutoFit/>
          </a:bodyPr>
          <a:lstStyle/>
          <a:p>
            <a:pPr algn="l"/>
            <a:r>
              <a:rPr lang="en-US" sz="1000" dirty="0">
                <a:effectLst/>
              </a:rPr>
              <a:t>Once the campaign is over and the target reaches the All or Nothing system, Kickstarter will deduct 5% of the total amount raised + transaction fees before transferring the money to your account. </a:t>
            </a:r>
            <a:endParaRPr lang="en-US" sz="1000" dirty="0"/>
          </a:p>
        </p:txBody>
      </p:sp>
    </p:spTree>
    <p:extLst>
      <p:ext uri="{BB962C8B-B14F-4D97-AF65-F5344CB8AC3E}">
        <p14:creationId xmlns:p14="http://schemas.microsoft.com/office/powerpoint/2010/main" val="117057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17FCBD-1DA0-7947-8388-0B61737A5A52}"/>
              </a:ext>
            </a:extLst>
          </p:cNvPr>
          <p:cNvPicPr>
            <a:picLocks noChangeAspect="1"/>
          </p:cNvPicPr>
          <p:nvPr/>
        </p:nvPicPr>
        <p:blipFill rotWithShape="1">
          <a:blip r:embed="rId2"/>
          <a:srcRect r="1891" b="4"/>
          <a:stretch/>
        </p:blipFill>
        <p:spPr>
          <a:xfrm>
            <a:off x="723568" y="1128498"/>
            <a:ext cx="4452105" cy="5276436"/>
          </a:xfrm>
          <a:prstGeom prst="rect">
            <a:avLst/>
          </a:prstGeom>
        </p:spPr>
      </p:pic>
      <p:pic>
        <p:nvPicPr>
          <p:cNvPr id="8" name="Picture Placeholder 6">
            <a:extLst>
              <a:ext uri="{FF2B5EF4-FFF2-40B4-BE49-F238E27FC236}">
                <a16:creationId xmlns:a16="http://schemas.microsoft.com/office/drawing/2014/main" id="{770339BA-DB16-2A40-8F8E-B6E9D0095CFE}"/>
              </a:ext>
            </a:extLst>
          </p:cNvPr>
          <p:cNvPicPr>
            <a:picLocks noChangeAspect="1"/>
          </p:cNvPicPr>
          <p:nvPr/>
        </p:nvPicPr>
        <p:blipFill rotWithShape="1">
          <a:blip r:embed="rId3"/>
          <a:srcRect r="2" b="1338"/>
          <a:stretch/>
        </p:blipFill>
        <p:spPr>
          <a:xfrm>
            <a:off x="6541347" y="1074209"/>
            <a:ext cx="4617923" cy="5472954"/>
          </a:xfrm>
          <a:prstGeom prst="rect">
            <a:avLst/>
          </a:prstGeom>
        </p:spPr>
      </p:pic>
      <p:pic>
        <p:nvPicPr>
          <p:cNvPr id="10" name="Picture 9">
            <a:extLst>
              <a:ext uri="{FF2B5EF4-FFF2-40B4-BE49-F238E27FC236}">
                <a16:creationId xmlns:a16="http://schemas.microsoft.com/office/drawing/2014/main" id="{A2401474-1DF4-4D43-B424-6E46324E3D68}"/>
              </a:ext>
            </a:extLst>
          </p:cNvPr>
          <p:cNvPicPr>
            <a:picLocks noChangeAspect="1"/>
          </p:cNvPicPr>
          <p:nvPr/>
        </p:nvPicPr>
        <p:blipFill>
          <a:blip r:embed="rId4"/>
          <a:stretch>
            <a:fillRect/>
          </a:stretch>
        </p:blipFill>
        <p:spPr>
          <a:xfrm>
            <a:off x="7956700" y="163674"/>
            <a:ext cx="3358487" cy="1035674"/>
          </a:xfrm>
          <a:prstGeom prst="rect">
            <a:avLst/>
          </a:prstGeom>
        </p:spPr>
      </p:pic>
      <p:sp>
        <p:nvSpPr>
          <p:cNvPr id="11" name="Title 10">
            <a:extLst>
              <a:ext uri="{FF2B5EF4-FFF2-40B4-BE49-F238E27FC236}">
                <a16:creationId xmlns:a16="http://schemas.microsoft.com/office/drawing/2014/main" id="{168FF594-C06B-A14D-B777-7E328FA963FF}"/>
              </a:ext>
            </a:extLst>
          </p:cNvPr>
          <p:cNvSpPr>
            <a:spLocks noGrp="1"/>
          </p:cNvSpPr>
          <p:nvPr>
            <p:ph type="title"/>
          </p:nvPr>
        </p:nvSpPr>
        <p:spPr>
          <a:xfrm>
            <a:off x="510458" y="310837"/>
            <a:ext cx="7724058" cy="763372"/>
          </a:xfrm>
        </p:spPr>
        <p:txBody>
          <a:bodyPr>
            <a:normAutofit/>
          </a:bodyPr>
          <a:lstStyle/>
          <a:p>
            <a:r>
              <a:rPr lang="en-US" sz="2800" dirty="0">
                <a:solidFill>
                  <a:schemeClr val="accent6">
                    <a:lumMod val="50000"/>
                  </a:schemeClr>
                </a:solidFill>
              </a:rPr>
              <a:t>Final </a:t>
            </a:r>
            <a:r>
              <a:rPr lang="en-GB" sz="2800" dirty="0">
                <a:solidFill>
                  <a:schemeClr val="accent6">
                    <a:lumMod val="50000"/>
                  </a:schemeClr>
                </a:solidFill>
              </a:rPr>
              <a:t>Results</a:t>
            </a:r>
            <a:r>
              <a:rPr lang="en-US" sz="2800" dirty="0">
                <a:solidFill>
                  <a:schemeClr val="accent6">
                    <a:lumMod val="50000"/>
                  </a:schemeClr>
                </a:solidFill>
              </a:rPr>
              <a:t> on Creating the Example Campaign</a:t>
            </a:r>
            <a:r>
              <a:rPr lang="en-GB" sz="2800" dirty="0">
                <a:solidFill>
                  <a:schemeClr val="accent6">
                    <a:lumMod val="50000"/>
                  </a:schemeClr>
                </a:solidFill>
              </a:rPr>
              <a:t> on</a:t>
            </a:r>
            <a:endParaRPr lang="en-US" sz="2800" dirty="0">
              <a:solidFill>
                <a:schemeClr val="accent6">
                  <a:lumMod val="50000"/>
                </a:schemeClr>
              </a:solidFill>
            </a:endParaRPr>
          </a:p>
        </p:txBody>
      </p:sp>
    </p:spTree>
    <p:extLst>
      <p:ext uri="{BB962C8B-B14F-4D97-AF65-F5344CB8AC3E}">
        <p14:creationId xmlns:p14="http://schemas.microsoft.com/office/powerpoint/2010/main" val="1779222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F6F04E3-5FD1-434C-A660-F33D6DC48188}"/>
              </a:ext>
            </a:extLst>
          </p:cNvPr>
          <p:cNvPicPr>
            <a:picLocks noChangeAspect="1"/>
          </p:cNvPicPr>
          <p:nvPr/>
        </p:nvPicPr>
        <p:blipFill>
          <a:blip r:embed="rId2"/>
          <a:stretch>
            <a:fillRect/>
          </a:stretch>
        </p:blipFill>
        <p:spPr>
          <a:xfrm>
            <a:off x="3383185" y="900961"/>
            <a:ext cx="3977835" cy="4895798"/>
          </a:xfrm>
          <a:prstGeom prst="rect">
            <a:avLst/>
          </a:prstGeom>
        </p:spPr>
      </p:pic>
      <p:pic>
        <p:nvPicPr>
          <p:cNvPr id="13" name="Picture 12">
            <a:extLst>
              <a:ext uri="{FF2B5EF4-FFF2-40B4-BE49-F238E27FC236}">
                <a16:creationId xmlns:a16="http://schemas.microsoft.com/office/drawing/2014/main" id="{8B34479D-676D-FA41-A480-DEFB8A1871BC}"/>
              </a:ext>
            </a:extLst>
          </p:cNvPr>
          <p:cNvPicPr>
            <a:picLocks noChangeAspect="1"/>
          </p:cNvPicPr>
          <p:nvPr/>
        </p:nvPicPr>
        <p:blipFill>
          <a:blip r:embed="rId3"/>
          <a:stretch>
            <a:fillRect/>
          </a:stretch>
        </p:blipFill>
        <p:spPr>
          <a:xfrm>
            <a:off x="7897617" y="900961"/>
            <a:ext cx="3873752" cy="5080330"/>
          </a:xfrm>
          <a:prstGeom prst="rect">
            <a:avLst/>
          </a:prstGeom>
        </p:spPr>
      </p:pic>
      <p:sp>
        <p:nvSpPr>
          <p:cNvPr id="16" name="TextBox 15">
            <a:extLst>
              <a:ext uri="{FF2B5EF4-FFF2-40B4-BE49-F238E27FC236}">
                <a16:creationId xmlns:a16="http://schemas.microsoft.com/office/drawing/2014/main" id="{47E61682-AF02-9846-8FFE-845F3C8BA4F4}"/>
              </a:ext>
            </a:extLst>
          </p:cNvPr>
          <p:cNvSpPr txBox="1"/>
          <p:nvPr/>
        </p:nvSpPr>
        <p:spPr>
          <a:xfrm>
            <a:off x="3616115" y="310430"/>
            <a:ext cx="5178294" cy="369332"/>
          </a:xfrm>
          <a:prstGeom prst="rect">
            <a:avLst/>
          </a:prstGeom>
          <a:noFill/>
        </p:spPr>
        <p:txBody>
          <a:bodyPr wrap="square" rtlCol="0">
            <a:spAutoFit/>
          </a:bodyPr>
          <a:lstStyle/>
          <a:p>
            <a:pPr algn="l"/>
            <a:r>
              <a:rPr lang="en-GB" dirty="0">
                <a:solidFill>
                  <a:schemeClr val="accent6">
                    <a:lumMod val="50000"/>
                  </a:schemeClr>
                </a:solidFill>
                <a:latin typeface="+mj-lt"/>
              </a:rPr>
              <a:t>Case 1 (UK)</a:t>
            </a:r>
            <a:r>
              <a:rPr lang="en-GB" dirty="0">
                <a:latin typeface="+mj-lt"/>
              </a:rPr>
              <a:t>: </a:t>
            </a:r>
            <a:r>
              <a:rPr lang="en-GB" sz="1800" dirty="0">
                <a:effectLst/>
                <a:latin typeface="+mj-lt"/>
                <a:ea typeface="Times New Roman" panose="02020603050405020304" pitchFamily="18" charset="0"/>
                <a:cs typeface="Times New Roman" panose="02020603050405020304" pitchFamily="18" charset="0"/>
              </a:rPr>
              <a:t>The Warden’s House</a:t>
            </a:r>
            <a:r>
              <a:rPr lang="en-GB" dirty="0">
                <a:effectLst/>
                <a:latin typeface="+mj-lt"/>
              </a:rPr>
              <a:t> by Dusty Knuckle on</a:t>
            </a:r>
          </a:p>
        </p:txBody>
      </p:sp>
      <p:sp>
        <p:nvSpPr>
          <p:cNvPr id="17" name="TextBox 16">
            <a:extLst>
              <a:ext uri="{FF2B5EF4-FFF2-40B4-BE49-F238E27FC236}">
                <a16:creationId xmlns:a16="http://schemas.microsoft.com/office/drawing/2014/main" id="{5953AEAE-8341-454E-BDB4-46CE3F075245}"/>
              </a:ext>
            </a:extLst>
          </p:cNvPr>
          <p:cNvSpPr txBox="1"/>
          <p:nvPr/>
        </p:nvSpPr>
        <p:spPr>
          <a:xfrm>
            <a:off x="297728" y="1086702"/>
            <a:ext cx="2720229" cy="4524315"/>
          </a:xfrm>
          <a:prstGeom prst="rect">
            <a:avLst/>
          </a:prstGeom>
          <a:noFill/>
        </p:spPr>
        <p:txBody>
          <a:bodyPr wrap="square" rtlCol="0" anchor="ctr">
            <a:spAutoFit/>
          </a:bodyPr>
          <a:lstStyle/>
          <a:p>
            <a:pPr algn="l"/>
            <a:endParaRPr lang="en-GB" dirty="0"/>
          </a:p>
          <a:p>
            <a:pPr algn="l"/>
            <a:endParaRPr lang="en-GB" dirty="0"/>
          </a:p>
          <a:p>
            <a:pPr algn="l"/>
            <a:endParaRPr lang="en-GB" dirty="0"/>
          </a:p>
          <a:p>
            <a:pPr algn="l"/>
            <a:endParaRPr lang="en-GB" dirty="0"/>
          </a:p>
          <a:p>
            <a:pPr algn="l"/>
            <a:endParaRPr lang="en-GB" dirty="0"/>
          </a:p>
          <a:p>
            <a:pPr algn="l"/>
            <a:r>
              <a:rPr lang="en-GB" dirty="0"/>
              <a:t>This restaurant based in Cardiff created a successful campaign by raising  £43,147 to refurbish an old bungalow to create a sustainable restaurant. </a:t>
            </a:r>
          </a:p>
          <a:p>
            <a:pPr algn="l"/>
            <a:endParaRPr lang="en-GB" dirty="0"/>
          </a:p>
          <a:p>
            <a:pPr algn="l"/>
            <a:endParaRPr lang="en-GB" dirty="0"/>
          </a:p>
          <a:p>
            <a:pPr algn="l"/>
            <a:endParaRPr lang="en-GB" dirty="0"/>
          </a:p>
          <a:p>
            <a:pPr algn="l"/>
            <a:endParaRPr lang="en-GB" dirty="0"/>
          </a:p>
          <a:p>
            <a:pPr algn="l"/>
            <a:endParaRPr lang="en-US" dirty="0"/>
          </a:p>
        </p:txBody>
      </p:sp>
      <p:pic>
        <p:nvPicPr>
          <p:cNvPr id="2" name="Picture 1">
            <a:extLst>
              <a:ext uri="{FF2B5EF4-FFF2-40B4-BE49-F238E27FC236}">
                <a16:creationId xmlns:a16="http://schemas.microsoft.com/office/drawing/2014/main" id="{2EAE3541-33BC-764F-A764-147A10391BDA}"/>
              </a:ext>
            </a:extLst>
          </p:cNvPr>
          <p:cNvPicPr>
            <a:picLocks noChangeAspect="1"/>
          </p:cNvPicPr>
          <p:nvPr/>
        </p:nvPicPr>
        <p:blipFill>
          <a:blip r:embed="rId4"/>
          <a:stretch>
            <a:fillRect/>
          </a:stretch>
        </p:blipFill>
        <p:spPr>
          <a:xfrm>
            <a:off x="8678377" y="211956"/>
            <a:ext cx="2312231" cy="566279"/>
          </a:xfrm>
          <a:prstGeom prst="rect">
            <a:avLst/>
          </a:prstGeom>
        </p:spPr>
      </p:pic>
    </p:spTree>
    <p:extLst>
      <p:ext uri="{BB962C8B-B14F-4D97-AF65-F5344CB8AC3E}">
        <p14:creationId xmlns:p14="http://schemas.microsoft.com/office/powerpoint/2010/main" val="1611148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F2832B-D184-B946-A598-73E274E3518F}"/>
              </a:ext>
            </a:extLst>
          </p:cNvPr>
          <p:cNvSpPr>
            <a:spLocks noGrp="1"/>
          </p:cNvSpPr>
          <p:nvPr>
            <p:ph type="title"/>
          </p:nvPr>
        </p:nvSpPr>
        <p:spPr>
          <a:xfrm>
            <a:off x="841248" y="510047"/>
            <a:ext cx="3300984" cy="1645920"/>
          </a:xfrm>
        </p:spPr>
        <p:txBody>
          <a:bodyPr vert="horz" lIns="91440" tIns="45720" rIns="91440" bIns="45720" rtlCol="0" anchor="ctr">
            <a:normAutofit/>
          </a:bodyPr>
          <a:lstStyle/>
          <a:p>
            <a:r>
              <a:rPr lang="en-US" sz="2800" b="1">
                <a:effectLst/>
              </a:rPr>
              <a:t>Multiple Rewards</a:t>
            </a:r>
            <a:endParaRPr lang="en-US" sz="2800">
              <a:effectLst/>
            </a:endParaRPr>
          </a:p>
        </p:txBody>
      </p:sp>
      <p:sp>
        <p:nvSpPr>
          <p:cNvPr id="22" name="Rectangle 21">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F668C9B-FCF7-DD4B-8BB8-F1FE1B5C7F64}"/>
              </a:ext>
            </a:extLst>
          </p:cNvPr>
          <p:cNvSpPr txBox="1"/>
          <p:nvPr/>
        </p:nvSpPr>
        <p:spPr>
          <a:xfrm>
            <a:off x="4581144" y="510047"/>
            <a:ext cx="6858000" cy="164592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a:t>The Warden’s House offered 57 Multiple Rewards starting from a donation of £1 without rewards to £500 for a 2-night stay for 6 people. </a:t>
            </a:r>
            <a:endParaRPr lang="en-US" dirty="0"/>
          </a:p>
        </p:txBody>
      </p:sp>
      <p:pic>
        <p:nvPicPr>
          <p:cNvPr id="13" name="Picture 12">
            <a:extLst>
              <a:ext uri="{FF2B5EF4-FFF2-40B4-BE49-F238E27FC236}">
                <a16:creationId xmlns:a16="http://schemas.microsoft.com/office/drawing/2014/main" id="{740DECD4-6EF2-3B4F-B0F5-8860D8477911}"/>
              </a:ext>
            </a:extLst>
          </p:cNvPr>
          <p:cNvPicPr/>
          <p:nvPr/>
        </p:nvPicPr>
        <p:blipFill>
          <a:blip r:embed="rId2"/>
          <a:stretch>
            <a:fillRect/>
          </a:stretch>
        </p:blipFill>
        <p:spPr>
          <a:xfrm>
            <a:off x="9314460" y="2660678"/>
            <a:ext cx="1728672" cy="3639312"/>
          </a:xfrm>
          <a:prstGeom prst="rect">
            <a:avLst/>
          </a:prstGeom>
        </p:spPr>
      </p:pic>
      <p:pic>
        <p:nvPicPr>
          <p:cNvPr id="10" name="Picture 9">
            <a:extLst>
              <a:ext uri="{FF2B5EF4-FFF2-40B4-BE49-F238E27FC236}">
                <a16:creationId xmlns:a16="http://schemas.microsoft.com/office/drawing/2014/main" id="{1A070E3C-D2C8-D845-813A-446A82C7A140}"/>
              </a:ext>
            </a:extLst>
          </p:cNvPr>
          <p:cNvPicPr/>
          <p:nvPr/>
        </p:nvPicPr>
        <p:blipFill>
          <a:blip r:embed="rId3"/>
          <a:stretch>
            <a:fillRect/>
          </a:stretch>
        </p:blipFill>
        <p:spPr>
          <a:xfrm>
            <a:off x="4934438" y="2660678"/>
            <a:ext cx="3584448" cy="3136391"/>
          </a:xfrm>
          <a:prstGeom prst="rect">
            <a:avLst/>
          </a:prstGeom>
        </p:spPr>
      </p:pic>
      <p:pic>
        <p:nvPicPr>
          <p:cNvPr id="7" name="Picture 6">
            <a:extLst>
              <a:ext uri="{FF2B5EF4-FFF2-40B4-BE49-F238E27FC236}">
                <a16:creationId xmlns:a16="http://schemas.microsoft.com/office/drawing/2014/main" id="{435D4408-21A3-7141-8DAC-B3C387F44B63}"/>
              </a:ext>
            </a:extLst>
          </p:cNvPr>
          <p:cNvPicPr/>
          <p:nvPr/>
        </p:nvPicPr>
        <p:blipFill>
          <a:blip r:embed="rId4"/>
          <a:stretch>
            <a:fillRect/>
          </a:stretch>
        </p:blipFill>
        <p:spPr>
          <a:xfrm>
            <a:off x="554416" y="3358631"/>
            <a:ext cx="3584448" cy="1657806"/>
          </a:xfrm>
          <a:prstGeom prst="rect">
            <a:avLst/>
          </a:prstGeom>
        </p:spPr>
      </p:pic>
    </p:spTree>
    <p:extLst>
      <p:ext uri="{BB962C8B-B14F-4D97-AF65-F5344CB8AC3E}">
        <p14:creationId xmlns:p14="http://schemas.microsoft.com/office/powerpoint/2010/main" val="487688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CDD6D7-F121-434E-B04F-54B36CF0FD37}"/>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kern="1200" dirty="0">
                <a:solidFill>
                  <a:srgbClr val="2F747B"/>
                </a:solidFill>
                <a:latin typeface="+mj-lt"/>
                <a:ea typeface="+mj-ea"/>
                <a:cs typeface="+mj-cs"/>
              </a:rPr>
              <a:t>Introduction to Crowdfunding </a:t>
            </a:r>
          </a:p>
        </p:txBody>
      </p:sp>
      <p:sp>
        <p:nvSpPr>
          <p:cNvPr id="9" name="Text Placeholder 8">
            <a:extLst>
              <a:ext uri="{FF2B5EF4-FFF2-40B4-BE49-F238E27FC236}">
                <a16:creationId xmlns:a16="http://schemas.microsoft.com/office/drawing/2014/main" id="{3B3C7718-85E4-824C-912B-8B33170CFB78}"/>
              </a:ext>
            </a:extLst>
          </p:cNvPr>
          <p:cNvSpPr>
            <a:spLocks noGrp="1"/>
          </p:cNvSpPr>
          <p:nvPr>
            <p:ph type="body" sz="half" idx="2"/>
          </p:nvPr>
        </p:nvSpPr>
        <p:spPr>
          <a:xfrm>
            <a:off x="1054397" y="1779203"/>
            <a:ext cx="4377964" cy="4361891"/>
          </a:xfrm>
        </p:spPr>
        <p:txBody>
          <a:bodyPr vert="horz" lIns="91440" tIns="45720" rIns="91440" bIns="45720" rtlCol="0">
            <a:normAutofit fontScale="85000" lnSpcReduction="10000"/>
          </a:bodyPr>
          <a:lstStyle/>
          <a:p>
            <a:pPr indent="-228600">
              <a:buFont typeface="Arial" panose="020B0604020202020204" pitchFamily="34" charset="0"/>
              <a:buChar char="•"/>
            </a:pPr>
            <a:endParaRPr lang="en-US" sz="2000" dirty="0"/>
          </a:p>
          <a:p>
            <a:pPr indent="-228600">
              <a:buFont typeface="Arial" panose="020B0604020202020204" pitchFamily="34" charset="0"/>
              <a:buChar char="•"/>
            </a:pPr>
            <a:r>
              <a:rPr lang="en-US" sz="2000" dirty="0">
                <a:latin typeface="+mj-lt"/>
              </a:rPr>
              <a:t>Crowdfunding is </a:t>
            </a:r>
            <a:r>
              <a:rPr lang="en-GB" sz="2000" dirty="0">
                <a:latin typeface="+mj-lt"/>
              </a:rPr>
              <a:t>the practice of raising small amounts of money from a large number of individuals to finance a new business venture. </a:t>
            </a:r>
          </a:p>
          <a:p>
            <a:pPr indent="-228600">
              <a:buFont typeface="Arial" panose="020B0604020202020204" pitchFamily="34" charset="0"/>
              <a:buChar char="•"/>
            </a:pPr>
            <a:endParaRPr lang="en-GB" sz="2000" dirty="0">
              <a:latin typeface="+mj-lt"/>
            </a:endParaRPr>
          </a:p>
          <a:p>
            <a:pPr indent="-228600">
              <a:buFont typeface="Arial" panose="020B0604020202020204" pitchFamily="34" charset="0"/>
              <a:buChar char="•"/>
            </a:pPr>
            <a:r>
              <a:rPr lang="en-GB" sz="2000" dirty="0">
                <a:latin typeface="+mj-lt"/>
              </a:rPr>
              <a:t>Individuals and businesses use online crowdfunding platforms to invest or raise money for projects. </a:t>
            </a:r>
          </a:p>
          <a:p>
            <a:pPr indent="-228600">
              <a:buFont typeface="Arial" panose="020B0604020202020204" pitchFamily="34" charset="0"/>
              <a:buChar char="•"/>
            </a:pPr>
            <a:endParaRPr lang="en-GB" sz="2000" dirty="0">
              <a:latin typeface="+mj-lt"/>
            </a:endParaRPr>
          </a:p>
          <a:p>
            <a:pPr indent="-228600">
              <a:buFont typeface="Arial" panose="020B0604020202020204" pitchFamily="34" charset="0"/>
              <a:buChar char="•"/>
            </a:pPr>
            <a:r>
              <a:rPr lang="en-GB" sz="2000" dirty="0">
                <a:latin typeface="+mj-lt"/>
              </a:rPr>
              <a:t>The crowdfunding platforms make money by charging a fee between 3-12% over the cash raised and offering additional services.</a:t>
            </a:r>
          </a:p>
          <a:p>
            <a:pPr indent="-228600">
              <a:buFont typeface="Arial" panose="020B0604020202020204" pitchFamily="34" charset="0"/>
              <a:buChar char="•"/>
            </a:pPr>
            <a:endParaRPr lang="en-GB" sz="2000" dirty="0">
              <a:latin typeface="+mj-lt"/>
            </a:endParaRPr>
          </a:p>
          <a:p>
            <a:pPr indent="-228600">
              <a:buFont typeface="Arial" panose="020B0604020202020204" pitchFamily="34" charset="0"/>
              <a:buChar char="•"/>
            </a:pPr>
            <a:r>
              <a:rPr lang="en-US" sz="2000" dirty="0">
                <a:latin typeface="+mj-lt"/>
              </a:rPr>
              <a:t>Some platforms offer support on tax relief.</a:t>
            </a:r>
          </a:p>
        </p:txBody>
      </p:sp>
      <p:grpSp>
        <p:nvGrpSpPr>
          <p:cNvPr id="19" name="Group 18">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Placeholder 11">
            <a:extLst>
              <a:ext uri="{FF2B5EF4-FFF2-40B4-BE49-F238E27FC236}">
                <a16:creationId xmlns:a16="http://schemas.microsoft.com/office/drawing/2014/main" id="{AC8AD9A0-6F6A-C145-B410-8447A3CF4017}"/>
              </a:ext>
            </a:extLst>
          </p:cNvPr>
          <p:cNvPicPr>
            <a:picLocks noGrp="1" noChangeAspect="1"/>
          </p:cNvPicPr>
          <p:nvPr>
            <p:ph type="pic" idx="1"/>
          </p:nvPr>
        </p:nvPicPr>
        <p:blipFill rotWithShape="1">
          <a:blip r:embed="rId2"/>
          <a:srcRect l="5913" r="5913"/>
          <a:stretch/>
        </p:blipFill>
        <p:spPr>
          <a:xfrm>
            <a:off x="5664899" y="1782981"/>
            <a:ext cx="5514054" cy="4361892"/>
          </a:xfrm>
          <a:prstGeom prst="rect">
            <a:avLst/>
          </a:prstGeom>
        </p:spPr>
      </p:pic>
      <p:grpSp>
        <p:nvGrpSpPr>
          <p:cNvPr id="23" name="Group 22">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4" name="Rectangle 23">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46787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EB498FA-DFC2-544C-A481-D971074FE753}"/>
              </a:ext>
            </a:extLst>
          </p:cNvPr>
          <p:cNvSpPr txBox="1"/>
          <p:nvPr/>
        </p:nvSpPr>
        <p:spPr>
          <a:xfrm>
            <a:off x="2567312" y="464030"/>
            <a:ext cx="6227097" cy="369332"/>
          </a:xfrm>
          <a:prstGeom prst="rect">
            <a:avLst/>
          </a:prstGeom>
          <a:noFill/>
        </p:spPr>
        <p:txBody>
          <a:bodyPr wrap="square" rtlCol="0">
            <a:spAutoFit/>
          </a:bodyPr>
          <a:lstStyle/>
          <a:p>
            <a:r>
              <a:rPr lang="en-GB" dirty="0">
                <a:solidFill>
                  <a:schemeClr val="accent6">
                    <a:lumMod val="50000"/>
                  </a:schemeClr>
                </a:solidFill>
                <a:latin typeface="+mj-lt"/>
              </a:rPr>
              <a:t>Case 2 (Belgium)</a:t>
            </a:r>
            <a:r>
              <a:rPr lang="en-GB" dirty="0">
                <a:latin typeface="+mj-lt"/>
              </a:rPr>
              <a:t>: </a:t>
            </a:r>
            <a:r>
              <a:rPr lang="en-GB" sz="1800" dirty="0">
                <a:effectLst/>
                <a:latin typeface="+mj-lt"/>
                <a:ea typeface="Times New Roman" panose="02020603050405020304" pitchFamily="18" charset="0"/>
              </a:rPr>
              <a:t>Boentje Café, a Zero Waste Coffee House</a:t>
            </a:r>
            <a:r>
              <a:rPr lang="en-GB" sz="1800" dirty="0">
                <a:latin typeface="+mj-lt"/>
                <a:ea typeface="Times New Roman" panose="02020603050405020304" pitchFamily="18" charset="0"/>
              </a:rPr>
              <a:t> on </a:t>
            </a:r>
            <a:endParaRPr lang="en-GB" sz="2000" dirty="0">
              <a:effectLst/>
              <a:latin typeface="+mj-lt"/>
              <a:ea typeface="Times New Roman" panose="02020603050405020304" pitchFamily="18" charset="0"/>
            </a:endParaRPr>
          </a:p>
        </p:txBody>
      </p:sp>
      <p:pic>
        <p:nvPicPr>
          <p:cNvPr id="13" name="Picture 12">
            <a:extLst>
              <a:ext uri="{FF2B5EF4-FFF2-40B4-BE49-F238E27FC236}">
                <a16:creationId xmlns:a16="http://schemas.microsoft.com/office/drawing/2014/main" id="{22803EE3-4E7A-5A4E-BECE-E81954811521}"/>
              </a:ext>
            </a:extLst>
          </p:cNvPr>
          <p:cNvPicPr>
            <a:picLocks noChangeAspect="1"/>
          </p:cNvPicPr>
          <p:nvPr/>
        </p:nvPicPr>
        <p:blipFill>
          <a:blip r:embed="rId2"/>
          <a:stretch>
            <a:fillRect/>
          </a:stretch>
        </p:blipFill>
        <p:spPr>
          <a:xfrm>
            <a:off x="8399138" y="262547"/>
            <a:ext cx="2451100" cy="584200"/>
          </a:xfrm>
          <a:prstGeom prst="rect">
            <a:avLst/>
          </a:prstGeom>
        </p:spPr>
      </p:pic>
      <p:pic>
        <p:nvPicPr>
          <p:cNvPr id="16" name="Picture 15">
            <a:extLst>
              <a:ext uri="{FF2B5EF4-FFF2-40B4-BE49-F238E27FC236}">
                <a16:creationId xmlns:a16="http://schemas.microsoft.com/office/drawing/2014/main" id="{865B2ED0-7358-D14A-BFFD-E15AB4EDBB79}"/>
              </a:ext>
            </a:extLst>
          </p:cNvPr>
          <p:cNvPicPr>
            <a:picLocks noChangeAspect="1"/>
          </p:cNvPicPr>
          <p:nvPr/>
        </p:nvPicPr>
        <p:blipFill>
          <a:blip r:embed="rId3"/>
          <a:stretch>
            <a:fillRect/>
          </a:stretch>
        </p:blipFill>
        <p:spPr>
          <a:xfrm>
            <a:off x="2990644" y="1216079"/>
            <a:ext cx="4550629" cy="4839818"/>
          </a:xfrm>
          <a:prstGeom prst="rect">
            <a:avLst/>
          </a:prstGeom>
        </p:spPr>
      </p:pic>
      <p:pic>
        <p:nvPicPr>
          <p:cNvPr id="19" name="Picture 18">
            <a:extLst>
              <a:ext uri="{FF2B5EF4-FFF2-40B4-BE49-F238E27FC236}">
                <a16:creationId xmlns:a16="http://schemas.microsoft.com/office/drawing/2014/main" id="{5058CC16-8443-2840-8EF0-E91C13334CED}"/>
              </a:ext>
            </a:extLst>
          </p:cNvPr>
          <p:cNvPicPr>
            <a:picLocks noChangeAspect="1"/>
          </p:cNvPicPr>
          <p:nvPr/>
        </p:nvPicPr>
        <p:blipFill>
          <a:blip r:embed="rId4"/>
          <a:stretch>
            <a:fillRect/>
          </a:stretch>
        </p:blipFill>
        <p:spPr>
          <a:xfrm>
            <a:off x="7653086" y="1216079"/>
            <a:ext cx="3723276" cy="4875081"/>
          </a:xfrm>
          <a:prstGeom prst="rect">
            <a:avLst/>
          </a:prstGeom>
        </p:spPr>
      </p:pic>
      <p:sp>
        <p:nvSpPr>
          <p:cNvPr id="2" name="TextBox 1">
            <a:extLst>
              <a:ext uri="{FF2B5EF4-FFF2-40B4-BE49-F238E27FC236}">
                <a16:creationId xmlns:a16="http://schemas.microsoft.com/office/drawing/2014/main" id="{0C975827-F04D-3A46-A748-006194BECF56}"/>
              </a:ext>
            </a:extLst>
          </p:cNvPr>
          <p:cNvSpPr txBox="1"/>
          <p:nvPr/>
        </p:nvSpPr>
        <p:spPr>
          <a:xfrm>
            <a:off x="546592" y="1216079"/>
            <a:ext cx="1828800" cy="2585323"/>
          </a:xfrm>
          <a:prstGeom prst="rect">
            <a:avLst/>
          </a:prstGeom>
          <a:noFill/>
        </p:spPr>
        <p:txBody>
          <a:bodyPr wrap="square" rtlCol="0">
            <a:spAutoFit/>
          </a:bodyPr>
          <a:lstStyle/>
          <a:p>
            <a:pPr algn="l"/>
            <a:r>
              <a:rPr lang="en-US" dirty="0"/>
              <a:t>The Boentje Café created a successful campaign where it raised €14,235 to improve its facilities to become more sustainable. </a:t>
            </a:r>
          </a:p>
        </p:txBody>
      </p:sp>
    </p:spTree>
    <p:extLst>
      <p:ext uri="{BB962C8B-B14F-4D97-AF65-F5344CB8AC3E}">
        <p14:creationId xmlns:p14="http://schemas.microsoft.com/office/powerpoint/2010/main" val="26557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EE39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302D-27DF-8B40-BF36-8470C921312E}"/>
              </a:ext>
            </a:extLst>
          </p:cNvPr>
          <p:cNvSpPr>
            <a:spLocks noGrp="1"/>
          </p:cNvSpPr>
          <p:nvPr>
            <p:ph type="title"/>
          </p:nvPr>
        </p:nvSpPr>
        <p:spPr>
          <a:xfrm>
            <a:off x="189318" y="352644"/>
            <a:ext cx="2916181" cy="822939"/>
          </a:xfrm>
        </p:spPr>
        <p:txBody>
          <a:bodyPr>
            <a:normAutofit/>
          </a:bodyPr>
          <a:lstStyle/>
          <a:p>
            <a:r>
              <a:rPr lang="en-GB" sz="2800" b="1" dirty="0">
                <a:solidFill>
                  <a:schemeClr val="accent1">
                    <a:lumMod val="50000"/>
                  </a:schemeClr>
                </a:solidFill>
              </a:rPr>
              <a:t>Multiple Rewards</a:t>
            </a:r>
            <a:r>
              <a:rPr lang="en-GB" sz="2800" dirty="0"/>
              <a:t> </a:t>
            </a:r>
            <a:endParaRPr lang="en-US" sz="2800" dirty="0"/>
          </a:p>
        </p:txBody>
      </p:sp>
      <p:sp>
        <p:nvSpPr>
          <p:cNvPr id="5" name="TextBox 4">
            <a:extLst>
              <a:ext uri="{FF2B5EF4-FFF2-40B4-BE49-F238E27FC236}">
                <a16:creationId xmlns:a16="http://schemas.microsoft.com/office/drawing/2014/main" id="{991BC2C8-2CCA-F34F-AD7E-DC1AA34391C7}"/>
              </a:ext>
            </a:extLst>
          </p:cNvPr>
          <p:cNvSpPr txBox="1"/>
          <p:nvPr/>
        </p:nvSpPr>
        <p:spPr>
          <a:xfrm>
            <a:off x="189318" y="1039114"/>
            <a:ext cx="7343468" cy="369332"/>
          </a:xfrm>
          <a:prstGeom prst="rect">
            <a:avLst/>
          </a:prstGeom>
          <a:noFill/>
        </p:spPr>
        <p:txBody>
          <a:bodyPr wrap="square">
            <a:spAutoFit/>
          </a:bodyPr>
          <a:lstStyle/>
          <a:p>
            <a:r>
              <a:rPr lang="en-US" dirty="0">
                <a:latin typeface="+mj-lt"/>
              </a:rPr>
              <a:t>The Boentje Café </a:t>
            </a:r>
            <a:r>
              <a:rPr lang="en-GB" dirty="0">
                <a:latin typeface="+mj-lt"/>
              </a:rPr>
              <a:t>offered 7 types of rewards, starting from €10 to €1,000</a:t>
            </a:r>
            <a:endParaRPr lang="en-US" dirty="0">
              <a:latin typeface="+mj-lt"/>
            </a:endParaRPr>
          </a:p>
        </p:txBody>
      </p:sp>
      <p:pic>
        <p:nvPicPr>
          <p:cNvPr id="8" name="Picture 7">
            <a:extLst>
              <a:ext uri="{FF2B5EF4-FFF2-40B4-BE49-F238E27FC236}">
                <a16:creationId xmlns:a16="http://schemas.microsoft.com/office/drawing/2014/main" id="{018D854D-160C-B341-8CA0-1E0E93708D80}"/>
              </a:ext>
            </a:extLst>
          </p:cNvPr>
          <p:cNvPicPr>
            <a:picLocks noChangeAspect="1"/>
          </p:cNvPicPr>
          <p:nvPr/>
        </p:nvPicPr>
        <p:blipFill>
          <a:blip r:embed="rId2"/>
          <a:stretch>
            <a:fillRect/>
          </a:stretch>
        </p:blipFill>
        <p:spPr>
          <a:xfrm>
            <a:off x="670248" y="1977141"/>
            <a:ext cx="2170303" cy="3557284"/>
          </a:xfrm>
          <a:prstGeom prst="rect">
            <a:avLst/>
          </a:prstGeom>
        </p:spPr>
      </p:pic>
      <p:pic>
        <p:nvPicPr>
          <p:cNvPr id="11" name="Picture 10">
            <a:extLst>
              <a:ext uri="{FF2B5EF4-FFF2-40B4-BE49-F238E27FC236}">
                <a16:creationId xmlns:a16="http://schemas.microsoft.com/office/drawing/2014/main" id="{A35907D3-2BB4-B140-AAB5-46C0DC25E689}"/>
              </a:ext>
            </a:extLst>
          </p:cNvPr>
          <p:cNvPicPr>
            <a:picLocks noChangeAspect="1"/>
          </p:cNvPicPr>
          <p:nvPr/>
        </p:nvPicPr>
        <p:blipFill>
          <a:blip r:embed="rId3"/>
          <a:stretch>
            <a:fillRect/>
          </a:stretch>
        </p:blipFill>
        <p:spPr>
          <a:xfrm>
            <a:off x="3624017" y="1977141"/>
            <a:ext cx="2106127" cy="4481561"/>
          </a:xfrm>
          <a:prstGeom prst="rect">
            <a:avLst/>
          </a:prstGeom>
        </p:spPr>
      </p:pic>
      <p:pic>
        <p:nvPicPr>
          <p:cNvPr id="20" name="Picture 19">
            <a:extLst>
              <a:ext uri="{FF2B5EF4-FFF2-40B4-BE49-F238E27FC236}">
                <a16:creationId xmlns:a16="http://schemas.microsoft.com/office/drawing/2014/main" id="{12D51B3C-EE8B-0448-B924-03F1383B5DE3}"/>
              </a:ext>
            </a:extLst>
          </p:cNvPr>
          <p:cNvPicPr>
            <a:picLocks noChangeAspect="1"/>
          </p:cNvPicPr>
          <p:nvPr/>
        </p:nvPicPr>
        <p:blipFill>
          <a:blip r:embed="rId4"/>
          <a:stretch>
            <a:fillRect/>
          </a:stretch>
        </p:blipFill>
        <p:spPr>
          <a:xfrm>
            <a:off x="6513611" y="2057400"/>
            <a:ext cx="2038350" cy="2743200"/>
          </a:xfrm>
          <a:prstGeom prst="rect">
            <a:avLst/>
          </a:prstGeom>
        </p:spPr>
      </p:pic>
      <p:pic>
        <p:nvPicPr>
          <p:cNvPr id="23" name="Picture 22">
            <a:extLst>
              <a:ext uri="{FF2B5EF4-FFF2-40B4-BE49-F238E27FC236}">
                <a16:creationId xmlns:a16="http://schemas.microsoft.com/office/drawing/2014/main" id="{A1D82736-6776-424D-BDF7-AF7EECF0AB30}"/>
              </a:ext>
            </a:extLst>
          </p:cNvPr>
          <p:cNvPicPr>
            <a:picLocks noChangeAspect="1"/>
          </p:cNvPicPr>
          <p:nvPr/>
        </p:nvPicPr>
        <p:blipFill rotWithShape="1">
          <a:blip r:embed="rId5"/>
          <a:srcRect t="4704"/>
          <a:stretch/>
        </p:blipFill>
        <p:spPr>
          <a:xfrm>
            <a:off x="9280269" y="2057400"/>
            <a:ext cx="2145616" cy="3661925"/>
          </a:xfrm>
          <a:prstGeom prst="rect">
            <a:avLst/>
          </a:prstGeom>
        </p:spPr>
      </p:pic>
      <p:pic>
        <p:nvPicPr>
          <p:cNvPr id="25" name="Picture 24">
            <a:extLst>
              <a:ext uri="{FF2B5EF4-FFF2-40B4-BE49-F238E27FC236}">
                <a16:creationId xmlns:a16="http://schemas.microsoft.com/office/drawing/2014/main" id="{72493AC3-BE33-9140-9E53-7B9ED3513C5A}"/>
              </a:ext>
            </a:extLst>
          </p:cNvPr>
          <p:cNvPicPr>
            <a:picLocks noChangeAspect="1"/>
          </p:cNvPicPr>
          <p:nvPr/>
        </p:nvPicPr>
        <p:blipFill>
          <a:blip r:embed="rId6"/>
          <a:stretch>
            <a:fillRect/>
          </a:stretch>
        </p:blipFill>
        <p:spPr>
          <a:xfrm>
            <a:off x="9086503" y="352644"/>
            <a:ext cx="2664848" cy="635145"/>
          </a:xfrm>
          <a:prstGeom prst="rect">
            <a:avLst/>
          </a:prstGeom>
        </p:spPr>
      </p:pic>
    </p:spTree>
    <p:extLst>
      <p:ext uri="{BB962C8B-B14F-4D97-AF65-F5344CB8AC3E}">
        <p14:creationId xmlns:p14="http://schemas.microsoft.com/office/powerpoint/2010/main" val="618522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85B4267-ADA8-C746-B03A-0F5AB571A500}"/>
              </a:ext>
            </a:extLst>
          </p:cNvPr>
          <p:cNvPicPr>
            <a:picLocks noChangeAspect="1"/>
          </p:cNvPicPr>
          <p:nvPr/>
        </p:nvPicPr>
        <p:blipFill>
          <a:blip r:embed="rId2"/>
          <a:stretch>
            <a:fillRect/>
          </a:stretch>
        </p:blipFill>
        <p:spPr>
          <a:xfrm>
            <a:off x="643467" y="1479719"/>
            <a:ext cx="10905066" cy="3898561"/>
          </a:xfrm>
          <a:prstGeom prst="rect">
            <a:avLst/>
          </a:prstGeom>
          <a:ln>
            <a:noFill/>
          </a:ln>
        </p:spPr>
      </p:pic>
      <p:sp>
        <p:nvSpPr>
          <p:cNvPr id="38"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48B14E3-BC77-CA4B-BCD3-10F0A4EDAC0C}"/>
              </a:ext>
            </a:extLst>
          </p:cNvPr>
          <p:cNvSpPr txBox="1"/>
          <p:nvPr/>
        </p:nvSpPr>
        <p:spPr>
          <a:xfrm>
            <a:off x="3868111" y="404856"/>
            <a:ext cx="4286726" cy="523220"/>
          </a:xfrm>
          <a:prstGeom prst="rect">
            <a:avLst/>
          </a:prstGeom>
          <a:noFill/>
        </p:spPr>
        <p:txBody>
          <a:bodyPr wrap="square" rtlCol="0">
            <a:spAutoFit/>
          </a:bodyPr>
          <a:lstStyle/>
          <a:p>
            <a:pPr algn="ctr"/>
            <a:r>
              <a:rPr lang="en-GB" sz="2800" dirty="0">
                <a:solidFill>
                  <a:schemeClr val="accent6">
                    <a:lumMod val="50000"/>
                  </a:schemeClr>
                </a:solidFill>
              </a:rPr>
              <a:t>Types of Crowdfunding </a:t>
            </a:r>
            <a:endParaRPr lang="en-US" sz="2800" dirty="0">
              <a:solidFill>
                <a:schemeClr val="accent6">
                  <a:lumMod val="50000"/>
                </a:schemeClr>
              </a:solidFill>
            </a:endParaRPr>
          </a:p>
        </p:txBody>
      </p:sp>
      <p:sp>
        <p:nvSpPr>
          <p:cNvPr id="2" name="TextBox 1">
            <a:extLst>
              <a:ext uri="{FF2B5EF4-FFF2-40B4-BE49-F238E27FC236}">
                <a16:creationId xmlns:a16="http://schemas.microsoft.com/office/drawing/2014/main" id="{CF6249E6-B4B2-7846-B2E7-C73048C787C8}"/>
              </a:ext>
            </a:extLst>
          </p:cNvPr>
          <p:cNvSpPr txBox="1"/>
          <p:nvPr/>
        </p:nvSpPr>
        <p:spPr>
          <a:xfrm>
            <a:off x="699356" y="5175688"/>
            <a:ext cx="2592705" cy="1169551"/>
          </a:xfrm>
          <a:prstGeom prst="rect">
            <a:avLst/>
          </a:prstGeom>
          <a:noFill/>
        </p:spPr>
        <p:txBody>
          <a:bodyPr wrap="square" rtlCol="0">
            <a:spAutoFit/>
          </a:bodyPr>
          <a:lstStyle/>
          <a:p>
            <a:pPr algn="ctr"/>
            <a:r>
              <a:rPr lang="en-GB" sz="1400" dirty="0">
                <a:solidFill>
                  <a:srgbClr val="5E2887"/>
                </a:solidFill>
                <a:effectLst/>
                <a:latin typeface="Calibri" panose="020F0502020204030204" pitchFamily="34" charset="0"/>
                <a:ea typeface="Times New Roman" panose="02020603050405020304" pitchFamily="18" charset="0"/>
                <a:cs typeface="Times New Roman" panose="02020603050405020304" pitchFamily="18" charset="0"/>
              </a:rPr>
              <a:t>Fundraisers presell a product or service to launch a business project without creating debt or sacrificing equity/shares.</a:t>
            </a:r>
          </a:p>
          <a:p>
            <a:pPr algn="ctr"/>
            <a:endParaRPr lang="en-US" sz="1400" dirty="0">
              <a:solidFill>
                <a:srgbClr val="672C93"/>
              </a:solidFill>
            </a:endParaRPr>
          </a:p>
        </p:txBody>
      </p:sp>
      <p:sp>
        <p:nvSpPr>
          <p:cNvPr id="3" name="TextBox 2">
            <a:extLst>
              <a:ext uri="{FF2B5EF4-FFF2-40B4-BE49-F238E27FC236}">
                <a16:creationId xmlns:a16="http://schemas.microsoft.com/office/drawing/2014/main" id="{8A1A8C60-6801-A641-966F-C103B7FED90B}"/>
              </a:ext>
            </a:extLst>
          </p:cNvPr>
          <p:cNvSpPr txBox="1"/>
          <p:nvPr/>
        </p:nvSpPr>
        <p:spPr>
          <a:xfrm>
            <a:off x="3613795" y="5162853"/>
            <a:ext cx="2482205" cy="1384995"/>
          </a:xfrm>
          <a:prstGeom prst="rect">
            <a:avLst/>
          </a:prstGeom>
          <a:noFill/>
        </p:spPr>
        <p:txBody>
          <a:bodyPr wrap="square" rtlCol="0">
            <a:spAutoFit/>
          </a:bodyPr>
          <a:lstStyle/>
          <a:p>
            <a:pPr algn="ctr"/>
            <a:r>
              <a:rPr lang="en-GB" sz="1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The Funder receives shares of a company, usually in its early stages, in exchange for the money pledged.</a:t>
            </a:r>
            <a:r>
              <a:rPr lang="en-GB" sz="1400" dirty="0">
                <a:solidFill>
                  <a:schemeClr val="accent1">
                    <a:lumMod val="50000"/>
                  </a:schemeClr>
                </a:solidFill>
                <a:effectLst/>
              </a:rPr>
              <a:t> </a:t>
            </a:r>
          </a:p>
          <a:p>
            <a:pPr algn="ctr"/>
            <a:r>
              <a:rPr lang="en-GB" sz="1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(FCA regulated in the UK)</a:t>
            </a:r>
          </a:p>
          <a:p>
            <a:pPr algn="ctr"/>
            <a:endParaRPr lang="en-US" sz="1400" dirty="0">
              <a:solidFill>
                <a:schemeClr val="accent1">
                  <a:lumMod val="50000"/>
                </a:schemeClr>
              </a:solidFill>
            </a:endParaRPr>
          </a:p>
        </p:txBody>
      </p:sp>
      <p:sp>
        <p:nvSpPr>
          <p:cNvPr id="4" name="TextBox 3">
            <a:extLst>
              <a:ext uri="{FF2B5EF4-FFF2-40B4-BE49-F238E27FC236}">
                <a16:creationId xmlns:a16="http://schemas.microsoft.com/office/drawing/2014/main" id="{C4C43883-C416-C34E-918C-BE975507374C}"/>
              </a:ext>
            </a:extLst>
          </p:cNvPr>
          <p:cNvSpPr txBox="1"/>
          <p:nvPr/>
        </p:nvSpPr>
        <p:spPr>
          <a:xfrm>
            <a:off x="6284813" y="5135223"/>
            <a:ext cx="2467446" cy="1384995"/>
          </a:xfrm>
          <a:prstGeom prst="rect">
            <a:avLst/>
          </a:prstGeom>
          <a:noFill/>
        </p:spPr>
        <p:txBody>
          <a:bodyPr wrap="square" rtlCol="0">
            <a:spAutoFit/>
          </a:bodyPr>
          <a:lstStyle/>
          <a:p>
            <a:r>
              <a:rPr lang="en-GB" sz="14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Also known as Debt-based crowdfunding where borrowers set up campaigns to fulfil their financial needs, and lenders contribute toward the goal for </a:t>
            </a:r>
            <a:r>
              <a:rPr lang="en-GB" sz="140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an interest. (</a:t>
            </a:r>
            <a:r>
              <a:rPr lang="en-GB" sz="14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FCA </a:t>
            </a:r>
            <a:r>
              <a:rPr lang="en-GB" sz="140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regulated)</a:t>
            </a:r>
            <a:endParaRPr lang="en-GB" sz="14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DC7A80A-AF2C-D743-B1F9-BB80E10CFDAE}"/>
              </a:ext>
            </a:extLst>
          </p:cNvPr>
          <p:cNvSpPr txBox="1"/>
          <p:nvPr/>
        </p:nvSpPr>
        <p:spPr>
          <a:xfrm>
            <a:off x="8903504" y="5175689"/>
            <a:ext cx="2418652" cy="1169551"/>
          </a:xfrm>
          <a:prstGeom prst="rect">
            <a:avLst/>
          </a:prstGeom>
          <a:noFill/>
        </p:spPr>
        <p:txBody>
          <a:bodyPr wrap="square" rtlCol="0">
            <a:spAutoFit/>
          </a:bodyPr>
          <a:lstStyle/>
          <a:p>
            <a:r>
              <a:rPr lang="en-GB" sz="1400" dirty="0">
                <a:solidFill>
                  <a:schemeClr val="bg1">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Funders donate small amounts of money  to the project while receiving no financial or material return.</a:t>
            </a:r>
          </a:p>
          <a:p>
            <a:pPr algn="l"/>
            <a:endParaRPr lang="en-US" sz="1400" dirty="0"/>
          </a:p>
        </p:txBody>
      </p:sp>
    </p:spTree>
    <p:extLst>
      <p:ext uri="{BB962C8B-B14F-4D97-AF65-F5344CB8AC3E}">
        <p14:creationId xmlns:p14="http://schemas.microsoft.com/office/powerpoint/2010/main" val="3869300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1E5A41-F00A-9E46-94F6-DB642D0BEC24}"/>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algn="ctr"/>
            <a:r>
              <a:rPr lang="en-US" sz="4400">
                <a:solidFill>
                  <a:schemeClr val="bg1"/>
                </a:solidFill>
              </a:rPr>
              <a:t>Tax Relief </a:t>
            </a:r>
          </a:p>
        </p:txBody>
      </p:sp>
      <p:pic>
        <p:nvPicPr>
          <p:cNvPr id="7" name="Picture Placeholder 6">
            <a:extLst>
              <a:ext uri="{FF2B5EF4-FFF2-40B4-BE49-F238E27FC236}">
                <a16:creationId xmlns:a16="http://schemas.microsoft.com/office/drawing/2014/main" id="{7F208BE1-771A-5444-9E7D-74EDDA7E8209}"/>
              </a:ext>
            </a:extLst>
          </p:cNvPr>
          <p:cNvPicPr>
            <a:picLocks noGrp="1" noChangeAspect="1"/>
          </p:cNvPicPr>
          <p:nvPr>
            <p:ph type="pic" idx="1"/>
          </p:nvPr>
        </p:nvPicPr>
        <p:blipFill rotWithShape="1">
          <a:blip r:embed="rId2"/>
          <a:srcRect t="2282" r="3" b="2286"/>
          <a:stretch/>
        </p:blipFill>
        <p:spPr>
          <a:xfrm>
            <a:off x="841248" y="2516777"/>
            <a:ext cx="6236208" cy="3660185"/>
          </a:xfrm>
          <a:prstGeom prst="rect">
            <a:avLst/>
          </a:prstGeom>
        </p:spPr>
      </p:pic>
      <p:sp>
        <p:nvSpPr>
          <p:cNvPr id="4" name="Text Placeholder 3">
            <a:extLst>
              <a:ext uri="{FF2B5EF4-FFF2-40B4-BE49-F238E27FC236}">
                <a16:creationId xmlns:a16="http://schemas.microsoft.com/office/drawing/2014/main" id="{1D91F0A3-48A2-6F4A-A3C9-3643DB11CE18}"/>
              </a:ext>
            </a:extLst>
          </p:cNvPr>
          <p:cNvSpPr>
            <a:spLocks noGrp="1"/>
          </p:cNvSpPr>
          <p:nvPr>
            <p:ph type="body" sz="half" idx="2"/>
          </p:nvPr>
        </p:nvSpPr>
        <p:spPr>
          <a:xfrm>
            <a:off x="7546848" y="2516777"/>
            <a:ext cx="3803904" cy="3660185"/>
          </a:xfrm>
        </p:spPr>
        <p:txBody>
          <a:bodyPr vert="horz" lIns="91440" tIns="45720" rIns="91440" bIns="45720" rtlCol="0" anchor="t">
            <a:noAutofit/>
          </a:bodyPr>
          <a:lstStyle/>
          <a:p>
            <a:pPr indent="-228600">
              <a:buFont typeface="Arial" panose="020B0604020202020204" pitchFamily="34" charset="0"/>
              <a:buChar char="•"/>
            </a:pPr>
            <a:endParaRPr lang="en-GB" sz="1100" b="1" dirty="0">
              <a:latin typeface="+mj-lt"/>
            </a:endParaRPr>
          </a:p>
          <a:p>
            <a:pPr indent="-228600">
              <a:buFont typeface="Arial" panose="020B0604020202020204" pitchFamily="34" charset="0"/>
              <a:buChar char="•"/>
            </a:pPr>
            <a:r>
              <a:rPr lang="en-GB" sz="1100" b="1" dirty="0">
                <a:latin typeface="+mj-lt"/>
              </a:rPr>
              <a:t>UK: </a:t>
            </a:r>
            <a:r>
              <a:rPr lang="en-GB" sz="1100" b="1" dirty="0">
                <a:latin typeface="+mj-lt"/>
                <a:cs typeface="Times New Roman" panose="02020603050405020304" pitchFamily="18" charset="0"/>
              </a:rPr>
              <a:t> </a:t>
            </a:r>
            <a:r>
              <a:rPr lang="en-GB" sz="1100" dirty="0">
                <a:latin typeface="+mj-lt"/>
                <a:cs typeface="Times New Roman" panose="02020603050405020304" pitchFamily="18" charset="0"/>
              </a:rPr>
              <a:t>P</a:t>
            </a:r>
            <a:r>
              <a:rPr lang="en-GB" sz="1100" dirty="0">
                <a:effectLst/>
                <a:latin typeface="+mj-lt"/>
                <a:ea typeface="Times New Roman" panose="02020603050405020304" pitchFamily="18" charset="0"/>
                <a:cs typeface="Times New Roman" panose="02020603050405020304" pitchFamily="18" charset="0"/>
              </a:rPr>
              <a:t>olicymakers support crowdfunding via four tax incentive schemes. Two of these schemes are directed to equity investments (EIS and SEIS), one has been designed to lending-based crowdfunding (IFISA), and the last one is addressed to donation-based crowdfunding (Gift Aide Scheme). </a:t>
            </a:r>
          </a:p>
          <a:p>
            <a:pPr indent="-228600">
              <a:buFont typeface="Arial" panose="020B0604020202020204" pitchFamily="34" charset="0"/>
              <a:buChar char="•"/>
            </a:pPr>
            <a:endParaRPr lang="en-GB" sz="1100" dirty="0">
              <a:latin typeface="+mj-lt"/>
            </a:endParaRPr>
          </a:p>
          <a:p>
            <a:pPr indent="-228600">
              <a:buFont typeface="Arial" panose="020B0604020202020204" pitchFamily="34" charset="0"/>
              <a:buChar char="•"/>
            </a:pPr>
            <a:r>
              <a:rPr lang="en-GB" sz="1100" b="1" dirty="0">
                <a:latin typeface="+mj-lt"/>
              </a:rPr>
              <a:t>Netherlands</a:t>
            </a:r>
            <a:r>
              <a:rPr lang="en-GB" sz="1100" dirty="0">
                <a:latin typeface="+mj-lt"/>
              </a:rPr>
              <a:t>: </a:t>
            </a:r>
            <a:r>
              <a:rPr lang="en-GB" sz="1100" b="0" i="0" u="none" strike="noStrike" dirty="0">
                <a:effectLst/>
                <a:latin typeface="+mj-lt"/>
              </a:rPr>
              <a:t>Donors can deduct the value of their donations from their taxable income, provided the charity is registered as a public benefits organisation (ANBI). Income tax rates in the Netherlands vary from 19% to 52% and tax-free donations are limited to 10% of the annual taxable income. </a:t>
            </a:r>
            <a:endParaRPr lang="en-GB" sz="1100" dirty="0">
              <a:effectLst/>
              <a:latin typeface="+mj-lt"/>
              <a:ea typeface="Times New Roman" panose="02020603050405020304" pitchFamily="18" charset="0"/>
              <a:cs typeface="Times New Roman" panose="02020603050405020304" pitchFamily="18" charset="0"/>
            </a:endParaRPr>
          </a:p>
          <a:p>
            <a:pPr indent="-228600">
              <a:buFont typeface="Arial" panose="020B0604020202020204" pitchFamily="34" charset="0"/>
              <a:buChar char="•"/>
            </a:pPr>
            <a:endParaRPr lang="en-GB" sz="1100" dirty="0">
              <a:latin typeface="+mj-lt"/>
            </a:endParaRPr>
          </a:p>
          <a:p>
            <a:pPr indent="-228600">
              <a:buFont typeface="Arial" panose="020B0604020202020204" pitchFamily="34" charset="0"/>
              <a:buChar char="•"/>
            </a:pPr>
            <a:r>
              <a:rPr lang="en-GB" sz="1100" b="1" dirty="0">
                <a:latin typeface="+mj-lt"/>
              </a:rPr>
              <a:t>Belgium</a:t>
            </a:r>
            <a:r>
              <a:rPr lang="en-GB" sz="1100" dirty="0">
                <a:latin typeface="+mj-lt"/>
              </a:rPr>
              <a:t>: </a:t>
            </a:r>
            <a:r>
              <a:rPr lang="en-GB" sz="1100" dirty="0">
                <a:effectLst/>
                <a:latin typeface="+mj-lt"/>
                <a:ea typeface="Times New Roman" panose="02020603050405020304" pitchFamily="18" charset="0"/>
                <a:cs typeface="Times New Roman" panose="02020603050405020304" pitchFamily="18" charset="0"/>
              </a:rPr>
              <a:t>Tax treatment of crowdfunding loans. Tax exemption on interests produced by loans provided to start-ups through regulated crowdfunding platforms. Belgians can recover annually between 40% and 50% of their donation in charity which may not exceed 10% of their total net income.</a:t>
            </a:r>
            <a:endParaRPr lang="en-GB" sz="1100" dirty="0">
              <a:latin typeface="+mj-lt"/>
            </a:endParaRPr>
          </a:p>
          <a:p>
            <a:pPr indent="-228600">
              <a:buFont typeface="Arial" panose="020B0604020202020204" pitchFamily="34" charset="0"/>
              <a:buChar char="•"/>
            </a:pPr>
            <a:endParaRPr lang="en-GB" sz="1100" dirty="0">
              <a:latin typeface="+mj-lt"/>
            </a:endParaRPr>
          </a:p>
        </p:txBody>
      </p:sp>
    </p:spTree>
    <p:extLst>
      <p:ext uri="{BB962C8B-B14F-4D97-AF65-F5344CB8AC3E}">
        <p14:creationId xmlns:p14="http://schemas.microsoft.com/office/powerpoint/2010/main" val="2494958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485A4-28D3-3A49-A581-9D213DDA5E0F}"/>
              </a:ext>
            </a:extLst>
          </p:cNvPr>
          <p:cNvSpPr>
            <a:spLocks noGrp="1"/>
          </p:cNvSpPr>
          <p:nvPr>
            <p:ph type="title"/>
          </p:nvPr>
        </p:nvSpPr>
        <p:spPr/>
        <p:txBody>
          <a:bodyPr>
            <a:normAutofit/>
          </a:bodyPr>
          <a:lstStyle/>
          <a:p>
            <a:pPr algn="ctr"/>
            <a:r>
              <a:rPr lang="en-GB" sz="4000">
                <a:effectLst/>
                <a:latin typeface="Calibri" panose="020F0502020204030204" pitchFamily="34" charset="0"/>
                <a:ea typeface="Times New Roman" panose="02020603050405020304" pitchFamily="18" charset="0"/>
                <a:cs typeface="Times New Roman" panose="02020603050405020304" pitchFamily="18" charset="0"/>
              </a:rPr>
              <a:t>Funding Type</a:t>
            </a:r>
          </a:p>
        </p:txBody>
      </p:sp>
      <p:sp>
        <p:nvSpPr>
          <p:cNvPr id="7" name="Text Placeholder 6">
            <a:extLst>
              <a:ext uri="{FF2B5EF4-FFF2-40B4-BE49-F238E27FC236}">
                <a16:creationId xmlns:a16="http://schemas.microsoft.com/office/drawing/2014/main" id="{AAA8E978-4D21-D243-910C-B272DFDEDCE6}"/>
              </a:ext>
            </a:extLst>
          </p:cNvPr>
          <p:cNvSpPr>
            <a:spLocks noGrp="1"/>
          </p:cNvSpPr>
          <p:nvPr>
            <p:ph type="body" idx="1"/>
          </p:nvPr>
        </p:nvSpPr>
        <p:spPr/>
        <p:txBody>
          <a:bodyPr>
            <a:normAutofit/>
          </a:bodyPr>
          <a:lstStyle/>
          <a:p>
            <a:pPr algn="ctr"/>
            <a:r>
              <a:rPr lang="en-GB"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All Or Nothing (AON)</a:t>
            </a:r>
          </a:p>
        </p:txBody>
      </p:sp>
      <p:sp>
        <p:nvSpPr>
          <p:cNvPr id="8" name="Content Placeholder 7">
            <a:extLst>
              <a:ext uri="{FF2B5EF4-FFF2-40B4-BE49-F238E27FC236}">
                <a16:creationId xmlns:a16="http://schemas.microsoft.com/office/drawing/2014/main" id="{06853E6C-3849-4E46-9111-2F4D35B4A9FE}"/>
              </a:ext>
            </a:extLst>
          </p:cNvPr>
          <p:cNvSpPr>
            <a:spLocks noGrp="1"/>
          </p:cNvSpPr>
          <p:nvPr>
            <p:ph sz="half" idx="2"/>
          </p:nvPr>
        </p:nvSpPr>
        <p:spPr>
          <a:solidFill>
            <a:schemeClr val="accent2">
              <a:lumMod val="20000"/>
              <a:lumOff val="80000"/>
            </a:schemeClr>
          </a:solidFill>
        </p:spPr>
        <p:txBody>
          <a:bodyPr anchor="ctr"/>
          <a:lstStyle/>
          <a:p>
            <a:r>
              <a:rPr lang="en-GB" sz="1800">
                <a:effectLst/>
                <a:latin typeface="Calibri" panose="020F0502020204030204" pitchFamily="34" charset="0"/>
                <a:ea typeface="Times New Roman" panose="02020603050405020304" pitchFamily="18" charset="0"/>
                <a:cs typeface="Times New Roman" panose="02020603050405020304" pitchFamily="18" charset="0"/>
              </a:rPr>
              <a:t>All Or Nothing (AON), where fundraisers just keep the money when the campaign achieves its set target and the deadline is reached. Once the target is reached, fundraisers can often opt to set a new target and extend the deadline. The money will be deposited into the fundraisers' account once the platform has deducted its fees. </a:t>
            </a:r>
          </a:p>
        </p:txBody>
      </p:sp>
      <p:sp>
        <p:nvSpPr>
          <p:cNvPr id="9" name="Text Placeholder 8">
            <a:extLst>
              <a:ext uri="{FF2B5EF4-FFF2-40B4-BE49-F238E27FC236}">
                <a16:creationId xmlns:a16="http://schemas.microsoft.com/office/drawing/2014/main" id="{7EBBDA1E-D1FA-D04C-A287-935A7F9A518D}"/>
              </a:ext>
            </a:extLst>
          </p:cNvPr>
          <p:cNvSpPr>
            <a:spLocks noGrp="1"/>
          </p:cNvSpPr>
          <p:nvPr>
            <p:ph type="body" sz="quarter" idx="3"/>
          </p:nvPr>
        </p:nvSpPr>
        <p:spPr/>
        <p:txBody>
          <a:bodyPr>
            <a:normAutofit/>
          </a:bodyPr>
          <a:lstStyle/>
          <a:p>
            <a:pPr algn="ctr"/>
            <a:r>
              <a:rPr lang="en-GB"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Keep It All (KIA) </a:t>
            </a:r>
            <a:endParaRPr lang="en-US" dirty="0">
              <a:solidFill>
                <a:schemeClr val="accent6">
                  <a:lumMod val="50000"/>
                </a:schemeClr>
              </a:solidFill>
            </a:endParaRPr>
          </a:p>
        </p:txBody>
      </p:sp>
      <p:sp>
        <p:nvSpPr>
          <p:cNvPr id="10" name="Content Placeholder 9">
            <a:extLst>
              <a:ext uri="{FF2B5EF4-FFF2-40B4-BE49-F238E27FC236}">
                <a16:creationId xmlns:a16="http://schemas.microsoft.com/office/drawing/2014/main" id="{B0BCD6CD-6D96-C94B-91F8-B9FD8E70D4D2}"/>
              </a:ext>
            </a:extLst>
          </p:cNvPr>
          <p:cNvSpPr>
            <a:spLocks noGrp="1"/>
          </p:cNvSpPr>
          <p:nvPr>
            <p:ph sz="quarter" idx="4"/>
          </p:nvPr>
        </p:nvSpPr>
        <p:spPr>
          <a:solidFill>
            <a:schemeClr val="accent4">
              <a:lumMod val="20000"/>
              <a:lumOff val="80000"/>
            </a:schemeClr>
          </a:solidFill>
        </p:spPr>
        <p:txBody>
          <a:bodyPr anchor="ctr"/>
          <a:lstStyle/>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Keep It All (KIA) type allows fundraisers to keep all the money received regardless of achieving its set target or the campaign's duration. Platform and transaction fees are deducted immediately from the money raised to allow quick access to fundraisers.</a:t>
            </a:r>
          </a:p>
        </p:txBody>
      </p:sp>
      <p:pic>
        <p:nvPicPr>
          <p:cNvPr id="4" name="Picture 3">
            <a:extLst>
              <a:ext uri="{FF2B5EF4-FFF2-40B4-BE49-F238E27FC236}">
                <a16:creationId xmlns:a16="http://schemas.microsoft.com/office/drawing/2014/main" id="{3344F094-BABD-D849-8D40-BE8E704F2153}"/>
              </a:ext>
            </a:extLst>
          </p:cNvPr>
          <p:cNvPicPr>
            <a:picLocks noChangeAspect="1"/>
          </p:cNvPicPr>
          <p:nvPr/>
        </p:nvPicPr>
        <p:blipFill>
          <a:blip r:embed="rId2"/>
          <a:stretch>
            <a:fillRect/>
          </a:stretch>
        </p:blipFill>
        <p:spPr>
          <a:xfrm>
            <a:off x="7756406" y="521102"/>
            <a:ext cx="2014776" cy="1505735"/>
          </a:xfrm>
          <a:prstGeom prst="rect">
            <a:avLst/>
          </a:prstGeom>
        </p:spPr>
      </p:pic>
      <p:pic>
        <p:nvPicPr>
          <p:cNvPr id="14" name="Picture 13">
            <a:extLst>
              <a:ext uri="{FF2B5EF4-FFF2-40B4-BE49-F238E27FC236}">
                <a16:creationId xmlns:a16="http://schemas.microsoft.com/office/drawing/2014/main" id="{8434CE0A-BE73-994E-8B70-4B9D292A28F7}"/>
              </a:ext>
            </a:extLst>
          </p:cNvPr>
          <p:cNvPicPr>
            <a:picLocks noChangeAspect="1"/>
          </p:cNvPicPr>
          <p:nvPr/>
        </p:nvPicPr>
        <p:blipFill>
          <a:blip r:embed="rId2"/>
          <a:stretch>
            <a:fillRect/>
          </a:stretch>
        </p:blipFill>
        <p:spPr>
          <a:xfrm>
            <a:off x="2270621" y="521101"/>
            <a:ext cx="2014776" cy="1505735"/>
          </a:xfrm>
          <a:prstGeom prst="rect">
            <a:avLst/>
          </a:prstGeom>
        </p:spPr>
      </p:pic>
    </p:spTree>
    <p:extLst>
      <p:ext uri="{BB962C8B-B14F-4D97-AF65-F5344CB8AC3E}">
        <p14:creationId xmlns:p14="http://schemas.microsoft.com/office/powerpoint/2010/main" val="324078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1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5E9692-B1A4-0240-8D24-96DE7F4E0A7E}"/>
              </a:ext>
            </a:extLst>
          </p:cNvPr>
          <p:cNvSpPr>
            <a:spLocks noGrp="1"/>
          </p:cNvSpPr>
          <p:nvPr>
            <p:ph type="title"/>
          </p:nvPr>
        </p:nvSpPr>
        <p:spPr>
          <a:xfrm>
            <a:off x="638882" y="639193"/>
            <a:ext cx="3571810" cy="3573516"/>
          </a:xfrm>
        </p:spPr>
        <p:txBody>
          <a:bodyPr vert="horz" lIns="91440" tIns="45720" rIns="91440" bIns="45720" rtlCol="0" anchor="ctr">
            <a:normAutofit/>
          </a:bodyPr>
          <a:lstStyle/>
          <a:p>
            <a:r>
              <a:rPr lang="en-US" sz="4400" b="1" kern="1200">
                <a:solidFill>
                  <a:schemeClr val="accent1">
                    <a:lumMod val="75000"/>
                  </a:schemeClr>
                </a:solidFill>
                <a:latin typeface="+mj-lt"/>
                <a:ea typeface="+mj-ea"/>
                <a:cs typeface="+mj-cs"/>
              </a:rPr>
              <a:t>Top Crowdfunding Platforms in Europe</a:t>
            </a:r>
            <a:endParaRPr lang="en-US" kern="1200" dirty="0">
              <a:solidFill>
                <a:schemeClr val="tx1"/>
              </a:solidFill>
              <a:latin typeface="+mj-lt"/>
              <a:ea typeface="+mj-ea"/>
              <a:cs typeface="+mj-cs"/>
            </a:endParaRPr>
          </a:p>
        </p:txBody>
      </p:sp>
      <p:sp>
        <p:nvSpPr>
          <p:cNvPr id="4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05191CBF-BFD9-2E42-AA13-6E6E03062BDE}"/>
              </a:ext>
            </a:extLst>
          </p:cNvPr>
          <p:cNvGraphicFramePr/>
          <p:nvPr>
            <p:extLst>
              <p:ext uri="{D42A27DB-BD31-4B8C-83A1-F6EECF244321}">
                <p14:modId xmlns:p14="http://schemas.microsoft.com/office/powerpoint/2010/main" val="775537065"/>
              </p:ext>
            </p:extLst>
          </p:nvPr>
        </p:nvGraphicFramePr>
        <p:xfrm>
          <a:off x="4083118" y="640081"/>
          <a:ext cx="7893119" cy="5718945"/>
        </p:xfrm>
        <a:graphic>
          <a:graphicData uri="http://schemas.openxmlformats.org/drawingml/2006/table">
            <a:tbl>
              <a:tblPr firstRow="1" firstCol="1" bandRow="1">
                <a:tableStyleId>{FABFCF23-3B69-468F-B69F-88F6DE6A72F2}</a:tableStyleId>
              </a:tblPr>
              <a:tblGrid>
                <a:gridCol w="2596901">
                  <a:extLst>
                    <a:ext uri="{9D8B030D-6E8A-4147-A177-3AD203B41FA5}">
                      <a16:colId xmlns:a16="http://schemas.microsoft.com/office/drawing/2014/main" val="349285365"/>
                    </a:ext>
                  </a:extLst>
                </a:gridCol>
                <a:gridCol w="2662316">
                  <a:extLst>
                    <a:ext uri="{9D8B030D-6E8A-4147-A177-3AD203B41FA5}">
                      <a16:colId xmlns:a16="http://schemas.microsoft.com/office/drawing/2014/main" val="2733163675"/>
                    </a:ext>
                  </a:extLst>
                </a:gridCol>
                <a:gridCol w="2633902">
                  <a:extLst>
                    <a:ext uri="{9D8B030D-6E8A-4147-A177-3AD203B41FA5}">
                      <a16:colId xmlns:a16="http://schemas.microsoft.com/office/drawing/2014/main" val="1900141644"/>
                    </a:ext>
                  </a:extLst>
                </a:gridCol>
              </a:tblGrid>
              <a:tr h="533435">
                <a:tc>
                  <a:txBody>
                    <a:bodyPr/>
                    <a:lstStyle/>
                    <a:p>
                      <a:pPr algn="ctr"/>
                      <a:r>
                        <a:rPr lang="en-GB" sz="1600" dirty="0">
                          <a:effectLst/>
                        </a:rPr>
                        <a:t>Platforms</a:t>
                      </a:r>
                      <a:endParaRPr lang="en-GB" sz="1100" dirty="0">
                        <a:effectLst/>
                      </a:endParaRPr>
                    </a:p>
                    <a:p>
                      <a:pPr algn="ctr"/>
                      <a:r>
                        <a:rPr lang="en-GB" sz="16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600" dirty="0">
                          <a:effectLst/>
                        </a:rPr>
                        <a:t>Type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600" dirty="0">
                          <a:effectLst/>
                        </a:rPr>
                        <a:t>Origin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extLst>
                  <a:ext uri="{0D108BD9-81ED-4DB2-BD59-A6C34878D82A}">
                    <a16:rowId xmlns:a16="http://schemas.microsoft.com/office/drawing/2014/main" val="1851668907"/>
                  </a:ext>
                </a:extLst>
              </a:tr>
              <a:tr h="471410">
                <a:tc>
                  <a:txBody>
                    <a:bodyPr/>
                    <a:lstStyle/>
                    <a:p>
                      <a:pPr algn="ctr"/>
                      <a:r>
                        <a:rPr lang="en-GB" sz="1400">
                          <a:effectLst/>
                        </a:rPr>
                        <a:t>Crowdcube</a:t>
                      </a:r>
                      <a:endParaRPr lang="en-GB" sz="1100">
                        <a:effectLst/>
                      </a:endParaRPr>
                    </a:p>
                    <a:p>
                      <a:pPr algn="ctr"/>
                      <a:r>
                        <a:rPr lang="en-GB" sz="14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400">
                          <a:effectLst/>
                        </a:rPr>
                        <a:t>Equity-based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400">
                          <a:effectLst/>
                        </a:rPr>
                        <a:t>UK</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extLst>
                  <a:ext uri="{0D108BD9-81ED-4DB2-BD59-A6C34878D82A}">
                    <a16:rowId xmlns:a16="http://schemas.microsoft.com/office/drawing/2014/main" val="3251358183"/>
                  </a:ext>
                </a:extLst>
              </a:tr>
              <a:tr h="471410">
                <a:tc>
                  <a:txBody>
                    <a:bodyPr/>
                    <a:lstStyle/>
                    <a:p>
                      <a:pPr algn="ctr"/>
                      <a:r>
                        <a:rPr lang="en-GB" sz="1400">
                          <a:effectLst/>
                        </a:rPr>
                        <a:t>Kickstarter</a:t>
                      </a:r>
                      <a:endParaRPr lang="en-GB" sz="1100">
                        <a:effectLst/>
                      </a:endParaRPr>
                    </a:p>
                    <a:p>
                      <a:pPr algn="ctr"/>
                      <a:r>
                        <a:rPr lang="en-GB" sz="14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400" dirty="0">
                          <a:effectLst/>
                        </a:rPr>
                        <a:t>Reward/Donation-based</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400">
                          <a:effectLst/>
                        </a:rPr>
                        <a:t>USA/ *Europe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extLst>
                  <a:ext uri="{0D108BD9-81ED-4DB2-BD59-A6C34878D82A}">
                    <a16:rowId xmlns:a16="http://schemas.microsoft.com/office/drawing/2014/main" val="2948290520"/>
                  </a:ext>
                </a:extLst>
              </a:tr>
              <a:tr h="471410">
                <a:tc>
                  <a:txBody>
                    <a:bodyPr/>
                    <a:lstStyle/>
                    <a:p>
                      <a:pPr algn="ctr"/>
                      <a:r>
                        <a:rPr lang="en-GB" sz="1400">
                          <a:effectLst/>
                        </a:rPr>
                        <a:t>Seedrs</a:t>
                      </a:r>
                      <a:endParaRPr lang="en-GB" sz="1100">
                        <a:effectLst/>
                      </a:endParaRPr>
                    </a:p>
                    <a:p>
                      <a:pPr algn="ctr"/>
                      <a:r>
                        <a:rPr lang="en-GB" sz="14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400">
                          <a:effectLst/>
                        </a:rPr>
                        <a:t>Equity-based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400">
                          <a:effectLst/>
                        </a:rPr>
                        <a:t>UK</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extLst>
                  <a:ext uri="{0D108BD9-81ED-4DB2-BD59-A6C34878D82A}">
                    <a16:rowId xmlns:a16="http://schemas.microsoft.com/office/drawing/2014/main" val="1305352662"/>
                  </a:ext>
                </a:extLst>
              </a:tr>
              <a:tr h="471410">
                <a:tc>
                  <a:txBody>
                    <a:bodyPr/>
                    <a:lstStyle/>
                    <a:p>
                      <a:pPr algn="ctr"/>
                      <a:r>
                        <a:rPr lang="en-GB" sz="1400">
                          <a:effectLst/>
                        </a:rPr>
                        <a:t>Indiegogo</a:t>
                      </a:r>
                      <a:endParaRPr lang="en-GB" sz="1100">
                        <a:effectLst/>
                      </a:endParaRPr>
                    </a:p>
                    <a:p>
                      <a:pPr algn="ctr"/>
                      <a:r>
                        <a:rPr lang="en-GB" sz="14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400" dirty="0">
                          <a:effectLst/>
                        </a:rPr>
                        <a:t>Reward-based</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400">
                          <a:effectLst/>
                        </a:rPr>
                        <a:t>USA/*Europe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extLst>
                  <a:ext uri="{0D108BD9-81ED-4DB2-BD59-A6C34878D82A}">
                    <a16:rowId xmlns:a16="http://schemas.microsoft.com/office/drawing/2014/main" val="716298769"/>
                  </a:ext>
                </a:extLst>
              </a:tr>
              <a:tr h="471410">
                <a:tc>
                  <a:txBody>
                    <a:bodyPr/>
                    <a:lstStyle/>
                    <a:p>
                      <a:pPr algn="ctr"/>
                      <a:r>
                        <a:rPr lang="en-GB" sz="1400">
                          <a:effectLst/>
                        </a:rPr>
                        <a:t>Anaxago</a:t>
                      </a:r>
                      <a:endParaRPr lang="en-GB" sz="1100">
                        <a:effectLst/>
                      </a:endParaRPr>
                    </a:p>
                    <a:p>
                      <a:pPr algn="ctr"/>
                      <a:r>
                        <a:rPr lang="en-GB" sz="14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400">
                          <a:effectLst/>
                        </a:rPr>
                        <a:t>Equity-based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400">
                          <a:effectLst/>
                        </a:rPr>
                        <a:t>France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extLst>
                  <a:ext uri="{0D108BD9-81ED-4DB2-BD59-A6C34878D82A}">
                    <a16:rowId xmlns:a16="http://schemas.microsoft.com/office/drawing/2014/main" val="4008002043"/>
                  </a:ext>
                </a:extLst>
              </a:tr>
              <a:tr h="471410">
                <a:tc>
                  <a:txBody>
                    <a:bodyPr/>
                    <a:lstStyle/>
                    <a:p>
                      <a:pPr algn="ctr"/>
                      <a:r>
                        <a:rPr lang="en-GB" sz="1400">
                          <a:effectLst/>
                        </a:rPr>
                        <a:t>Symbid</a:t>
                      </a:r>
                      <a:endParaRPr lang="en-GB" sz="1100">
                        <a:effectLst/>
                      </a:endParaRPr>
                    </a:p>
                    <a:p>
                      <a:pPr algn="ctr"/>
                      <a:r>
                        <a:rPr lang="en-GB" sz="14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400">
                          <a:effectLst/>
                        </a:rPr>
                        <a:t>Equity-based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400">
                          <a:effectLst/>
                        </a:rPr>
                        <a:t>Netherlands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extLst>
                  <a:ext uri="{0D108BD9-81ED-4DB2-BD59-A6C34878D82A}">
                    <a16:rowId xmlns:a16="http://schemas.microsoft.com/office/drawing/2014/main" val="4115036475"/>
                  </a:ext>
                </a:extLst>
              </a:tr>
              <a:tr h="471410">
                <a:tc>
                  <a:txBody>
                    <a:bodyPr/>
                    <a:lstStyle/>
                    <a:p>
                      <a:pPr algn="ctr"/>
                      <a:r>
                        <a:rPr lang="en-GB" sz="1400">
                          <a:effectLst/>
                        </a:rPr>
                        <a:t>Crowdfunder</a:t>
                      </a:r>
                      <a:endParaRPr lang="en-GB" sz="1100">
                        <a:effectLst/>
                      </a:endParaRPr>
                    </a:p>
                    <a:p>
                      <a:pPr algn="ctr"/>
                      <a:r>
                        <a:rPr lang="en-GB" sz="14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400">
                          <a:effectLst/>
                        </a:rPr>
                        <a:t>Reward/Donation-based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400">
                          <a:effectLst/>
                        </a:rPr>
                        <a:t>UK</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extLst>
                  <a:ext uri="{0D108BD9-81ED-4DB2-BD59-A6C34878D82A}">
                    <a16:rowId xmlns:a16="http://schemas.microsoft.com/office/drawing/2014/main" val="616423686"/>
                  </a:ext>
                </a:extLst>
              </a:tr>
              <a:tr h="471410">
                <a:tc>
                  <a:txBody>
                    <a:bodyPr/>
                    <a:lstStyle/>
                    <a:p>
                      <a:pPr algn="ctr"/>
                      <a:r>
                        <a:rPr lang="en-GB" sz="1400" dirty="0">
                          <a:effectLst/>
                        </a:rPr>
                        <a:t> Funding Circle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400" dirty="0">
                          <a:effectLst/>
                        </a:rPr>
                        <a:t>Debt-based</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UK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extLst>
                  <a:ext uri="{0D108BD9-81ED-4DB2-BD59-A6C34878D82A}">
                    <a16:rowId xmlns:a16="http://schemas.microsoft.com/office/drawing/2014/main" val="620704884"/>
                  </a:ext>
                </a:extLst>
              </a:tr>
              <a:tr h="471410">
                <a:tc>
                  <a:txBody>
                    <a:bodyPr/>
                    <a:lstStyle/>
                    <a:p>
                      <a:pPr algn="ctr"/>
                      <a:r>
                        <a:rPr lang="en-GB" sz="1400">
                          <a:effectLst/>
                        </a:rPr>
                        <a:t>Goteo</a:t>
                      </a:r>
                      <a:endParaRPr lang="en-GB" sz="1100">
                        <a:effectLst/>
                      </a:endParaRPr>
                    </a:p>
                    <a:p>
                      <a:pPr algn="ctr"/>
                      <a:r>
                        <a:rPr lang="en-GB" sz="14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400">
                          <a:effectLst/>
                        </a:rPr>
                        <a:t>Reward/Donation-based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400">
                          <a:effectLst/>
                        </a:rPr>
                        <a:t>Spain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extLst>
                  <a:ext uri="{0D108BD9-81ED-4DB2-BD59-A6C34878D82A}">
                    <a16:rowId xmlns:a16="http://schemas.microsoft.com/office/drawing/2014/main" val="1601117609"/>
                  </a:ext>
                </a:extLst>
              </a:tr>
              <a:tr h="471410">
                <a:tc>
                  <a:txBody>
                    <a:bodyPr/>
                    <a:lstStyle/>
                    <a:p>
                      <a:pPr algn="ctr"/>
                      <a:r>
                        <a:rPr lang="en-GB" sz="1400">
                          <a:effectLst/>
                        </a:rPr>
                        <a:t>Spreds</a:t>
                      </a:r>
                      <a:endParaRPr lang="en-GB" sz="1100">
                        <a:effectLst/>
                      </a:endParaRPr>
                    </a:p>
                    <a:p>
                      <a:pPr algn="ctr"/>
                      <a:r>
                        <a:rPr lang="en-GB" sz="14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400">
                          <a:effectLst/>
                        </a:rPr>
                        <a:t>Equity-based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400">
                          <a:effectLst/>
                        </a:rPr>
                        <a:t>Belgium</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extLst>
                  <a:ext uri="{0D108BD9-81ED-4DB2-BD59-A6C34878D82A}">
                    <a16:rowId xmlns:a16="http://schemas.microsoft.com/office/drawing/2014/main" val="2647012296"/>
                  </a:ext>
                </a:extLst>
              </a:tr>
              <a:tr h="471410">
                <a:tc>
                  <a:txBody>
                    <a:bodyPr/>
                    <a:lstStyle/>
                    <a:p>
                      <a:pPr algn="ctr"/>
                      <a:r>
                        <a:rPr lang="en-GB" sz="1400">
                          <a:effectLst/>
                        </a:rPr>
                        <a:t>Ulule</a:t>
                      </a:r>
                      <a:endParaRPr lang="en-GB" sz="1100">
                        <a:effectLst/>
                      </a:endParaRPr>
                    </a:p>
                    <a:p>
                      <a:pPr algn="ctr"/>
                      <a:r>
                        <a:rPr lang="en-GB" sz="14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400">
                          <a:effectLst/>
                        </a:rPr>
                        <a:t>Reward/Donation-based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tc>
                  <a:txBody>
                    <a:bodyPr/>
                    <a:lstStyle/>
                    <a:p>
                      <a:pPr algn="ctr"/>
                      <a:r>
                        <a:rPr lang="en-GB" sz="1400" dirty="0">
                          <a:effectLst/>
                        </a:rPr>
                        <a:t>France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725" marR="67725" marT="0" marB="0"/>
                </a:tc>
                <a:extLst>
                  <a:ext uri="{0D108BD9-81ED-4DB2-BD59-A6C34878D82A}">
                    <a16:rowId xmlns:a16="http://schemas.microsoft.com/office/drawing/2014/main" val="3983210712"/>
                  </a:ext>
                </a:extLst>
              </a:tr>
            </a:tbl>
          </a:graphicData>
        </a:graphic>
      </p:graphicFrame>
    </p:spTree>
    <p:extLst>
      <p:ext uri="{BB962C8B-B14F-4D97-AF65-F5344CB8AC3E}">
        <p14:creationId xmlns:p14="http://schemas.microsoft.com/office/powerpoint/2010/main" val="9087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9A1A-935A-BC43-9BC6-02AA47FA88F5}"/>
              </a:ext>
            </a:extLst>
          </p:cNvPr>
          <p:cNvSpPr>
            <a:spLocks noGrp="1"/>
          </p:cNvSpPr>
          <p:nvPr>
            <p:ph type="title"/>
          </p:nvPr>
        </p:nvSpPr>
        <p:spPr>
          <a:xfrm>
            <a:off x="537770" y="1170823"/>
            <a:ext cx="3176639" cy="3895520"/>
          </a:xfrm>
        </p:spPr>
        <p:txBody>
          <a:bodyPr>
            <a:normAutofit/>
          </a:bodyPr>
          <a:lstStyle/>
          <a:p>
            <a:r>
              <a:rPr lang="en-US" sz="4000" kern="1200">
                <a:solidFill>
                  <a:schemeClr val="accent6">
                    <a:lumMod val="75000"/>
                  </a:schemeClr>
                </a:solidFill>
                <a:effectLst/>
                <a:latin typeface="+mj-lt"/>
                <a:ea typeface="+mj-ea"/>
                <a:cs typeface="+mj-cs"/>
              </a:rPr>
              <a:t>Crowdfunding Platforms Focusing on Sustainable Projects</a:t>
            </a:r>
            <a:endParaRPr lang="en-US" sz="4000"/>
          </a:p>
        </p:txBody>
      </p:sp>
      <p:graphicFrame>
        <p:nvGraphicFramePr>
          <p:cNvPr id="10" name="Table 9">
            <a:extLst>
              <a:ext uri="{FF2B5EF4-FFF2-40B4-BE49-F238E27FC236}">
                <a16:creationId xmlns:a16="http://schemas.microsoft.com/office/drawing/2014/main" id="{218E099E-CDC1-C247-98E4-94F2DF45CE9B}"/>
              </a:ext>
            </a:extLst>
          </p:cNvPr>
          <p:cNvGraphicFramePr/>
          <p:nvPr>
            <p:extLst>
              <p:ext uri="{D42A27DB-BD31-4B8C-83A1-F6EECF244321}">
                <p14:modId xmlns:p14="http://schemas.microsoft.com/office/powerpoint/2010/main" val="3415912242"/>
              </p:ext>
            </p:extLst>
          </p:nvPr>
        </p:nvGraphicFramePr>
        <p:xfrm>
          <a:off x="3714410" y="546238"/>
          <a:ext cx="8343762" cy="5967631"/>
        </p:xfrm>
        <a:graphic>
          <a:graphicData uri="http://schemas.openxmlformats.org/drawingml/2006/table">
            <a:tbl>
              <a:tblPr firstRow="1" firstCol="1" bandRow="1">
                <a:tableStyleId>{93296810-A885-4BE3-A3E7-6D5BEEA58F35}</a:tableStyleId>
              </a:tblPr>
              <a:tblGrid>
                <a:gridCol w="2781254">
                  <a:extLst>
                    <a:ext uri="{9D8B030D-6E8A-4147-A177-3AD203B41FA5}">
                      <a16:colId xmlns:a16="http://schemas.microsoft.com/office/drawing/2014/main" val="2756004642"/>
                    </a:ext>
                  </a:extLst>
                </a:gridCol>
                <a:gridCol w="2781254">
                  <a:extLst>
                    <a:ext uri="{9D8B030D-6E8A-4147-A177-3AD203B41FA5}">
                      <a16:colId xmlns:a16="http://schemas.microsoft.com/office/drawing/2014/main" val="1415947737"/>
                    </a:ext>
                  </a:extLst>
                </a:gridCol>
                <a:gridCol w="2781254">
                  <a:extLst>
                    <a:ext uri="{9D8B030D-6E8A-4147-A177-3AD203B41FA5}">
                      <a16:colId xmlns:a16="http://schemas.microsoft.com/office/drawing/2014/main" val="602812883"/>
                    </a:ext>
                  </a:extLst>
                </a:gridCol>
              </a:tblGrid>
              <a:tr h="654183">
                <a:tc>
                  <a:txBody>
                    <a:bodyPr/>
                    <a:lstStyle/>
                    <a:p>
                      <a:pPr algn="ctr"/>
                      <a:r>
                        <a:rPr lang="en-GB" sz="1300">
                          <a:effectLst/>
                        </a:rPr>
                        <a:t> </a:t>
                      </a:r>
                      <a:endParaRPr lang="en-GB" sz="900">
                        <a:effectLst/>
                      </a:endParaRPr>
                    </a:p>
                    <a:p>
                      <a:pPr algn="ctr"/>
                      <a:r>
                        <a:rPr lang="en-GB" sz="1300">
                          <a:effectLst/>
                        </a:rPr>
                        <a:t>Platforms</a:t>
                      </a:r>
                      <a:endParaRPr lang="en-GB" sz="900">
                        <a:effectLst/>
                      </a:endParaRPr>
                    </a:p>
                    <a:p>
                      <a:pPr algn="ctr"/>
                      <a:r>
                        <a:rPr lang="en-GB" sz="13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300">
                          <a:effectLst/>
                        </a:rPr>
                        <a:t> </a:t>
                      </a:r>
                      <a:endParaRPr lang="en-GB" sz="900">
                        <a:effectLst/>
                      </a:endParaRPr>
                    </a:p>
                    <a:p>
                      <a:pPr algn="ctr"/>
                      <a:r>
                        <a:rPr lang="en-GB" sz="1300">
                          <a:effectLst/>
                        </a:rPr>
                        <a:t>Type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300">
                          <a:effectLst/>
                        </a:rPr>
                        <a:t> </a:t>
                      </a:r>
                      <a:endParaRPr lang="en-GB" sz="900">
                        <a:effectLst/>
                      </a:endParaRPr>
                    </a:p>
                    <a:p>
                      <a:pPr algn="ctr"/>
                      <a:r>
                        <a:rPr lang="en-GB" sz="1300">
                          <a:effectLst/>
                        </a:rPr>
                        <a:t>Origin</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extLst>
                  <a:ext uri="{0D108BD9-81ED-4DB2-BD59-A6C34878D82A}">
                    <a16:rowId xmlns:a16="http://schemas.microsoft.com/office/drawing/2014/main" val="3948202770"/>
                  </a:ext>
                </a:extLst>
              </a:tr>
              <a:tr h="379532">
                <a:tc>
                  <a:txBody>
                    <a:bodyPr/>
                    <a:lstStyle/>
                    <a:p>
                      <a:pPr algn="ctr"/>
                      <a:r>
                        <a:rPr lang="en-GB" sz="1100">
                          <a:effectLst/>
                        </a:rPr>
                        <a:t>Ecco Nova </a:t>
                      </a:r>
                      <a:endParaRPr lang="en-GB" sz="900">
                        <a:effectLst/>
                      </a:endParaRPr>
                    </a:p>
                    <a:p>
                      <a:pPr algn="ctr"/>
                      <a:r>
                        <a:rPr lang="en-GB" sz="11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a:effectLst/>
                        </a:rPr>
                        <a:t>Equity-based</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a:effectLst/>
                        </a:rPr>
                        <a:t>Belgium</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extLst>
                  <a:ext uri="{0D108BD9-81ED-4DB2-BD59-A6C34878D82A}">
                    <a16:rowId xmlns:a16="http://schemas.microsoft.com/office/drawing/2014/main" val="1978293299"/>
                  </a:ext>
                </a:extLst>
              </a:tr>
              <a:tr h="379532">
                <a:tc>
                  <a:txBody>
                    <a:bodyPr/>
                    <a:lstStyle/>
                    <a:p>
                      <a:pPr algn="ctr"/>
                      <a:r>
                        <a:rPr lang="en-GB" sz="1100">
                          <a:effectLst/>
                        </a:rPr>
                        <a:t>Windcentrale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a:effectLst/>
                        </a:rPr>
                        <a:t>Equity-based</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a:effectLst/>
                        </a:rPr>
                        <a:t>Netherlands</a:t>
                      </a:r>
                      <a:endParaRPr lang="en-GB" sz="900">
                        <a:effectLst/>
                      </a:endParaRPr>
                    </a:p>
                    <a:p>
                      <a:pPr algn="ctr"/>
                      <a:r>
                        <a:rPr lang="en-GB" sz="11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extLst>
                  <a:ext uri="{0D108BD9-81ED-4DB2-BD59-A6C34878D82A}">
                    <a16:rowId xmlns:a16="http://schemas.microsoft.com/office/drawing/2014/main" val="2835993804"/>
                  </a:ext>
                </a:extLst>
              </a:tr>
              <a:tr h="379532">
                <a:tc>
                  <a:txBody>
                    <a:bodyPr/>
                    <a:lstStyle/>
                    <a:p>
                      <a:pPr algn="ctr"/>
                      <a:r>
                        <a:rPr lang="en-GB" sz="1100" dirty="0">
                          <a:effectLst/>
                        </a:rPr>
                        <a:t>Oneplanetcrowd</a:t>
                      </a:r>
                      <a:endParaRPr lang="en-GB" sz="900" dirty="0">
                        <a:effectLst/>
                      </a:endParaRPr>
                    </a:p>
                    <a:p>
                      <a:pPr algn="ctr"/>
                      <a:r>
                        <a:rPr lang="en-GB" sz="1100" dirty="0">
                          <a:effectLst/>
                        </a:rPr>
                        <a:t>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a:effectLst/>
                        </a:rPr>
                        <a:t>Equity-based</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a:effectLst/>
                        </a:rPr>
                        <a:t>Netherlands</a:t>
                      </a:r>
                      <a:endParaRPr lang="en-GB" sz="900">
                        <a:effectLst/>
                      </a:endParaRPr>
                    </a:p>
                    <a:p>
                      <a:pPr algn="ctr"/>
                      <a:r>
                        <a:rPr lang="en-GB" sz="11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extLst>
                  <a:ext uri="{0D108BD9-81ED-4DB2-BD59-A6C34878D82A}">
                    <a16:rowId xmlns:a16="http://schemas.microsoft.com/office/drawing/2014/main" val="929519859"/>
                  </a:ext>
                </a:extLst>
              </a:tr>
              <a:tr h="379532">
                <a:tc>
                  <a:txBody>
                    <a:bodyPr/>
                    <a:lstStyle/>
                    <a:p>
                      <a:pPr algn="ctr"/>
                      <a:r>
                        <a:rPr lang="en-GB" sz="1100">
                          <a:effectLst/>
                        </a:rPr>
                        <a:t>Greencrowd</a:t>
                      </a:r>
                      <a:endParaRPr lang="en-GB" sz="900">
                        <a:effectLst/>
                      </a:endParaRPr>
                    </a:p>
                    <a:p>
                      <a:pPr algn="ctr"/>
                      <a:r>
                        <a:rPr lang="en-GB" sz="11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dirty="0">
                          <a:effectLst/>
                        </a:rPr>
                        <a:t>Debt-based</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a:effectLst/>
                        </a:rPr>
                        <a:t>Netherlands</a:t>
                      </a:r>
                      <a:endParaRPr lang="en-GB" sz="900">
                        <a:effectLst/>
                      </a:endParaRPr>
                    </a:p>
                    <a:p>
                      <a:pPr algn="ctr"/>
                      <a:r>
                        <a:rPr lang="en-GB" sz="11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extLst>
                  <a:ext uri="{0D108BD9-81ED-4DB2-BD59-A6C34878D82A}">
                    <a16:rowId xmlns:a16="http://schemas.microsoft.com/office/drawing/2014/main" val="1676357594"/>
                  </a:ext>
                </a:extLst>
              </a:tr>
              <a:tr h="379532">
                <a:tc>
                  <a:txBody>
                    <a:bodyPr/>
                    <a:lstStyle/>
                    <a:p>
                      <a:pPr algn="ctr"/>
                      <a:r>
                        <a:rPr lang="en-GB" sz="1100">
                          <a:effectLst/>
                        </a:rPr>
                        <a:t>Triodos Crowdfunding</a:t>
                      </a:r>
                      <a:endParaRPr lang="en-GB" sz="900">
                        <a:effectLst/>
                      </a:endParaRPr>
                    </a:p>
                    <a:p>
                      <a:pPr algn="ctr"/>
                      <a:r>
                        <a:rPr lang="en-GB" sz="11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dirty="0">
                          <a:effectLst/>
                        </a:rPr>
                        <a:t>Debt-based</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a:effectLst/>
                        </a:rPr>
                        <a:t>UK</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extLst>
                  <a:ext uri="{0D108BD9-81ED-4DB2-BD59-A6C34878D82A}">
                    <a16:rowId xmlns:a16="http://schemas.microsoft.com/office/drawing/2014/main" val="3653890394"/>
                  </a:ext>
                </a:extLst>
              </a:tr>
              <a:tr h="379532">
                <a:tc>
                  <a:txBody>
                    <a:bodyPr/>
                    <a:lstStyle/>
                    <a:p>
                      <a:pPr algn="ctr"/>
                      <a:r>
                        <a:rPr lang="en-GB" sz="1100">
                          <a:effectLst/>
                        </a:rPr>
                        <a:t>Energy4impact</a:t>
                      </a:r>
                      <a:endParaRPr lang="en-GB" sz="900">
                        <a:effectLst/>
                      </a:endParaRPr>
                    </a:p>
                    <a:p>
                      <a:r>
                        <a:rPr lang="en-GB" sz="11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a:effectLst/>
                        </a:rPr>
                        <a:t>Donation-based</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a:effectLst/>
                        </a:rPr>
                        <a:t>UK</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extLst>
                  <a:ext uri="{0D108BD9-81ED-4DB2-BD59-A6C34878D82A}">
                    <a16:rowId xmlns:a16="http://schemas.microsoft.com/office/drawing/2014/main" val="3132807545"/>
                  </a:ext>
                </a:extLst>
              </a:tr>
              <a:tr h="379532">
                <a:tc>
                  <a:txBody>
                    <a:bodyPr/>
                    <a:lstStyle/>
                    <a:p>
                      <a:pPr algn="ctr"/>
                      <a:r>
                        <a:rPr lang="en-GB" sz="1100">
                          <a:effectLst/>
                        </a:rPr>
                        <a:t>Genervest</a:t>
                      </a:r>
                      <a:endParaRPr lang="en-GB" sz="900">
                        <a:effectLst/>
                      </a:endParaRPr>
                    </a:p>
                    <a:p>
                      <a:pPr algn="ctr"/>
                      <a:r>
                        <a:rPr lang="en-GB" sz="11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dirty="0">
                          <a:effectLst/>
                        </a:rPr>
                        <a:t>Debt/Equity-based</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a:effectLst/>
                        </a:rPr>
                        <a:t>Netherlands</a:t>
                      </a:r>
                      <a:endParaRPr lang="en-GB" sz="900">
                        <a:effectLst/>
                      </a:endParaRPr>
                    </a:p>
                    <a:p>
                      <a:pPr algn="ctr"/>
                      <a:r>
                        <a:rPr lang="en-GB" sz="11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extLst>
                  <a:ext uri="{0D108BD9-81ED-4DB2-BD59-A6C34878D82A}">
                    <a16:rowId xmlns:a16="http://schemas.microsoft.com/office/drawing/2014/main" val="1467528054"/>
                  </a:ext>
                </a:extLst>
              </a:tr>
              <a:tr h="379532">
                <a:tc>
                  <a:txBody>
                    <a:bodyPr/>
                    <a:lstStyle/>
                    <a:p>
                      <a:pPr algn="ctr"/>
                      <a:r>
                        <a:rPr lang="en-GB" sz="1100">
                          <a:effectLst/>
                        </a:rPr>
                        <a:t>ZonnepanelenDelen</a:t>
                      </a:r>
                      <a:endParaRPr lang="en-GB" sz="900">
                        <a:effectLst/>
                      </a:endParaRPr>
                    </a:p>
                    <a:p>
                      <a:pPr algn="ctr"/>
                      <a:r>
                        <a:rPr lang="en-GB" sz="11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dirty="0">
                          <a:effectLst/>
                        </a:rPr>
                        <a:t>Debt-based</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a:effectLst/>
                        </a:rPr>
                        <a:t>Netherlands</a:t>
                      </a:r>
                      <a:endParaRPr lang="en-GB" sz="900">
                        <a:effectLst/>
                      </a:endParaRPr>
                    </a:p>
                    <a:p>
                      <a:pPr algn="ctr"/>
                      <a:r>
                        <a:rPr lang="en-GB" sz="11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extLst>
                  <a:ext uri="{0D108BD9-81ED-4DB2-BD59-A6C34878D82A}">
                    <a16:rowId xmlns:a16="http://schemas.microsoft.com/office/drawing/2014/main" val="3941862917"/>
                  </a:ext>
                </a:extLst>
              </a:tr>
              <a:tr h="379532">
                <a:tc>
                  <a:txBody>
                    <a:bodyPr/>
                    <a:lstStyle/>
                    <a:p>
                      <a:pPr algn="ctr"/>
                      <a:r>
                        <a:rPr lang="en-GB" sz="1100">
                          <a:effectLst/>
                        </a:rPr>
                        <a:t>Ecocrowd</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a:effectLst/>
                        </a:rPr>
                        <a:t>Reward-based</a:t>
                      </a:r>
                      <a:endParaRPr lang="en-GB" sz="900">
                        <a:effectLst/>
                      </a:endParaRPr>
                    </a:p>
                    <a:p>
                      <a:pPr algn="ctr"/>
                      <a:r>
                        <a:rPr lang="en-GB" sz="11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a:effectLst/>
                        </a:rPr>
                        <a:t>Germany</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extLst>
                  <a:ext uri="{0D108BD9-81ED-4DB2-BD59-A6C34878D82A}">
                    <a16:rowId xmlns:a16="http://schemas.microsoft.com/office/drawing/2014/main" val="276423271"/>
                  </a:ext>
                </a:extLst>
              </a:tr>
              <a:tr h="379532">
                <a:tc>
                  <a:txBody>
                    <a:bodyPr/>
                    <a:lstStyle/>
                    <a:p>
                      <a:pPr algn="ctr"/>
                      <a:r>
                        <a:rPr lang="en-GB" sz="1100">
                          <a:effectLst/>
                        </a:rPr>
                        <a:t>Wiseed</a:t>
                      </a:r>
                      <a:endParaRPr lang="en-GB" sz="900">
                        <a:effectLst/>
                      </a:endParaRPr>
                    </a:p>
                    <a:p>
                      <a:pPr algn="ctr"/>
                      <a:r>
                        <a:rPr lang="en-GB" sz="11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dirty="0">
                          <a:effectLst/>
                        </a:rPr>
                        <a:t>Debt/Equity-based</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a:effectLst/>
                        </a:rPr>
                        <a:t>France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extLst>
                  <a:ext uri="{0D108BD9-81ED-4DB2-BD59-A6C34878D82A}">
                    <a16:rowId xmlns:a16="http://schemas.microsoft.com/office/drawing/2014/main" val="3591080349"/>
                  </a:ext>
                </a:extLst>
              </a:tr>
              <a:tr h="379532">
                <a:tc>
                  <a:txBody>
                    <a:bodyPr/>
                    <a:lstStyle/>
                    <a:p>
                      <a:pPr algn="ctr"/>
                      <a:r>
                        <a:rPr lang="en-GB" sz="1100">
                          <a:effectLst/>
                        </a:rPr>
                        <a:t>Bettervest</a:t>
                      </a:r>
                      <a:endParaRPr lang="en-GB" sz="900">
                        <a:effectLst/>
                      </a:endParaRPr>
                    </a:p>
                    <a:p>
                      <a:pPr algn="ctr"/>
                      <a:r>
                        <a:rPr lang="en-GB" sz="11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dirty="0">
                          <a:effectLst/>
                        </a:rPr>
                        <a:t>Debt-based</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a:effectLst/>
                        </a:rPr>
                        <a:t>Germany</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extLst>
                  <a:ext uri="{0D108BD9-81ED-4DB2-BD59-A6C34878D82A}">
                    <a16:rowId xmlns:a16="http://schemas.microsoft.com/office/drawing/2014/main" val="277688466"/>
                  </a:ext>
                </a:extLst>
              </a:tr>
              <a:tr h="379532">
                <a:tc>
                  <a:txBody>
                    <a:bodyPr/>
                    <a:lstStyle/>
                    <a:p>
                      <a:pPr algn="ctr"/>
                      <a:r>
                        <a:rPr lang="en-GB" sz="1100">
                          <a:effectLst/>
                        </a:rPr>
                        <a:t>GoParit</a:t>
                      </a:r>
                      <a:endParaRPr lang="en-GB" sz="900">
                        <a:effectLst/>
                      </a:endParaRPr>
                    </a:p>
                    <a:p>
                      <a:pPr algn="ctr"/>
                      <a:r>
                        <a:rPr lang="en-GB" sz="11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dirty="0">
                          <a:effectLst/>
                        </a:rPr>
                        <a:t>Debt-based</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dirty="0">
                          <a:effectLst/>
                        </a:rPr>
                        <a:t>Portugal</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extLst>
                  <a:ext uri="{0D108BD9-81ED-4DB2-BD59-A6C34878D82A}">
                    <a16:rowId xmlns:a16="http://schemas.microsoft.com/office/drawing/2014/main" val="1382305102"/>
                  </a:ext>
                </a:extLst>
              </a:tr>
              <a:tr h="379532">
                <a:tc>
                  <a:txBody>
                    <a:bodyPr/>
                    <a:lstStyle/>
                    <a:p>
                      <a:pPr algn="ctr"/>
                      <a:r>
                        <a:rPr lang="en-GB" sz="1100">
                          <a:effectLst/>
                        </a:rPr>
                        <a:t>Green Rocket</a:t>
                      </a:r>
                      <a:endParaRPr lang="en-GB" sz="900">
                        <a:effectLst/>
                      </a:endParaRPr>
                    </a:p>
                    <a:p>
                      <a:pPr algn="ctr"/>
                      <a:r>
                        <a:rPr lang="en-GB" sz="11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a:effectLst/>
                        </a:rPr>
                        <a:t>Equity-based</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a:effectLst/>
                        </a:rPr>
                        <a:t>Austria/Germany</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extLst>
                  <a:ext uri="{0D108BD9-81ED-4DB2-BD59-A6C34878D82A}">
                    <a16:rowId xmlns:a16="http://schemas.microsoft.com/office/drawing/2014/main" val="669445887"/>
                  </a:ext>
                </a:extLst>
              </a:tr>
              <a:tr h="379532">
                <a:tc>
                  <a:txBody>
                    <a:bodyPr/>
                    <a:lstStyle/>
                    <a:p>
                      <a:pPr algn="ctr"/>
                      <a:r>
                        <a:rPr lang="en-GB" sz="1100">
                          <a:effectLst/>
                        </a:rPr>
                        <a:t>SeedTribe</a:t>
                      </a:r>
                      <a:endParaRPr lang="en-GB" sz="900">
                        <a:effectLst/>
                      </a:endParaRPr>
                    </a:p>
                    <a:p>
                      <a:r>
                        <a:rPr lang="en-GB" sz="11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a:effectLst/>
                        </a:rPr>
                        <a:t>Equity-based</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tc>
                  <a:txBody>
                    <a:bodyPr/>
                    <a:lstStyle/>
                    <a:p>
                      <a:pPr algn="ctr"/>
                      <a:r>
                        <a:rPr lang="en-GB" sz="1100" dirty="0">
                          <a:effectLst/>
                        </a:rPr>
                        <a:t>UK</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418" marR="55418" marT="0" marB="0"/>
                </a:tc>
                <a:extLst>
                  <a:ext uri="{0D108BD9-81ED-4DB2-BD59-A6C34878D82A}">
                    <a16:rowId xmlns:a16="http://schemas.microsoft.com/office/drawing/2014/main" val="2877415655"/>
                  </a:ext>
                </a:extLst>
              </a:tr>
            </a:tbl>
          </a:graphicData>
        </a:graphic>
      </p:graphicFrame>
    </p:spTree>
    <p:extLst>
      <p:ext uri="{BB962C8B-B14F-4D97-AF65-F5344CB8AC3E}">
        <p14:creationId xmlns:p14="http://schemas.microsoft.com/office/powerpoint/2010/main" val="1659495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BAE2-6812-7E4F-84FE-958DF5574EC8}"/>
              </a:ext>
            </a:extLst>
          </p:cNvPr>
          <p:cNvSpPr>
            <a:spLocks noGrp="1"/>
          </p:cNvSpPr>
          <p:nvPr>
            <p:ph type="title"/>
          </p:nvPr>
        </p:nvSpPr>
        <p:spPr/>
        <p:txBody>
          <a:bodyPr>
            <a:normAutofit/>
          </a:bodyPr>
          <a:lstStyle/>
          <a:p>
            <a:pPr algn="ctr"/>
            <a:r>
              <a:rPr lang="en-US" sz="3200" kern="1200" dirty="0">
                <a:solidFill>
                  <a:schemeClr val="accent6">
                    <a:lumMod val="75000"/>
                  </a:schemeClr>
                </a:solidFill>
                <a:latin typeface="+mj-lt"/>
                <a:ea typeface="+mj-ea"/>
                <a:cs typeface="+mj-cs"/>
              </a:rPr>
              <a:t>Cases </a:t>
            </a:r>
            <a:r>
              <a:rPr lang="en-GB" sz="3200" dirty="0">
                <a:solidFill>
                  <a:schemeClr val="accent6">
                    <a:lumMod val="75000"/>
                  </a:schemeClr>
                </a:solidFill>
              </a:rPr>
              <a:t>focusing on Sustainability </a:t>
            </a:r>
            <a:r>
              <a:rPr lang="en-US" sz="3200" kern="1200" dirty="0">
                <a:solidFill>
                  <a:schemeClr val="accent6">
                    <a:lumMod val="75000"/>
                  </a:schemeClr>
                </a:solidFill>
                <a:latin typeface="+mj-lt"/>
                <a:ea typeface="+mj-ea"/>
                <a:cs typeface="+mj-cs"/>
              </a:rPr>
              <a:t>within the Tourism and Hospitality </a:t>
            </a:r>
            <a:r>
              <a:rPr lang="en-GB" sz="3200" kern="1200" dirty="0">
                <a:solidFill>
                  <a:schemeClr val="accent6">
                    <a:lumMod val="75000"/>
                  </a:schemeClr>
                </a:solidFill>
                <a:latin typeface="+mj-lt"/>
                <a:ea typeface="+mj-ea"/>
                <a:cs typeface="+mj-cs"/>
              </a:rPr>
              <a:t>Sector </a:t>
            </a:r>
            <a:r>
              <a:rPr lang="en-US" sz="3200" kern="1200" dirty="0">
                <a:solidFill>
                  <a:schemeClr val="accent6">
                    <a:lumMod val="75000"/>
                  </a:schemeClr>
                </a:solidFill>
                <a:latin typeface="+mj-lt"/>
                <a:ea typeface="+mj-ea"/>
                <a:cs typeface="+mj-cs"/>
              </a:rPr>
              <a:t>on Reward</a:t>
            </a:r>
            <a:r>
              <a:rPr lang="en-GB" sz="3200" kern="1200" dirty="0">
                <a:solidFill>
                  <a:schemeClr val="accent6">
                    <a:lumMod val="75000"/>
                  </a:schemeClr>
                </a:solidFill>
                <a:latin typeface="+mj-lt"/>
                <a:ea typeface="+mj-ea"/>
                <a:cs typeface="+mj-cs"/>
              </a:rPr>
              <a:t>/Donation-</a:t>
            </a:r>
            <a:r>
              <a:rPr lang="en-US" sz="3200" kern="1200" dirty="0">
                <a:solidFill>
                  <a:schemeClr val="accent6">
                    <a:lumMod val="75000"/>
                  </a:schemeClr>
                </a:solidFill>
                <a:latin typeface="+mj-lt"/>
                <a:ea typeface="+mj-ea"/>
                <a:cs typeface="+mj-cs"/>
              </a:rPr>
              <a:t>based Platforms</a:t>
            </a:r>
            <a:endParaRPr lang="en-US" sz="3200" dirty="0">
              <a:solidFill>
                <a:schemeClr val="accent6">
                  <a:lumMod val="75000"/>
                </a:schemeClr>
              </a:solidFill>
            </a:endParaRPr>
          </a:p>
        </p:txBody>
      </p:sp>
      <p:graphicFrame>
        <p:nvGraphicFramePr>
          <p:cNvPr id="5" name="Table 4">
            <a:extLst>
              <a:ext uri="{FF2B5EF4-FFF2-40B4-BE49-F238E27FC236}">
                <a16:creationId xmlns:a16="http://schemas.microsoft.com/office/drawing/2014/main" id="{7F0B748B-AA34-2C44-8778-061858EA90B1}"/>
              </a:ext>
            </a:extLst>
          </p:cNvPr>
          <p:cNvGraphicFramePr/>
          <p:nvPr>
            <p:extLst>
              <p:ext uri="{D42A27DB-BD31-4B8C-83A1-F6EECF244321}">
                <p14:modId xmlns:p14="http://schemas.microsoft.com/office/powerpoint/2010/main" val="1940833869"/>
              </p:ext>
            </p:extLst>
          </p:nvPr>
        </p:nvGraphicFramePr>
        <p:xfrm>
          <a:off x="320040" y="1788925"/>
          <a:ext cx="11496823" cy="4774230"/>
        </p:xfrm>
        <a:graphic>
          <a:graphicData uri="http://schemas.openxmlformats.org/drawingml/2006/table">
            <a:tbl>
              <a:tblPr firstRow="1" firstCol="1" bandRow="1">
                <a:tableStyleId>{10A1B5D5-9B99-4C35-A422-299274C87663}</a:tableStyleId>
              </a:tblPr>
              <a:tblGrid>
                <a:gridCol w="1245709">
                  <a:extLst>
                    <a:ext uri="{9D8B030D-6E8A-4147-A177-3AD203B41FA5}">
                      <a16:colId xmlns:a16="http://schemas.microsoft.com/office/drawing/2014/main" val="3302325090"/>
                    </a:ext>
                  </a:extLst>
                </a:gridCol>
                <a:gridCol w="965937">
                  <a:extLst>
                    <a:ext uri="{9D8B030D-6E8A-4147-A177-3AD203B41FA5}">
                      <a16:colId xmlns:a16="http://schemas.microsoft.com/office/drawing/2014/main" val="691747560"/>
                    </a:ext>
                  </a:extLst>
                </a:gridCol>
                <a:gridCol w="1843646">
                  <a:extLst>
                    <a:ext uri="{9D8B030D-6E8A-4147-A177-3AD203B41FA5}">
                      <a16:colId xmlns:a16="http://schemas.microsoft.com/office/drawing/2014/main" val="2881499057"/>
                    </a:ext>
                  </a:extLst>
                </a:gridCol>
                <a:gridCol w="1146053">
                  <a:extLst>
                    <a:ext uri="{9D8B030D-6E8A-4147-A177-3AD203B41FA5}">
                      <a16:colId xmlns:a16="http://schemas.microsoft.com/office/drawing/2014/main" val="754600909"/>
                    </a:ext>
                  </a:extLst>
                </a:gridCol>
                <a:gridCol w="1437236">
                  <a:extLst>
                    <a:ext uri="{9D8B030D-6E8A-4147-A177-3AD203B41FA5}">
                      <a16:colId xmlns:a16="http://schemas.microsoft.com/office/drawing/2014/main" val="3874110902"/>
                    </a:ext>
                  </a:extLst>
                </a:gridCol>
                <a:gridCol w="4858242">
                  <a:extLst>
                    <a:ext uri="{9D8B030D-6E8A-4147-A177-3AD203B41FA5}">
                      <a16:colId xmlns:a16="http://schemas.microsoft.com/office/drawing/2014/main" val="4188014230"/>
                    </a:ext>
                  </a:extLst>
                </a:gridCol>
              </a:tblGrid>
              <a:tr h="471664">
                <a:tc>
                  <a:txBody>
                    <a:bodyPr/>
                    <a:lstStyle/>
                    <a:p>
                      <a:pPr algn="ctr"/>
                      <a:r>
                        <a:rPr lang="en-GB" sz="800" dirty="0">
                          <a:effectLst/>
                        </a:rPr>
                        <a:t> </a:t>
                      </a:r>
                      <a:endParaRPr lang="en-GB" sz="1100" dirty="0">
                        <a:effectLst/>
                      </a:endParaRPr>
                    </a:p>
                    <a:p>
                      <a:pPr algn="ctr"/>
                      <a:r>
                        <a:rPr lang="en-GB" sz="800" dirty="0">
                          <a:effectLst/>
                        </a:rPr>
                        <a:t>Platform</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tc>
                <a:tc>
                  <a:txBody>
                    <a:bodyPr/>
                    <a:lstStyle/>
                    <a:p>
                      <a:pPr algn="ctr"/>
                      <a:r>
                        <a:rPr lang="en-GB" sz="800" dirty="0">
                          <a:effectLst/>
                        </a:rPr>
                        <a:t> </a:t>
                      </a:r>
                      <a:endParaRPr lang="en-GB" sz="1100" dirty="0">
                        <a:effectLst/>
                      </a:endParaRPr>
                    </a:p>
                    <a:p>
                      <a:pPr algn="ctr"/>
                      <a:r>
                        <a:rPr lang="en-GB" sz="800" dirty="0">
                          <a:effectLst/>
                        </a:rPr>
                        <a:t>Type</a:t>
                      </a:r>
                      <a:endParaRPr lang="en-GB" sz="1100" dirty="0">
                        <a:effectLst/>
                        <a:latin typeface="Times New Roman" panose="02020603050405020304" pitchFamily="18" charset="0"/>
                        <a:ea typeface="Times New Roman" panose="02020603050405020304" pitchFamily="18" charset="0"/>
                      </a:endParaRPr>
                    </a:p>
                  </a:txBody>
                  <a:tcPr marL="51700" marR="51700" marT="0" marB="0"/>
                </a:tc>
                <a:tc>
                  <a:txBody>
                    <a:bodyPr/>
                    <a:lstStyle/>
                    <a:p>
                      <a:pPr algn="ctr"/>
                      <a:r>
                        <a:rPr lang="en-GB" sz="800" dirty="0">
                          <a:effectLst/>
                        </a:rPr>
                        <a:t> </a:t>
                      </a:r>
                      <a:endParaRPr lang="en-GB" sz="1100" dirty="0">
                        <a:effectLst/>
                      </a:endParaRPr>
                    </a:p>
                    <a:p>
                      <a:pPr algn="ctr"/>
                      <a:r>
                        <a:rPr lang="en-GB" sz="800" dirty="0">
                          <a:effectLst/>
                        </a:rPr>
                        <a:t>Cases</a:t>
                      </a:r>
                      <a:endParaRPr lang="en-GB" sz="1100" dirty="0">
                        <a:effectLst/>
                        <a:latin typeface="Times New Roman" panose="02020603050405020304" pitchFamily="18" charset="0"/>
                        <a:ea typeface="Times New Roman" panose="02020603050405020304" pitchFamily="18" charset="0"/>
                      </a:endParaRPr>
                    </a:p>
                  </a:txBody>
                  <a:tcPr marL="51700" marR="51700" marT="0" marB="0"/>
                </a:tc>
                <a:tc>
                  <a:txBody>
                    <a:bodyPr/>
                    <a:lstStyle/>
                    <a:p>
                      <a:pPr algn="ctr"/>
                      <a:r>
                        <a:rPr lang="en-GB" sz="800" dirty="0">
                          <a:effectLst/>
                        </a:rPr>
                        <a:t> </a:t>
                      </a:r>
                      <a:endParaRPr lang="en-GB" sz="1100" dirty="0">
                        <a:effectLst/>
                      </a:endParaRPr>
                    </a:p>
                    <a:p>
                      <a:pPr algn="ctr"/>
                      <a:r>
                        <a:rPr lang="en-GB" sz="800" dirty="0">
                          <a:effectLst/>
                        </a:rPr>
                        <a:t>Money Raised</a:t>
                      </a:r>
                      <a:endParaRPr lang="en-GB" sz="1100" dirty="0">
                        <a:effectLst/>
                        <a:latin typeface="Times New Roman" panose="02020603050405020304" pitchFamily="18" charset="0"/>
                        <a:ea typeface="Times New Roman" panose="02020603050405020304" pitchFamily="18" charset="0"/>
                      </a:endParaRPr>
                    </a:p>
                  </a:txBody>
                  <a:tcPr marL="51700" marR="51700" marT="0" marB="0"/>
                </a:tc>
                <a:tc>
                  <a:txBody>
                    <a:bodyPr/>
                    <a:lstStyle/>
                    <a:p>
                      <a:pPr algn="ctr"/>
                      <a:r>
                        <a:rPr lang="en-GB" sz="800">
                          <a:effectLst/>
                        </a:rPr>
                        <a:t> </a:t>
                      </a:r>
                      <a:endParaRPr lang="en-GB" sz="1100">
                        <a:effectLst/>
                      </a:endParaRPr>
                    </a:p>
                    <a:p>
                      <a:pPr algn="ctr"/>
                      <a:r>
                        <a:rPr lang="en-GB" sz="800">
                          <a:effectLst/>
                        </a:rPr>
                        <a:t>Number of Funders</a:t>
                      </a:r>
                      <a:endParaRPr lang="en-GB" sz="1100">
                        <a:effectLst/>
                        <a:latin typeface="Times New Roman" panose="02020603050405020304" pitchFamily="18" charset="0"/>
                        <a:ea typeface="Times New Roman" panose="02020603050405020304" pitchFamily="18" charset="0"/>
                      </a:endParaRPr>
                    </a:p>
                  </a:txBody>
                  <a:tcPr marL="51700" marR="51700" marT="0" marB="0"/>
                </a:tc>
                <a:tc>
                  <a:txBody>
                    <a:bodyPr/>
                    <a:lstStyle/>
                    <a:p>
                      <a:pPr algn="ctr"/>
                      <a:r>
                        <a:rPr lang="en-GB" sz="400" dirty="0">
                          <a:effectLst/>
                        </a:rPr>
                        <a:t> </a:t>
                      </a:r>
                      <a:endParaRPr lang="en-GB" sz="1100" dirty="0">
                        <a:effectLst/>
                      </a:endParaRPr>
                    </a:p>
                    <a:p>
                      <a:pPr algn="ctr"/>
                      <a:r>
                        <a:rPr lang="en-GB" sz="800" dirty="0">
                          <a:effectLst/>
                        </a:rPr>
                        <a:t> </a:t>
                      </a:r>
                      <a:endParaRPr lang="en-GB" sz="1100" dirty="0">
                        <a:effectLst/>
                      </a:endParaRPr>
                    </a:p>
                    <a:p>
                      <a:pPr algn="ctr"/>
                      <a:r>
                        <a:rPr lang="en-GB" sz="800" dirty="0">
                          <a:effectLst/>
                        </a:rPr>
                        <a:t>Website</a:t>
                      </a:r>
                      <a:endParaRPr lang="en-GB" sz="1100" dirty="0">
                        <a:effectLst/>
                        <a:latin typeface="Times New Roman" panose="02020603050405020304" pitchFamily="18" charset="0"/>
                        <a:ea typeface="Times New Roman" panose="02020603050405020304" pitchFamily="18" charset="0"/>
                      </a:endParaRPr>
                    </a:p>
                  </a:txBody>
                  <a:tcPr marL="51700" marR="51700" marT="0" marB="0"/>
                </a:tc>
                <a:extLst>
                  <a:ext uri="{0D108BD9-81ED-4DB2-BD59-A6C34878D82A}">
                    <a16:rowId xmlns:a16="http://schemas.microsoft.com/office/drawing/2014/main" val="2535443468"/>
                  </a:ext>
                </a:extLst>
              </a:tr>
              <a:tr h="315776">
                <a:tc rowSpan="2">
                  <a:txBody>
                    <a:bodyPr/>
                    <a:lstStyle/>
                    <a:p>
                      <a:pPr algn="ctr"/>
                      <a:r>
                        <a:rPr lang="en-GB" sz="800" dirty="0">
                          <a:effectLst/>
                        </a:rPr>
                        <a:t> </a:t>
                      </a:r>
                      <a:endParaRPr lang="en-GB" sz="1100" dirty="0">
                        <a:effectLst/>
                      </a:endParaRPr>
                    </a:p>
                    <a:p>
                      <a:pPr algn="ctr"/>
                      <a:r>
                        <a:rPr lang="en-GB" sz="800" dirty="0">
                          <a:effectLst/>
                        </a:rPr>
                        <a:t> </a:t>
                      </a:r>
                      <a:endParaRPr lang="en-GB" sz="1100" dirty="0">
                        <a:effectLst/>
                      </a:endParaRPr>
                    </a:p>
                    <a:p>
                      <a:pPr algn="ctr"/>
                      <a:r>
                        <a:rPr lang="en-GB" sz="800" dirty="0">
                          <a:effectLst/>
                        </a:rPr>
                        <a:t> </a:t>
                      </a:r>
                      <a:endParaRPr lang="en-GB" sz="1100" dirty="0">
                        <a:effectLst/>
                      </a:endParaRPr>
                    </a:p>
                    <a:p>
                      <a:pPr algn="ctr"/>
                      <a:r>
                        <a:rPr lang="en-GB" sz="800" dirty="0">
                          <a:effectLst/>
                        </a:rPr>
                        <a:t>Kickstarter</a:t>
                      </a:r>
                      <a:endParaRPr lang="en-GB" sz="1100" dirty="0">
                        <a:effectLst/>
                      </a:endParaRPr>
                    </a:p>
                    <a:p>
                      <a:pPr algn="ctr"/>
                      <a:r>
                        <a:rPr lang="en-GB" sz="800" dirty="0">
                          <a:effectLst/>
                        </a:rPr>
                        <a:t> </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tc rowSpan="2">
                  <a:txBody>
                    <a:bodyPr/>
                    <a:lstStyle/>
                    <a:p>
                      <a:pPr algn="ctr"/>
                      <a:r>
                        <a:rPr lang="en-GB" sz="800" dirty="0">
                          <a:effectLst/>
                        </a:rPr>
                        <a:t> </a:t>
                      </a:r>
                      <a:endParaRPr lang="en-GB" sz="1100" dirty="0">
                        <a:effectLst/>
                      </a:endParaRPr>
                    </a:p>
                    <a:p>
                      <a:pPr algn="ctr"/>
                      <a:r>
                        <a:rPr lang="en-GB" sz="800" dirty="0">
                          <a:effectLst/>
                        </a:rPr>
                        <a:t> </a:t>
                      </a:r>
                      <a:endParaRPr lang="en-GB" sz="1100" dirty="0">
                        <a:effectLst/>
                      </a:endParaRPr>
                    </a:p>
                    <a:p>
                      <a:pPr algn="ctr"/>
                      <a:r>
                        <a:rPr lang="en-GB" sz="800" dirty="0">
                          <a:effectLst/>
                        </a:rPr>
                        <a:t> </a:t>
                      </a:r>
                      <a:endParaRPr lang="en-GB" sz="1100" dirty="0">
                        <a:effectLst/>
                      </a:endParaRPr>
                    </a:p>
                    <a:p>
                      <a:pPr algn="ctr"/>
                      <a:r>
                        <a:rPr lang="en-GB" sz="800" dirty="0">
                          <a:effectLst/>
                        </a:rPr>
                        <a:t>Rewards </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tc>
                  <a:txBody>
                    <a:bodyPr/>
                    <a:lstStyle/>
                    <a:p>
                      <a:pPr algn="ctr"/>
                      <a:r>
                        <a:rPr lang="en-GB" sz="800" dirty="0">
                          <a:effectLst/>
                        </a:rPr>
                        <a:t> </a:t>
                      </a:r>
                      <a:endParaRPr lang="en-GB" sz="1100" dirty="0">
                        <a:effectLst/>
                      </a:endParaRPr>
                    </a:p>
                    <a:p>
                      <a:pPr algn="ctr"/>
                      <a:r>
                        <a:rPr lang="en-GB" sz="800" dirty="0">
                          <a:effectLst/>
                        </a:rPr>
                        <a:t>The Warden’s House</a:t>
                      </a:r>
                    </a:p>
                    <a:p>
                      <a:pPr algn="ctr"/>
                      <a:r>
                        <a:rPr lang="en-GB" sz="800" dirty="0">
                          <a:effectLst/>
                        </a:rPr>
                        <a:t> </a:t>
                      </a:r>
                      <a:r>
                        <a:rPr lang="en-GB" sz="800" dirty="0">
                          <a:effectLst/>
                          <a:latin typeface="+mn-lt"/>
                          <a:ea typeface="Times New Roman" panose="02020603050405020304" pitchFamily="18" charset="0"/>
                        </a:rPr>
                        <a:t>(UK)</a:t>
                      </a:r>
                      <a:endParaRPr lang="en-GB" sz="8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tc>
                  <a:txBody>
                    <a:bodyPr/>
                    <a:lstStyle/>
                    <a:p>
                      <a:pPr algn="ctr"/>
                      <a:r>
                        <a:rPr lang="en-GB" sz="800" dirty="0">
                          <a:effectLst/>
                        </a:rPr>
                        <a:t> </a:t>
                      </a:r>
                      <a:endParaRPr lang="en-GB" sz="1100" dirty="0">
                        <a:effectLst/>
                      </a:endParaRPr>
                    </a:p>
                    <a:p>
                      <a:pPr algn="ctr"/>
                      <a:r>
                        <a:rPr lang="en-GB" sz="800" dirty="0">
                          <a:effectLst/>
                        </a:rPr>
                        <a:t>£43,147</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tc>
                  <a:txBody>
                    <a:bodyPr/>
                    <a:lstStyle/>
                    <a:p>
                      <a:pPr algn="ctr"/>
                      <a:r>
                        <a:rPr lang="en-GB" sz="800" dirty="0">
                          <a:effectLst/>
                        </a:rPr>
                        <a:t> </a:t>
                      </a:r>
                      <a:endParaRPr lang="en-GB" sz="1100" dirty="0">
                        <a:effectLst/>
                      </a:endParaRPr>
                    </a:p>
                    <a:p>
                      <a:pPr algn="ctr"/>
                      <a:r>
                        <a:rPr lang="en-GB" sz="800" dirty="0">
                          <a:effectLst/>
                        </a:rPr>
                        <a:t>684</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tc>
                  <a:txBody>
                    <a:bodyPr/>
                    <a:lstStyle/>
                    <a:p>
                      <a:pPr algn="l"/>
                      <a:endParaRPr lang="en-GB" sz="400" u="sng" dirty="0">
                        <a:effectLst/>
                        <a:hlinkClick r:id="rId2"/>
                      </a:endParaRPr>
                    </a:p>
                    <a:p>
                      <a:pPr algn="l"/>
                      <a:r>
                        <a:rPr lang="en-GB" sz="400" u="sng" dirty="0">
                          <a:effectLst/>
                          <a:hlinkClick r:id="rId2"/>
                        </a:rPr>
                        <a:t>https://www.kickstarter.com/projects/</a:t>
                      </a:r>
                      <a:r>
                        <a:rPr lang="en-GB" sz="400" u="sng" dirty="0" err="1">
                          <a:effectLst/>
                          <a:hlinkClick r:id="rId2"/>
                        </a:rPr>
                        <a:t>thewardenshouse</a:t>
                      </a:r>
                      <a:r>
                        <a:rPr lang="en-GB" sz="400" u="sng" dirty="0">
                          <a:effectLst/>
                          <a:hlinkClick r:id="rId2"/>
                        </a:rPr>
                        <a:t>/the-wardens-house-by-dusty-knuckle-lets-make-it-ha?ref=nav_search&amp;result=project&amp;term=The%20Warden’s%20House</a:t>
                      </a:r>
                      <a:endParaRPr lang="en-GB" sz="1100" dirty="0">
                        <a:effectLst/>
                      </a:endParaRPr>
                    </a:p>
                    <a:p>
                      <a:pPr algn="l"/>
                      <a:r>
                        <a:rPr lang="en-GB" sz="4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extLst>
                  <a:ext uri="{0D108BD9-81ED-4DB2-BD59-A6C34878D82A}">
                    <a16:rowId xmlns:a16="http://schemas.microsoft.com/office/drawing/2014/main" val="3066722382"/>
                  </a:ext>
                </a:extLst>
              </a:tr>
              <a:tr h="532574">
                <a:tc vMerge="1">
                  <a:txBody>
                    <a:bodyPr/>
                    <a:lstStyle/>
                    <a:p>
                      <a:endParaRPr lang="en-US"/>
                    </a:p>
                  </a:txBody>
                  <a:tcPr/>
                </a:tc>
                <a:tc vMerge="1">
                  <a:txBody>
                    <a:bodyPr/>
                    <a:lstStyle/>
                    <a:p>
                      <a:endParaRPr lang="en-US"/>
                    </a:p>
                  </a:txBody>
                  <a:tcPr/>
                </a:tc>
                <a:tc>
                  <a:txBody>
                    <a:bodyPr/>
                    <a:lstStyle/>
                    <a:p>
                      <a:pPr algn="ctr"/>
                      <a:r>
                        <a:rPr lang="en-GB" sz="800" dirty="0">
                          <a:effectLst/>
                        </a:rPr>
                        <a:t> </a:t>
                      </a:r>
                      <a:endParaRPr lang="en-GB" sz="1100" dirty="0">
                        <a:effectLst/>
                      </a:endParaRPr>
                    </a:p>
                    <a:p>
                      <a:pPr algn="ctr"/>
                      <a:r>
                        <a:rPr lang="en-GB" sz="800" dirty="0">
                          <a:effectLst/>
                        </a:rPr>
                        <a:t>Native Restaurant</a:t>
                      </a:r>
                    </a:p>
                    <a:p>
                      <a:pPr algn="ctr"/>
                      <a:r>
                        <a:rPr lang="en-GB" sz="800" dirty="0">
                          <a:effectLst/>
                        </a:rPr>
                        <a:t> </a:t>
                      </a:r>
                      <a:r>
                        <a:rPr lang="en-GB" sz="800" dirty="0">
                          <a:effectLst/>
                          <a:latin typeface="+mn-lt"/>
                          <a:ea typeface="Times New Roman" panose="02020603050405020304" pitchFamily="18" charset="0"/>
                        </a:rPr>
                        <a:t>(UK)</a:t>
                      </a:r>
                      <a:endParaRPr lang="en-GB" sz="8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tc>
                  <a:txBody>
                    <a:bodyPr/>
                    <a:lstStyle/>
                    <a:p>
                      <a:pPr algn="ctr"/>
                      <a:r>
                        <a:rPr lang="en-GB" sz="800" dirty="0">
                          <a:effectLst/>
                        </a:rPr>
                        <a:t> </a:t>
                      </a:r>
                      <a:endParaRPr lang="en-GB" sz="1100" dirty="0">
                        <a:effectLst/>
                      </a:endParaRPr>
                    </a:p>
                    <a:p>
                      <a:pPr algn="ctr"/>
                      <a:r>
                        <a:rPr lang="en-GB" sz="800" dirty="0">
                          <a:effectLst/>
                        </a:rPr>
                        <a:t>£50,132</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tc>
                  <a:txBody>
                    <a:bodyPr/>
                    <a:lstStyle/>
                    <a:p>
                      <a:pPr algn="ctr"/>
                      <a:r>
                        <a:rPr lang="en-GB" sz="800" dirty="0">
                          <a:effectLst/>
                        </a:rPr>
                        <a:t> </a:t>
                      </a:r>
                      <a:endParaRPr lang="en-GB" sz="1100" dirty="0">
                        <a:effectLst/>
                      </a:endParaRPr>
                    </a:p>
                    <a:p>
                      <a:pPr algn="ctr"/>
                      <a:r>
                        <a:rPr lang="en-GB" sz="800" dirty="0">
                          <a:effectLst/>
                        </a:rPr>
                        <a:t>198</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tc>
                  <a:txBody>
                    <a:bodyPr/>
                    <a:lstStyle/>
                    <a:p>
                      <a:pPr algn="l"/>
                      <a:r>
                        <a:rPr lang="en-GB" sz="400" u="sng" dirty="0">
                          <a:effectLst/>
                          <a:hlinkClick r:id="rId3"/>
                        </a:rPr>
                        <a:t>https://www.kickstarter.com/projects/1721070072/native-help-us-relocate-our-restaurant?ref=nav_search&amp;result=project&amp;term=Native%20restaurant</a:t>
                      </a:r>
                      <a:endParaRPr lang="en-GB" sz="1100" dirty="0">
                        <a:effectLst/>
                      </a:endParaRPr>
                    </a:p>
                    <a:p>
                      <a:pPr algn="l"/>
                      <a:r>
                        <a:rPr lang="en-GB" sz="4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extLst>
                  <a:ext uri="{0D108BD9-81ED-4DB2-BD59-A6C34878D82A}">
                    <a16:rowId xmlns:a16="http://schemas.microsoft.com/office/drawing/2014/main" val="78187679"/>
                  </a:ext>
                </a:extLst>
              </a:tr>
              <a:tr h="498312">
                <a:tc>
                  <a:txBody>
                    <a:bodyPr/>
                    <a:lstStyle/>
                    <a:p>
                      <a:pPr algn="ctr"/>
                      <a:endParaRPr lang="en-GB" sz="800" dirty="0">
                        <a:effectLst/>
                      </a:endParaRPr>
                    </a:p>
                    <a:p>
                      <a:pPr algn="ctr"/>
                      <a:r>
                        <a:rPr lang="en-GB" sz="800" dirty="0">
                          <a:effectLst/>
                        </a:rPr>
                        <a:t>Ulule</a:t>
                      </a:r>
                    </a:p>
                  </a:txBody>
                  <a:tcPr marL="51700" marR="51700" marT="0" marB="0">
                    <a:solidFill>
                      <a:schemeClr val="bg1"/>
                    </a:solidFill>
                  </a:tcPr>
                </a:tc>
                <a:tc>
                  <a:txBody>
                    <a:bodyPr/>
                    <a:lstStyle/>
                    <a:p>
                      <a:pPr algn="ctr"/>
                      <a:r>
                        <a:rPr lang="en-GB" sz="800" dirty="0">
                          <a:effectLst/>
                        </a:rPr>
                        <a:t> </a:t>
                      </a:r>
                      <a:endParaRPr lang="en-GB" sz="1100" dirty="0">
                        <a:effectLst/>
                      </a:endParaRPr>
                    </a:p>
                    <a:p>
                      <a:pPr algn="ctr"/>
                      <a:r>
                        <a:rPr lang="en-GB" sz="800" dirty="0">
                          <a:effectLst/>
                        </a:rPr>
                        <a:t>Rewards</a:t>
                      </a:r>
                    </a:p>
                  </a:txBody>
                  <a:tcPr marL="51700" marR="51700" marT="0" marB="0">
                    <a:solidFill>
                      <a:schemeClr val="bg1"/>
                    </a:solidFill>
                  </a:tcPr>
                </a:tc>
                <a:tc>
                  <a:txBody>
                    <a:bodyPr/>
                    <a:lstStyle/>
                    <a:p>
                      <a:pPr algn="ctr"/>
                      <a:endParaRPr lang="en-GB" sz="800" dirty="0">
                        <a:effectLst/>
                      </a:endParaRPr>
                    </a:p>
                    <a:p>
                      <a:pPr algn="ctr"/>
                      <a:r>
                        <a:rPr lang="en-GB" sz="800" dirty="0">
                          <a:effectLst/>
                        </a:rPr>
                        <a:t>Urban Greener</a:t>
                      </a:r>
                      <a:endParaRPr lang="en-GB" sz="1100" dirty="0">
                        <a:effectLst/>
                      </a:endParaRPr>
                    </a:p>
                    <a:p>
                      <a:pPr algn="ctr"/>
                      <a:r>
                        <a:rPr lang="en-GB" sz="800" dirty="0">
                          <a:effectLst/>
                        </a:rPr>
                        <a:t> (France)</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bg1"/>
                    </a:solidFill>
                  </a:tcPr>
                </a:tc>
                <a:tc>
                  <a:txBody>
                    <a:bodyPr/>
                    <a:lstStyle/>
                    <a:p>
                      <a:pPr algn="ctr"/>
                      <a:endParaRPr lang="en-GB" sz="800" dirty="0">
                        <a:effectLst/>
                      </a:endParaRPr>
                    </a:p>
                    <a:p>
                      <a:pPr algn="ctr"/>
                      <a:r>
                        <a:rPr lang="en-GB" sz="800" dirty="0">
                          <a:effectLst/>
                        </a:rPr>
                        <a:t>€12,050</a:t>
                      </a:r>
                      <a:endParaRPr lang="en-GB" sz="1100" dirty="0">
                        <a:effectLst/>
                      </a:endParaRPr>
                    </a:p>
                  </a:txBody>
                  <a:tcPr marL="51700" marR="51700" marT="0" marB="0">
                    <a:solidFill>
                      <a:schemeClr val="bg1"/>
                    </a:solidFill>
                  </a:tcPr>
                </a:tc>
                <a:tc>
                  <a:txBody>
                    <a:bodyPr/>
                    <a:lstStyle/>
                    <a:p>
                      <a:pPr algn="ctr"/>
                      <a:endParaRPr lang="en-GB" sz="800" dirty="0">
                        <a:effectLst/>
                      </a:endParaRPr>
                    </a:p>
                    <a:p>
                      <a:pPr algn="ctr"/>
                      <a:r>
                        <a:rPr lang="en-GB" sz="800" dirty="0">
                          <a:effectLst/>
                        </a:rPr>
                        <a:t>253</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bg1"/>
                    </a:solidFill>
                  </a:tcPr>
                </a:tc>
                <a:tc>
                  <a:txBody>
                    <a:bodyPr/>
                    <a:lstStyle/>
                    <a:p>
                      <a:pPr algn="l"/>
                      <a:endParaRPr lang="en-GB" sz="400" u="sng" dirty="0">
                        <a:effectLst/>
                        <a:hlinkClick r:id="rId4"/>
                      </a:endParaRPr>
                    </a:p>
                    <a:p>
                      <a:pPr algn="l"/>
                      <a:r>
                        <a:rPr lang="en-GB" sz="400" u="sng" dirty="0">
                          <a:effectLst/>
                          <a:hlinkClick r:id="rId4"/>
                        </a:rPr>
                        <a:t>https://www.ulule.com/urban-greener/</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bg1"/>
                    </a:solidFill>
                  </a:tcPr>
                </a:tc>
                <a:extLst>
                  <a:ext uri="{0D108BD9-81ED-4DB2-BD59-A6C34878D82A}">
                    <a16:rowId xmlns:a16="http://schemas.microsoft.com/office/drawing/2014/main" val="3901632953"/>
                  </a:ext>
                </a:extLst>
              </a:tr>
              <a:tr h="349085">
                <a:tc rowSpan="2">
                  <a:txBody>
                    <a:bodyPr/>
                    <a:lstStyle/>
                    <a:p>
                      <a:pPr algn="ctr"/>
                      <a:r>
                        <a:rPr lang="en-GB" sz="800" dirty="0">
                          <a:effectLst/>
                        </a:rPr>
                        <a:t> </a:t>
                      </a:r>
                      <a:endParaRPr lang="en-GB" sz="1100" dirty="0">
                        <a:effectLst/>
                      </a:endParaRPr>
                    </a:p>
                    <a:p>
                      <a:pPr algn="ctr"/>
                      <a:r>
                        <a:rPr lang="en-GB" sz="800" dirty="0">
                          <a:effectLst/>
                        </a:rPr>
                        <a:t> </a:t>
                      </a:r>
                      <a:endParaRPr lang="en-GB" sz="1100" dirty="0">
                        <a:effectLst/>
                      </a:endParaRPr>
                    </a:p>
                    <a:p>
                      <a:pPr algn="ctr"/>
                      <a:r>
                        <a:rPr lang="en-GB" sz="800" dirty="0">
                          <a:effectLst/>
                        </a:rPr>
                        <a:t> </a:t>
                      </a:r>
                      <a:endParaRPr lang="en-GB" sz="1100" dirty="0">
                        <a:effectLst/>
                      </a:endParaRPr>
                    </a:p>
                    <a:p>
                      <a:pPr algn="ctr"/>
                      <a:r>
                        <a:rPr lang="en-GB" sz="800" dirty="0">
                          <a:effectLst/>
                        </a:rPr>
                        <a:t>KissKissBankBank</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tc>
                  <a:txBody>
                    <a:bodyPr/>
                    <a:lstStyle/>
                    <a:p>
                      <a:pPr algn="ctr"/>
                      <a:r>
                        <a:rPr lang="en-GB" sz="800" dirty="0">
                          <a:effectLst/>
                        </a:rPr>
                        <a:t>Rewards</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tc>
                  <a:txBody>
                    <a:bodyPr/>
                    <a:lstStyle/>
                    <a:p>
                      <a:pPr algn="ctr"/>
                      <a:r>
                        <a:rPr lang="en-GB" sz="800" dirty="0">
                          <a:effectLst/>
                        </a:rPr>
                        <a:t>Vrac Gourmand grandit</a:t>
                      </a:r>
                      <a:endParaRPr lang="en-GB" sz="1100" dirty="0">
                        <a:effectLst/>
                      </a:endParaRPr>
                    </a:p>
                    <a:p>
                      <a:pPr algn="ctr"/>
                      <a:r>
                        <a:rPr lang="en-GB" sz="800" dirty="0">
                          <a:effectLst/>
                        </a:rPr>
                        <a:t> (France)</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tc>
                  <a:txBody>
                    <a:bodyPr/>
                    <a:lstStyle/>
                    <a:p>
                      <a:pPr algn="ctr"/>
                      <a:r>
                        <a:rPr lang="en-GB" sz="800" dirty="0">
                          <a:effectLst/>
                        </a:rPr>
                        <a:t>€4,740</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tc>
                  <a:txBody>
                    <a:bodyPr/>
                    <a:lstStyle/>
                    <a:p>
                      <a:pPr algn="ctr"/>
                      <a:r>
                        <a:rPr lang="en-GB" sz="800" dirty="0">
                          <a:effectLst/>
                        </a:rPr>
                        <a:t>55</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tc>
                  <a:txBody>
                    <a:bodyPr/>
                    <a:lstStyle/>
                    <a:p>
                      <a:pPr algn="l"/>
                      <a:r>
                        <a:rPr lang="en-GB" sz="400" u="sng" dirty="0">
                          <a:effectLst/>
                          <a:hlinkClick r:id="rId5"/>
                        </a:rPr>
                        <a:t>https://</a:t>
                      </a:r>
                      <a:r>
                        <a:rPr lang="en-GB" sz="400" u="sng" dirty="0" err="1">
                          <a:effectLst/>
                          <a:hlinkClick r:id="rId5"/>
                        </a:rPr>
                        <a:t>www.kisskissbankbank.com</a:t>
                      </a:r>
                      <a:r>
                        <a:rPr lang="en-GB" sz="400" u="sng" dirty="0">
                          <a:effectLst/>
                          <a:hlinkClick r:id="rId5"/>
                        </a:rPr>
                        <a:t>/en/projects/vrac-gourmand-grandit-</a:t>
                      </a:r>
                      <a:r>
                        <a:rPr lang="en-GB" sz="400" u="sng" dirty="0" err="1">
                          <a:effectLst/>
                          <a:hlinkClick r:id="rId5"/>
                        </a:rPr>
                        <a:t>vous-grandissez-avec</a:t>
                      </a:r>
                      <a:r>
                        <a:rPr lang="en-GB" sz="400" u="sng" dirty="0">
                          <a:effectLst/>
                          <a:hlinkClick r:id="rId5"/>
                        </a:rPr>
                        <a:t>-nous</a:t>
                      </a:r>
                      <a:endParaRPr lang="en-GB" sz="1100" dirty="0">
                        <a:effectLst/>
                      </a:endParaRPr>
                    </a:p>
                    <a:p>
                      <a:pPr algn="l"/>
                      <a:r>
                        <a:rPr lang="en-GB" sz="4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extLst>
                  <a:ext uri="{0D108BD9-81ED-4DB2-BD59-A6C34878D82A}">
                    <a16:rowId xmlns:a16="http://schemas.microsoft.com/office/drawing/2014/main" val="230018131"/>
                  </a:ext>
                </a:extLst>
              </a:tr>
              <a:tr h="357874">
                <a:tc vMerge="1">
                  <a:txBody>
                    <a:bodyPr/>
                    <a:lstStyle/>
                    <a:p>
                      <a:endParaRPr lang="en-US"/>
                    </a:p>
                  </a:txBody>
                  <a:tcPr/>
                </a:tc>
                <a:tc>
                  <a:txBody>
                    <a:bodyPr/>
                    <a:lstStyle/>
                    <a:p>
                      <a:pPr algn="ctr"/>
                      <a:r>
                        <a:rPr lang="en-GB" sz="800" dirty="0">
                          <a:effectLst/>
                        </a:rPr>
                        <a:t>Rewards </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tc>
                  <a:txBody>
                    <a:bodyPr/>
                    <a:lstStyle/>
                    <a:p>
                      <a:pPr algn="ctr"/>
                      <a:r>
                        <a:rPr lang="en-GB" sz="800" dirty="0">
                          <a:effectLst/>
                        </a:rPr>
                        <a:t>Le C'Cube</a:t>
                      </a:r>
                      <a:endParaRPr lang="en-GB" sz="1100" dirty="0">
                        <a:effectLst/>
                      </a:endParaRPr>
                    </a:p>
                    <a:p>
                      <a:pPr algn="ctr"/>
                      <a:r>
                        <a:rPr lang="en-GB" sz="800" dirty="0">
                          <a:effectLst/>
                        </a:rPr>
                        <a:t> (Belgium)</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tc>
                  <a:txBody>
                    <a:bodyPr/>
                    <a:lstStyle/>
                    <a:p>
                      <a:pPr algn="ctr"/>
                      <a:r>
                        <a:rPr lang="en-GB" sz="800" dirty="0">
                          <a:effectLst/>
                        </a:rPr>
                        <a:t>€3,555</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tc>
                  <a:txBody>
                    <a:bodyPr/>
                    <a:lstStyle/>
                    <a:p>
                      <a:pPr algn="ctr"/>
                      <a:r>
                        <a:rPr lang="en-GB" sz="800" dirty="0">
                          <a:effectLst/>
                        </a:rPr>
                        <a:t>71</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tc>
                  <a:txBody>
                    <a:bodyPr/>
                    <a:lstStyle/>
                    <a:p>
                      <a:pPr algn="l"/>
                      <a:r>
                        <a:rPr lang="en-GB" sz="400" u="sng" dirty="0">
                          <a:effectLst/>
                          <a:hlinkClick r:id="rId6"/>
                        </a:rPr>
                        <a:t>https://</a:t>
                      </a:r>
                      <a:r>
                        <a:rPr lang="en-GB" sz="400" u="sng" dirty="0" err="1">
                          <a:effectLst/>
                          <a:hlinkClick r:id="rId6"/>
                        </a:rPr>
                        <a:t>www.kisskissbankbank.com</a:t>
                      </a:r>
                      <a:r>
                        <a:rPr lang="en-GB" sz="400" u="sng" dirty="0">
                          <a:effectLst/>
                          <a:hlinkClick r:id="rId6"/>
                        </a:rPr>
                        <a:t>/en/projects/le-c-cube</a:t>
                      </a:r>
                      <a:endParaRPr lang="en-GB" sz="1100" dirty="0">
                        <a:effectLst/>
                      </a:endParaRPr>
                    </a:p>
                    <a:p>
                      <a:pPr algn="l"/>
                      <a:r>
                        <a:rPr lang="en-GB" sz="4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extLst>
                  <a:ext uri="{0D108BD9-81ED-4DB2-BD59-A6C34878D82A}">
                    <a16:rowId xmlns:a16="http://schemas.microsoft.com/office/drawing/2014/main" val="1405919708"/>
                  </a:ext>
                </a:extLst>
              </a:tr>
              <a:tr h="188311">
                <a:tc rowSpan="3">
                  <a:txBody>
                    <a:bodyPr/>
                    <a:lstStyle/>
                    <a:p>
                      <a:pPr algn="ctr"/>
                      <a:r>
                        <a:rPr lang="en-GB" sz="800" dirty="0">
                          <a:effectLst/>
                        </a:rPr>
                        <a:t> </a:t>
                      </a:r>
                      <a:endParaRPr lang="en-GB" sz="1100" dirty="0">
                        <a:effectLst/>
                      </a:endParaRPr>
                    </a:p>
                    <a:p>
                      <a:pPr algn="ctr"/>
                      <a:r>
                        <a:rPr lang="en-GB" sz="800" dirty="0">
                          <a:effectLst/>
                        </a:rPr>
                        <a:t> </a:t>
                      </a:r>
                      <a:endParaRPr lang="en-GB" sz="1100" dirty="0">
                        <a:effectLst/>
                      </a:endParaRPr>
                    </a:p>
                    <a:p>
                      <a:pPr algn="ctr"/>
                      <a:r>
                        <a:rPr lang="en-GB" sz="800" dirty="0">
                          <a:effectLst/>
                        </a:rPr>
                        <a:t> </a:t>
                      </a:r>
                      <a:endParaRPr lang="en-GB" sz="1100" dirty="0">
                        <a:effectLst/>
                      </a:endParaRPr>
                    </a:p>
                    <a:p>
                      <a:pPr algn="ctr"/>
                      <a:r>
                        <a:rPr lang="en-GB" sz="800" dirty="0">
                          <a:effectLst/>
                        </a:rPr>
                        <a:t> </a:t>
                      </a:r>
                      <a:endParaRPr lang="en-GB" sz="1100" dirty="0">
                        <a:effectLst/>
                      </a:endParaRPr>
                    </a:p>
                    <a:p>
                      <a:pPr algn="ctr"/>
                      <a:r>
                        <a:rPr lang="en-GB" sz="800" dirty="0">
                          <a:effectLst/>
                        </a:rPr>
                        <a:t>Crowdfunder</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tc>
                <a:tc rowSpan="3">
                  <a:txBody>
                    <a:bodyPr/>
                    <a:lstStyle/>
                    <a:p>
                      <a:pPr algn="ctr"/>
                      <a:r>
                        <a:rPr lang="en-GB" sz="800" dirty="0">
                          <a:effectLst/>
                        </a:rPr>
                        <a:t> </a:t>
                      </a:r>
                      <a:endParaRPr lang="en-GB" sz="1100" dirty="0">
                        <a:effectLst/>
                      </a:endParaRPr>
                    </a:p>
                    <a:p>
                      <a:pPr algn="ctr"/>
                      <a:r>
                        <a:rPr lang="en-GB" sz="800" dirty="0">
                          <a:effectLst/>
                        </a:rPr>
                        <a:t>Rewards </a:t>
                      </a:r>
                    </a:p>
                    <a:p>
                      <a:pPr algn="ctr"/>
                      <a:endParaRPr lang="en-GB" sz="800" dirty="0">
                        <a:effectLst/>
                      </a:endParaRPr>
                    </a:p>
                    <a:p>
                      <a:pPr algn="ctr"/>
                      <a:r>
                        <a:rPr lang="en-GB" sz="800" dirty="0">
                          <a:effectLst/>
                        </a:rPr>
                        <a:t>Donation</a:t>
                      </a:r>
                    </a:p>
                    <a:p>
                      <a:pPr algn="ctr"/>
                      <a:endParaRPr lang="en-GB" sz="800" dirty="0">
                        <a:effectLst/>
                      </a:endParaRPr>
                    </a:p>
                    <a:p>
                      <a:pPr algn="ctr"/>
                      <a:r>
                        <a:rPr lang="en-GB" sz="800" dirty="0">
                          <a:effectLst/>
                        </a:rPr>
                        <a:t>Donation</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tc>
                <a:tc>
                  <a:txBody>
                    <a:bodyPr/>
                    <a:lstStyle/>
                    <a:p>
                      <a:pPr algn="ctr"/>
                      <a:r>
                        <a:rPr lang="en-GB" sz="800" dirty="0">
                          <a:effectLst/>
                        </a:rPr>
                        <a:t>The Platform Café</a:t>
                      </a:r>
                    </a:p>
                    <a:p>
                      <a:pPr algn="ctr"/>
                      <a:r>
                        <a:rPr lang="en-GB" sz="800" dirty="0">
                          <a:effectLst/>
                        </a:rPr>
                        <a:t> </a:t>
                      </a:r>
                      <a:r>
                        <a:rPr lang="en-GB" sz="800" dirty="0">
                          <a:effectLst/>
                          <a:latin typeface="+mn-lt"/>
                          <a:ea typeface="Times New Roman" panose="02020603050405020304" pitchFamily="18" charset="0"/>
                        </a:rPr>
                        <a:t>(UK)</a:t>
                      </a:r>
                      <a:endParaRPr lang="en-GB" sz="800" dirty="0">
                        <a:effectLst/>
                        <a:latin typeface="Times New Roman" panose="02020603050405020304" pitchFamily="18" charset="0"/>
                        <a:ea typeface="Times New Roman" panose="02020603050405020304" pitchFamily="18" charset="0"/>
                      </a:endParaRPr>
                    </a:p>
                  </a:txBody>
                  <a:tcPr marL="51700" marR="51700" marT="0" marB="0"/>
                </a:tc>
                <a:tc>
                  <a:txBody>
                    <a:bodyPr/>
                    <a:lstStyle/>
                    <a:p>
                      <a:pPr algn="ctr"/>
                      <a:r>
                        <a:rPr lang="en-GB" sz="800" dirty="0">
                          <a:effectLst/>
                        </a:rPr>
                        <a:t>£15,552</a:t>
                      </a:r>
                      <a:endParaRPr lang="en-GB" sz="1100" dirty="0">
                        <a:effectLst/>
                        <a:latin typeface="Times New Roman" panose="02020603050405020304" pitchFamily="18" charset="0"/>
                        <a:ea typeface="Times New Roman" panose="02020603050405020304" pitchFamily="18" charset="0"/>
                      </a:endParaRPr>
                    </a:p>
                  </a:txBody>
                  <a:tcPr marL="51700" marR="51700" marT="0" marB="0"/>
                </a:tc>
                <a:tc>
                  <a:txBody>
                    <a:bodyPr/>
                    <a:lstStyle/>
                    <a:p>
                      <a:pPr algn="ctr"/>
                      <a:r>
                        <a:rPr lang="en-GB" sz="800" dirty="0">
                          <a:effectLst/>
                        </a:rPr>
                        <a:t>125</a:t>
                      </a:r>
                      <a:endParaRPr lang="en-GB" sz="1100" dirty="0">
                        <a:effectLst/>
                        <a:latin typeface="Times New Roman" panose="02020603050405020304" pitchFamily="18" charset="0"/>
                        <a:ea typeface="Times New Roman" panose="02020603050405020304" pitchFamily="18" charset="0"/>
                      </a:endParaRPr>
                    </a:p>
                  </a:txBody>
                  <a:tcPr marL="51700" marR="51700" marT="0" marB="0"/>
                </a:tc>
                <a:tc>
                  <a:txBody>
                    <a:bodyPr/>
                    <a:lstStyle/>
                    <a:p>
                      <a:pPr algn="l"/>
                      <a:r>
                        <a:rPr lang="en-GB" sz="400" u="sng" dirty="0">
                          <a:effectLst/>
                          <a:hlinkClick r:id="rId7"/>
                        </a:rPr>
                        <a:t>https://www.crowdfunder.co.uk/platform-cafe-recover-rebuild</a:t>
                      </a:r>
                      <a:endParaRPr lang="en-GB" sz="1100" dirty="0">
                        <a:effectLst/>
                      </a:endParaRPr>
                    </a:p>
                    <a:p>
                      <a:pPr algn="l"/>
                      <a:r>
                        <a:rPr lang="en-GB" sz="400" u="none" strike="noStrike"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tc>
                <a:extLst>
                  <a:ext uri="{0D108BD9-81ED-4DB2-BD59-A6C34878D82A}">
                    <a16:rowId xmlns:a16="http://schemas.microsoft.com/office/drawing/2014/main" val="3007856107"/>
                  </a:ext>
                </a:extLst>
              </a:tr>
              <a:tr h="321549">
                <a:tc vMerge="1">
                  <a:txBody>
                    <a:bodyPr/>
                    <a:lstStyle/>
                    <a:p>
                      <a:endParaRPr lang="en-US"/>
                    </a:p>
                  </a:txBody>
                  <a:tcPr/>
                </a:tc>
                <a:tc vMerge="1">
                  <a:txBody>
                    <a:bodyPr/>
                    <a:lstStyle/>
                    <a:p>
                      <a:endParaRPr lang="en-US"/>
                    </a:p>
                  </a:txBody>
                  <a:tcPr/>
                </a:tc>
                <a:tc>
                  <a:txBody>
                    <a:bodyPr/>
                    <a:lstStyle/>
                    <a:p>
                      <a:pPr algn="ctr"/>
                      <a:r>
                        <a:rPr lang="en-GB" sz="800" dirty="0">
                          <a:effectLst/>
                        </a:rPr>
                        <a:t>Conscious Community Project</a:t>
                      </a:r>
                      <a:endParaRPr lang="en-GB" sz="1100" dirty="0">
                        <a:effectLst/>
                      </a:endParaRPr>
                    </a:p>
                    <a:p>
                      <a:pPr algn="ctr"/>
                      <a:r>
                        <a:rPr lang="en-GB" sz="800" dirty="0">
                          <a:effectLst/>
                        </a:rPr>
                        <a:t> </a:t>
                      </a:r>
                      <a:r>
                        <a:rPr lang="en-GB" sz="800" dirty="0">
                          <a:effectLst/>
                          <a:latin typeface="+mn-lt"/>
                          <a:ea typeface="Times New Roman" panose="02020603050405020304" pitchFamily="18" charset="0"/>
                        </a:rPr>
                        <a:t>(UK)</a:t>
                      </a:r>
                      <a:endParaRPr lang="en-GB" sz="800" dirty="0">
                        <a:effectLst/>
                        <a:latin typeface="Times New Roman" panose="02020603050405020304" pitchFamily="18" charset="0"/>
                        <a:ea typeface="Times New Roman" panose="02020603050405020304" pitchFamily="18" charset="0"/>
                      </a:endParaRPr>
                    </a:p>
                  </a:txBody>
                  <a:tcPr marL="51700" marR="51700" marT="0" marB="0">
                    <a:solidFill>
                      <a:schemeClr val="bg1"/>
                    </a:solidFill>
                  </a:tcPr>
                </a:tc>
                <a:tc>
                  <a:txBody>
                    <a:bodyPr/>
                    <a:lstStyle/>
                    <a:p>
                      <a:pPr algn="ctr"/>
                      <a:r>
                        <a:rPr lang="en-GB" sz="800" dirty="0">
                          <a:effectLst/>
                        </a:rPr>
                        <a:t>£2,325</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bg1"/>
                    </a:solidFill>
                  </a:tcPr>
                </a:tc>
                <a:tc>
                  <a:txBody>
                    <a:bodyPr/>
                    <a:lstStyle/>
                    <a:p>
                      <a:pPr algn="ctr"/>
                      <a:r>
                        <a:rPr lang="en-GB" sz="800" dirty="0">
                          <a:effectLst/>
                        </a:rPr>
                        <a:t>32</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bg1"/>
                    </a:solidFill>
                  </a:tcPr>
                </a:tc>
                <a:tc>
                  <a:txBody>
                    <a:bodyPr/>
                    <a:lstStyle/>
                    <a:p>
                      <a:pPr algn="l"/>
                      <a:r>
                        <a:rPr lang="en-GB" sz="400" u="sng" dirty="0">
                          <a:effectLst/>
                          <a:hlinkClick r:id="rId8"/>
                        </a:rPr>
                        <a:t>https://www.crowdfunder.co.uk/</a:t>
                      </a:r>
                      <a:r>
                        <a:rPr lang="en-GB" sz="400" u="sng" dirty="0" err="1">
                          <a:effectLst/>
                          <a:hlinkClick r:id="rId8"/>
                        </a:rPr>
                        <a:t>consciouscommunity</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bg1"/>
                    </a:solidFill>
                  </a:tcPr>
                </a:tc>
                <a:extLst>
                  <a:ext uri="{0D108BD9-81ED-4DB2-BD59-A6C34878D82A}">
                    <a16:rowId xmlns:a16="http://schemas.microsoft.com/office/drawing/2014/main" val="3996611519"/>
                  </a:ext>
                </a:extLst>
              </a:tr>
              <a:tr h="338490">
                <a:tc vMerge="1">
                  <a:txBody>
                    <a:bodyPr/>
                    <a:lstStyle/>
                    <a:p>
                      <a:endParaRPr lang="en-US"/>
                    </a:p>
                  </a:txBody>
                  <a:tcPr/>
                </a:tc>
                <a:tc vMerge="1">
                  <a:txBody>
                    <a:bodyPr/>
                    <a:lstStyle/>
                    <a:p>
                      <a:endParaRPr lang="en-US"/>
                    </a:p>
                  </a:txBody>
                  <a:tcPr/>
                </a:tc>
                <a:tc>
                  <a:txBody>
                    <a:bodyPr/>
                    <a:lstStyle/>
                    <a:p>
                      <a:pPr algn="ctr"/>
                      <a:r>
                        <a:rPr lang="en-GB" sz="800" dirty="0">
                          <a:effectLst/>
                        </a:rPr>
                        <a:t>The Saltern</a:t>
                      </a:r>
                    </a:p>
                    <a:p>
                      <a:pPr algn="ctr"/>
                      <a:r>
                        <a:rPr lang="en-GB" sz="800" dirty="0">
                          <a:effectLst/>
                          <a:latin typeface="+mn-lt"/>
                          <a:ea typeface="Times New Roman" panose="02020603050405020304" pitchFamily="18" charset="0"/>
                        </a:rPr>
                        <a:t>(UK)</a:t>
                      </a:r>
                      <a:endParaRPr lang="en-GB" sz="1100" dirty="0">
                        <a:effectLst/>
                        <a:latin typeface="+mn-lt"/>
                        <a:ea typeface="Times New Roman" panose="02020603050405020304" pitchFamily="18" charset="0"/>
                      </a:endParaRPr>
                    </a:p>
                  </a:txBody>
                  <a:tcPr marL="51700" marR="51700" marT="0" marB="0"/>
                </a:tc>
                <a:tc>
                  <a:txBody>
                    <a:bodyPr/>
                    <a:lstStyle/>
                    <a:p>
                      <a:pPr algn="ctr"/>
                      <a:r>
                        <a:rPr lang="en-GB" sz="800" dirty="0">
                          <a:effectLst/>
                        </a:rPr>
                        <a:t>£17,745</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tc>
                <a:tc>
                  <a:txBody>
                    <a:bodyPr/>
                    <a:lstStyle/>
                    <a:p>
                      <a:pPr algn="ctr"/>
                      <a:r>
                        <a:rPr lang="en-GB" sz="800" dirty="0">
                          <a:effectLst/>
                        </a:rPr>
                        <a:t>226</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tc>
                <a:tc>
                  <a:txBody>
                    <a:bodyPr/>
                    <a:lstStyle/>
                    <a:p>
                      <a:pPr algn="l"/>
                      <a:r>
                        <a:rPr lang="en-GB" sz="400" u="sng" dirty="0">
                          <a:effectLst/>
                          <a:hlinkClick r:id="rId9"/>
                        </a:rPr>
                        <a:t>https://www.crowdfunder.co.uk/help-finish-the-saltern</a:t>
                      </a:r>
                      <a:endParaRPr lang="en-GB" sz="1100" dirty="0">
                        <a:effectLst/>
                        <a:latin typeface="Times New Roman" panose="02020603050405020304" pitchFamily="18" charset="0"/>
                        <a:ea typeface="Times New Roman" panose="02020603050405020304" pitchFamily="18" charset="0"/>
                      </a:endParaRPr>
                    </a:p>
                  </a:txBody>
                  <a:tcPr marL="51700" marR="51700" marT="0" marB="0"/>
                </a:tc>
                <a:extLst>
                  <a:ext uri="{0D108BD9-81ED-4DB2-BD59-A6C34878D82A}">
                    <a16:rowId xmlns:a16="http://schemas.microsoft.com/office/drawing/2014/main" val="207114610"/>
                  </a:ext>
                </a:extLst>
              </a:tr>
              <a:tr h="431694">
                <a:tc>
                  <a:txBody>
                    <a:bodyPr/>
                    <a:lstStyle/>
                    <a:p>
                      <a:pPr algn="ctr"/>
                      <a:r>
                        <a:rPr lang="en-GB" sz="800" dirty="0">
                          <a:effectLst/>
                        </a:rPr>
                        <a:t> </a:t>
                      </a:r>
                      <a:endParaRPr lang="en-GB" sz="1100" dirty="0">
                        <a:effectLst/>
                      </a:endParaRPr>
                    </a:p>
                    <a:p>
                      <a:pPr algn="ctr"/>
                      <a:r>
                        <a:rPr lang="en-GB" sz="800" dirty="0">
                          <a:effectLst/>
                        </a:rPr>
                        <a:t>Indiegogo</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tc>
                  <a:txBody>
                    <a:bodyPr/>
                    <a:lstStyle/>
                    <a:p>
                      <a:pPr algn="ctr"/>
                      <a:r>
                        <a:rPr lang="en-GB" sz="800" dirty="0">
                          <a:effectLst/>
                        </a:rPr>
                        <a:t> </a:t>
                      </a:r>
                      <a:endParaRPr lang="en-GB" sz="1100" dirty="0">
                        <a:effectLst/>
                      </a:endParaRPr>
                    </a:p>
                    <a:p>
                      <a:pPr algn="ctr"/>
                      <a:r>
                        <a:rPr lang="en-GB" sz="800" dirty="0">
                          <a:effectLst/>
                        </a:rPr>
                        <a:t>Rewards</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tc>
                  <a:txBody>
                    <a:bodyPr/>
                    <a:lstStyle/>
                    <a:p>
                      <a:pPr algn="ctr"/>
                      <a:r>
                        <a:rPr lang="en-GB" sz="800" dirty="0">
                          <a:effectLst/>
                        </a:rPr>
                        <a:t>Wheelys Green Warrior 1</a:t>
                      </a:r>
                      <a:endParaRPr lang="en-GB" sz="1100" dirty="0">
                        <a:effectLst/>
                      </a:endParaRPr>
                    </a:p>
                    <a:p>
                      <a:pPr algn="ctr"/>
                      <a:r>
                        <a:rPr lang="en-GB" sz="800" dirty="0">
                          <a:effectLst/>
                        </a:rPr>
                        <a:t>(Sweden)</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tc>
                  <a:txBody>
                    <a:bodyPr/>
                    <a:lstStyle/>
                    <a:p>
                      <a:pPr algn="ctr"/>
                      <a:r>
                        <a:rPr lang="en-GB" sz="800" dirty="0">
                          <a:effectLst/>
                        </a:rPr>
                        <a:t>£566,268</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tc>
                  <a:txBody>
                    <a:bodyPr/>
                    <a:lstStyle/>
                    <a:p>
                      <a:pPr algn="ctr"/>
                      <a:r>
                        <a:rPr lang="en-GB" sz="800" dirty="0">
                          <a:effectLst/>
                        </a:rPr>
                        <a:t>333</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tc>
                  <a:txBody>
                    <a:bodyPr/>
                    <a:lstStyle/>
                    <a:p>
                      <a:pPr algn="l"/>
                      <a:r>
                        <a:rPr lang="en-GB" sz="400" u="sng" dirty="0">
                          <a:effectLst/>
                          <a:hlinkClick r:id="rId10"/>
                        </a:rPr>
                        <a:t>https://www.indiegogo.com/projects/world-s-greenest-cafe-the-wheelys-green-warrior-1/x/27021395#/</a:t>
                      </a:r>
                      <a:endParaRPr lang="en-GB" sz="1100" dirty="0">
                        <a:effectLst/>
                      </a:endParaRPr>
                    </a:p>
                    <a:p>
                      <a:pPr algn="l"/>
                      <a:r>
                        <a:rPr lang="en-GB" sz="400" u="none" strike="noStrike"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accent6">
                        <a:lumMod val="20000"/>
                        <a:lumOff val="80000"/>
                      </a:schemeClr>
                    </a:solidFill>
                  </a:tcPr>
                </a:tc>
                <a:extLst>
                  <a:ext uri="{0D108BD9-81ED-4DB2-BD59-A6C34878D82A}">
                    <a16:rowId xmlns:a16="http://schemas.microsoft.com/office/drawing/2014/main" val="1516098130"/>
                  </a:ext>
                </a:extLst>
              </a:tr>
              <a:tr h="431694">
                <a:tc rowSpan="2">
                  <a:txBody>
                    <a:bodyPr/>
                    <a:lstStyle/>
                    <a:p>
                      <a:pPr algn="ctr"/>
                      <a:r>
                        <a:rPr lang="en-GB" sz="800" dirty="0">
                          <a:effectLst/>
                        </a:rPr>
                        <a:t> </a:t>
                      </a:r>
                      <a:endParaRPr lang="en-GB" sz="1100" dirty="0">
                        <a:effectLst/>
                      </a:endParaRPr>
                    </a:p>
                    <a:p>
                      <a:pPr algn="ctr"/>
                      <a:r>
                        <a:rPr lang="en-GB" sz="800" dirty="0">
                          <a:effectLst/>
                        </a:rPr>
                        <a:t> </a:t>
                      </a:r>
                      <a:endParaRPr lang="en-GB" sz="1100" dirty="0">
                        <a:effectLst/>
                      </a:endParaRPr>
                    </a:p>
                    <a:p>
                      <a:pPr algn="ctr"/>
                      <a:r>
                        <a:rPr lang="en-GB" sz="800" dirty="0">
                          <a:effectLst/>
                        </a:rPr>
                        <a:t>Growfunding</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tc>
                <a:tc>
                  <a:txBody>
                    <a:bodyPr/>
                    <a:lstStyle/>
                    <a:p>
                      <a:pPr algn="ctr"/>
                      <a:r>
                        <a:rPr lang="en-GB" sz="800" dirty="0">
                          <a:effectLst/>
                        </a:rPr>
                        <a:t> </a:t>
                      </a:r>
                      <a:endParaRPr lang="en-GB" sz="1100" dirty="0">
                        <a:effectLst/>
                      </a:endParaRPr>
                    </a:p>
                    <a:p>
                      <a:pPr algn="ctr"/>
                      <a:r>
                        <a:rPr lang="en-GB" sz="800" dirty="0">
                          <a:effectLst/>
                        </a:rPr>
                        <a:t>Rewards </a:t>
                      </a:r>
                      <a:endParaRPr lang="en-GB" sz="1100" dirty="0">
                        <a:effectLst/>
                        <a:latin typeface="Times New Roman" panose="02020603050405020304" pitchFamily="18" charset="0"/>
                        <a:ea typeface="Times New Roman" panose="02020603050405020304" pitchFamily="18" charset="0"/>
                      </a:endParaRPr>
                    </a:p>
                  </a:txBody>
                  <a:tcPr marL="51700" marR="51700" marT="0" marB="0"/>
                </a:tc>
                <a:tc>
                  <a:txBody>
                    <a:bodyPr/>
                    <a:lstStyle/>
                    <a:p>
                      <a:pPr algn="ctr"/>
                      <a:r>
                        <a:rPr lang="en-GB" sz="800" dirty="0">
                          <a:effectLst/>
                        </a:rPr>
                        <a:t>Café Boudin</a:t>
                      </a:r>
                      <a:endParaRPr lang="en-GB" sz="1100" dirty="0">
                        <a:effectLst/>
                      </a:endParaRPr>
                    </a:p>
                    <a:p>
                      <a:pPr algn="ctr"/>
                      <a:r>
                        <a:rPr lang="en-GB" sz="800" dirty="0">
                          <a:effectLst/>
                        </a:rPr>
                        <a:t>(Belgium)</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tc>
                <a:tc>
                  <a:txBody>
                    <a:bodyPr/>
                    <a:lstStyle/>
                    <a:p>
                      <a:pPr algn="ctr"/>
                      <a:r>
                        <a:rPr lang="en-GB" sz="800" dirty="0">
                          <a:effectLst/>
                        </a:rPr>
                        <a:t>€21.124</a:t>
                      </a:r>
                      <a:endParaRPr lang="en-GB" sz="1100" dirty="0">
                        <a:effectLst/>
                      </a:endParaRPr>
                    </a:p>
                    <a:p>
                      <a:pPr algn="ctr"/>
                      <a:r>
                        <a:rPr lang="en-GB" sz="800" dirty="0">
                          <a:effectLst/>
                        </a:rPr>
                        <a:t> </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tc>
                <a:tc>
                  <a:txBody>
                    <a:bodyPr/>
                    <a:lstStyle/>
                    <a:p>
                      <a:pPr algn="ctr"/>
                      <a:r>
                        <a:rPr lang="en-GB" sz="800" dirty="0">
                          <a:effectLst/>
                        </a:rPr>
                        <a:t>160</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tc>
                <a:tc>
                  <a:txBody>
                    <a:bodyPr/>
                    <a:lstStyle/>
                    <a:p>
                      <a:pPr algn="l"/>
                      <a:r>
                        <a:rPr lang="en-GB" sz="400" u="sng" dirty="0">
                          <a:effectLst/>
                          <a:hlinkClick r:id="rId11"/>
                        </a:rPr>
                        <a:t>https://www.growfunding.be/en/projects/</a:t>
                      </a:r>
                      <a:r>
                        <a:rPr lang="en-GB" sz="400" u="sng" dirty="0" err="1">
                          <a:effectLst/>
                          <a:hlinkClick r:id="rId11"/>
                        </a:rPr>
                        <a:t>cafeboudin</a:t>
                      </a:r>
                      <a:endParaRPr lang="en-GB" sz="1100" dirty="0">
                        <a:effectLst/>
                        <a:latin typeface="Times New Roman" panose="02020603050405020304" pitchFamily="18" charset="0"/>
                        <a:ea typeface="Times New Roman" panose="02020603050405020304" pitchFamily="18" charset="0"/>
                      </a:endParaRPr>
                    </a:p>
                  </a:txBody>
                  <a:tcPr marL="51700" marR="51700" marT="0" marB="0"/>
                </a:tc>
                <a:extLst>
                  <a:ext uri="{0D108BD9-81ED-4DB2-BD59-A6C34878D82A}">
                    <a16:rowId xmlns:a16="http://schemas.microsoft.com/office/drawing/2014/main" val="3591551510"/>
                  </a:ext>
                </a:extLst>
              </a:tr>
              <a:tr h="431694">
                <a:tc vMerge="1">
                  <a:txBody>
                    <a:bodyPr/>
                    <a:lstStyle/>
                    <a:p>
                      <a:endParaRPr lang="en-US"/>
                    </a:p>
                  </a:txBody>
                  <a:tcPr/>
                </a:tc>
                <a:tc>
                  <a:txBody>
                    <a:bodyPr/>
                    <a:lstStyle/>
                    <a:p>
                      <a:pPr algn="ctr"/>
                      <a:r>
                        <a:rPr lang="en-GB" sz="800" dirty="0">
                          <a:effectLst/>
                        </a:rPr>
                        <a:t> </a:t>
                      </a:r>
                      <a:endParaRPr lang="en-GB" sz="1100" dirty="0">
                        <a:effectLst/>
                      </a:endParaRPr>
                    </a:p>
                    <a:p>
                      <a:pPr algn="ctr"/>
                      <a:r>
                        <a:rPr lang="en-GB" sz="800" dirty="0">
                          <a:effectLst/>
                        </a:rPr>
                        <a:t>Rewards</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bg1"/>
                    </a:solidFill>
                  </a:tcPr>
                </a:tc>
                <a:tc>
                  <a:txBody>
                    <a:bodyPr/>
                    <a:lstStyle/>
                    <a:p>
                      <a:pPr algn="ctr"/>
                      <a:r>
                        <a:rPr lang="en-GB" sz="800" dirty="0">
                          <a:effectLst/>
                        </a:rPr>
                        <a:t>Boentje café</a:t>
                      </a:r>
                      <a:endParaRPr lang="en-GB" sz="1100" dirty="0">
                        <a:effectLst/>
                      </a:endParaRPr>
                    </a:p>
                    <a:p>
                      <a:pPr algn="ctr"/>
                      <a:r>
                        <a:rPr lang="en-GB" sz="800" dirty="0">
                          <a:effectLst/>
                        </a:rPr>
                        <a:t>(Belgium)</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bg1"/>
                    </a:solidFill>
                  </a:tcPr>
                </a:tc>
                <a:tc>
                  <a:txBody>
                    <a:bodyPr/>
                    <a:lstStyle/>
                    <a:p>
                      <a:pPr algn="ctr"/>
                      <a:r>
                        <a:rPr lang="en-GB" sz="800" dirty="0">
                          <a:effectLst/>
                        </a:rPr>
                        <a:t>€14.235</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bg1"/>
                    </a:solidFill>
                  </a:tcPr>
                </a:tc>
                <a:tc>
                  <a:txBody>
                    <a:bodyPr/>
                    <a:lstStyle/>
                    <a:p>
                      <a:pPr algn="ctr"/>
                      <a:r>
                        <a:rPr lang="en-GB" sz="800" dirty="0">
                          <a:effectLst/>
                        </a:rPr>
                        <a:t>199</a:t>
                      </a:r>
                      <a:endParaRPr lang="en-GB" sz="1100" dirty="0">
                        <a:effectLst/>
                      </a:endParaRPr>
                    </a:p>
                    <a:p>
                      <a:pPr algn="ctr"/>
                      <a:r>
                        <a:rPr lang="en-GB" sz="800"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bg1"/>
                    </a:solidFill>
                  </a:tcPr>
                </a:tc>
                <a:tc>
                  <a:txBody>
                    <a:bodyPr/>
                    <a:lstStyle/>
                    <a:p>
                      <a:pPr algn="l"/>
                      <a:r>
                        <a:rPr lang="en-GB" sz="400" u="sng" dirty="0">
                          <a:effectLst/>
                          <a:hlinkClick r:id="rId12"/>
                        </a:rPr>
                        <a:t>https://www.growfunding.be/en/projects/</a:t>
                      </a:r>
                      <a:r>
                        <a:rPr lang="en-GB" sz="400" u="sng" dirty="0" err="1">
                          <a:effectLst/>
                          <a:hlinkClick r:id="rId12"/>
                        </a:rPr>
                        <a:t>boentjecafe</a:t>
                      </a:r>
                      <a:endParaRPr lang="en-GB" sz="1100" dirty="0">
                        <a:effectLst/>
                      </a:endParaRPr>
                    </a:p>
                    <a:p>
                      <a:pPr algn="l"/>
                      <a:r>
                        <a:rPr lang="en-GB" sz="400" u="none" strike="noStrike" dirty="0">
                          <a:effectLst/>
                        </a:rPr>
                        <a:t> </a:t>
                      </a:r>
                      <a:endParaRPr lang="en-GB" sz="1100" dirty="0">
                        <a:effectLst/>
                        <a:latin typeface="Times New Roman" panose="02020603050405020304" pitchFamily="18" charset="0"/>
                        <a:ea typeface="Times New Roman" panose="02020603050405020304" pitchFamily="18" charset="0"/>
                      </a:endParaRPr>
                    </a:p>
                  </a:txBody>
                  <a:tcPr marL="51700" marR="51700" marT="0" marB="0">
                    <a:solidFill>
                      <a:schemeClr val="bg1"/>
                    </a:solidFill>
                  </a:tcPr>
                </a:tc>
                <a:extLst>
                  <a:ext uri="{0D108BD9-81ED-4DB2-BD59-A6C34878D82A}">
                    <a16:rowId xmlns:a16="http://schemas.microsoft.com/office/drawing/2014/main" val="710708977"/>
                  </a:ext>
                </a:extLst>
              </a:tr>
            </a:tbl>
          </a:graphicData>
        </a:graphic>
      </p:graphicFrame>
    </p:spTree>
    <p:extLst>
      <p:ext uri="{BB962C8B-B14F-4D97-AF65-F5344CB8AC3E}">
        <p14:creationId xmlns:p14="http://schemas.microsoft.com/office/powerpoint/2010/main" val="2891516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F80AB-05E5-BA44-B45A-1FB998F5EDC4}"/>
              </a:ext>
            </a:extLst>
          </p:cNvPr>
          <p:cNvSpPr>
            <a:spLocks noGrp="1"/>
          </p:cNvSpPr>
          <p:nvPr>
            <p:ph type="title"/>
          </p:nvPr>
        </p:nvSpPr>
        <p:spPr/>
        <p:txBody>
          <a:bodyPr>
            <a:normAutofit/>
          </a:bodyPr>
          <a:lstStyle/>
          <a:p>
            <a:pPr algn="ctr"/>
            <a:r>
              <a:rPr lang="en-US" sz="3200" kern="1200" dirty="0">
                <a:solidFill>
                  <a:schemeClr val="accent6">
                    <a:lumMod val="75000"/>
                  </a:schemeClr>
                </a:solidFill>
                <a:latin typeface="+mj-lt"/>
                <a:ea typeface="+mj-ea"/>
                <a:cs typeface="+mj-cs"/>
              </a:rPr>
              <a:t>Cases focusing on Sustainability within the Tourism and Hospitality Sector on Equity-based Platforms</a:t>
            </a:r>
            <a:endParaRPr lang="en-US" sz="3200" dirty="0">
              <a:solidFill>
                <a:schemeClr val="accent6">
                  <a:lumMod val="75000"/>
                </a:schemeClr>
              </a:solidFill>
            </a:endParaRPr>
          </a:p>
        </p:txBody>
      </p:sp>
      <p:graphicFrame>
        <p:nvGraphicFramePr>
          <p:cNvPr id="5" name="Table 4">
            <a:extLst>
              <a:ext uri="{FF2B5EF4-FFF2-40B4-BE49-F238E27FC236}">
                <a16:creationId xmlns:a16="http://schemas.microsoft.com/office/drawing/2014/main" id="{BA9B0076-5334-D84C-9EFD-EBF4F136BECA}"/>
              </a:ext>
            </a:extLst>
          </p:cNvPr>
          <p:cNvGraphicFramePr/>
          <p:nvPr>
            <p:extLst>
              <p:ext uri="{D42A27DB-BD31-4B8C-83A1-F6EECF244321}">
                <p14:modId xmlns:p14="http://schemas.microsoft.com/office/powerpoint/2010/main" val="1425487063"/>
              </p:ext>
            </p:extLst>
          </p:nvPr>
        </p:nvGraphicFramePr>
        <p:xfrm>
          <a:off x="838200" y="1690688"/>
          <a:ext cx="10782983" cy="4618780"/>
        </p:xfrm>
        <a:graphic>
          <a:graphicData uri="http://schemas.openxmlformats.org/drawingml/2006/table">
            <a:tbl>
              <a:tblPr firstRow="1" firstCol="1" bandRow="1">
                <a:tableStyleId>{10A1B5D5-9B99-4C35-A422-299274C87663}</a:tableStyleId>
              </a:tblPr>
              <a:tblGrid>
                <a:gridCol w="1032955">
                  <a:extLst>
                    <a:ext uri="{9D8B030D-6E8A-4147-A177-3AD203B41FA5}">
                      <a16:colId xmlns:a16="http://schemas.microsoft.com/office/drawing/2014/main" val="4244347022"/>
                    </a:ext>
                  </a:extLst>
                </a:gridCol>
                <a:gridCol w="755577">
                  <a:extLst>
                    <a:ext uri="{9D8B030D-6E8A-4147-A177-3AD203B41FA5}">
                      <a16:colId xmlns:a16="http://schemas.microsoft.com/office/drawing/2014/main" val="3924498149"/>
                    </a:ext>
                  </a:extLst>
                </a:gridCol>
                <a:gridCol w="1626546">
                  <a:extLst>
                    <a:ext uri="{9D8B030D-6E8A-4147-A177-3AD203B41FA5}">
                      <a16:colId xmlns:a16="http://schemas.microsoft.com/office/drawing/2014/main" val="733764073"/>
                    </a:ext>
                  </a:extLst>
                </a:gridCol>
                <a:gridCol w="1238217">
                  <a:extLst>
                    <a:ext uri="{9D8B030D-6E8A-4147-A177-3AD203B41FA5}">
                      <a16:colId xmlns:a16="http://schemas.microsoft.com/office/drawing/2014/main" val="1689520971"/>
                    </a:ext>
                  </a:extLst>
                </a:gridCol>
                <a:gridCol w="1584015">
                  <a:extLst>
                    <a:ext uri="{9D8B030D-6E8A-4147-A177-3AD203B41FA5}">
                      <a16:colId xmlns:a16="http://schemas.microsoft.com/office/drawing/2014/main" val="3742747909"/>
                    </a:ext>
                  </a:extLst>
                </a:gridCol>
                <a:gridCol w="940497">
                  <a:extLst>
                    <a:ext uri="{9D8B030D-6E8A-4147-A177-3AD203B41FA5}">
                      <a16:colId xmlns:a16="http://schemas.microsoft.com/office/drawing/2014/main" val="1989802456"/>
                    </a:ext>
                  </a:extLst>
                </a:gridCol>
                <a:gridCol w="3605176">
                  <a:extLst>
                    <a:ext uri="{9D8B030D-6E8A-4147-A177-3AD203B41FA5}">
                      <a16:colId xmlns:a16="http://schemas.microsoft.com/office/drawing/2014/main" val="2358417010"/>
                    </a:ext>
                  </a:extLst>
                </a:gridCol>
              </a:tblGrid>
              <a:tr h="655064">
                <a:tc>
                  <a:txBody>
                    <a:bodyPr/>
                    <a:lstStyle/>
                    <a:p>
                      <a:pPr algn="ctr"/>
                      <a:r>
                        <a:rPr lang="en-GB" sz="900">
                          <a:effectLst/>
                        </a:rPr>
                        <a:t> </a:t>
                      </a:r>
                      <a:endParaRPr lang="en-GB" sz="1300">
                        <a:effectLst/>
                      </a:endParaRPr>
                    </a:p>
                    <a:p>
                      <a:pPr algn="ctr"/>
                      <a:r>
                        <a:rPr lang="en-GB" sz="900">
                          <a:effectLst/>
                        </a:rPr>
                        <a:t>Platform</a:t>
                      </a:r>
                      <a:endParaRPr lang="en-GB" sz="1300">
                        <a:effectLst/>
                      </a:endParaRPr>
                    </a:p>
                    <a:p>
                      <a:pPr algn="ctr"/>
                      <a:r>
                        <a:rPr lang="en-GB" sz="900">
                          <a:effectLst/>
                        </a:rPr>
                        <a:t> </a:t>
                      </a:r>
                      <a:endParaRPr lang="en-GB" sz="1300">
                        <a:effectLst/>
                        <a:latin typeface="Times New Roman" panose="02020603050405020304" pitchFamily="18" charset="0"/>
                        <a:ea typeface="Times New Roman" panose="02020603050405020304" pitchFamily="18" charset="0"/>
                      </a:endParaRPr>
                    </a:p>
                  </a:txBody>
                  <a:tcPr marL="60216" marR="60216" marT="0" marB="0"/>
                </a:tc>
                <a:tc>
                  <a:txBody>
                    <a:bodyPr/>
                    <a:lstStyle/>
                    <a:p>
                      <a:pPr algn="ctr"/>
                      <a:r>
                        <a:rPr lang="en-GB" sz="900">
                          <a:effectLst/>
                        </a:rPr>
                        <a:t> </a:t>
                      </a:r>
                      <a:endParaRPr lang="en-GB" sz="1300">
                        <a:effectLst/>
                      </a:endParaRPr>
                    </a:p>
                    <a:p>
                      <a:pPr algn="ctr"/>
                      <a:r>
                        <a:rPr lang="en-GB" sz="900">
                          <a:effectLst/>
                        </a:rPr>
                        <a:t>Type</a:t>
                      </a:r>
                      <a:endParaRPr lang="en-GB" sz="1300">
                        <a:effectLst/>
                        <a:latin typeface="Times New Roman" panose="02020603050405020304" pitchFamily="18" charset="0"/>
                        <a:ea typeface="Times New Roman" panose="02020603050405020304" pitchFamily="18" charset="0"/>
                      </a:endParaRPr>
                    </a:p>
                  </a:txBody>
                  <a:tcPr marL="60216" marR="60216" marT="0" marB="0"/>
                </a:tc>
                <a:tc>
                  <a:txBody>
                    <a:bodyPr/>
                    <a:lstStyle/>
                    <a:p>
                      <a:pPr algn="ctr"/>
                      <a:r>
                        <a:rPr lang="en-GB" sz="900">
                          <a:effectLst/>
                        </a:rPr>
                        <a:t> </a:t>
                      </a:r>
                      <a:endParaRPr lang="en-GB" sz="1300">
                        <a:effectLst/>
                      </a:endParaRPr>
                    </a:p>
                    <a:p>
                      <a:pPr algn="ctr"/>
                      <a:r>
                        <a:rPr lang="en-GB" sz="900">
                          <a:effectLst/>
                        </a:rPr>
                        <a:t>Cases</a:t>
                      </a:r>
                      <a:endParaRPr lang="en-GB" sz="1300">
                        <a:effectLst/>
                        <a:latin typeface="Times New Roman" panose="02020603050405020304" pitchFamily="18" charset="0"/>
                        <a:ea typeface="Times New Roman" panose="02020603050405020304" pitchFamily="18" charset="0"/>
                      </a:endParaRPr>
                    </a:p>
                  </a:txBody>
                  <a:tcPr marL="60216" marR="60216" marT="0" marB="0"/>
                </a:tc>
                <a:tc>
                  <a:txBody>
                    <a:bodyPr/>
                    <a:lstStyle/>
                    <a:p>
                      <a:pPr algn="ctr"/>
                      <a:r>
                        <a:rPr lang="en-GB" sz="900">
                          <a:effectLst/>
                        </a:rPr>
                        <a:t> </a:t>
                      </a:r>
                      <a:endParaRPr lang="en-GB" sz="1300">
                        <a:effectLst/>
                      </a:endParaRPr>
                    </a:p>
                    <a:p>
                      <a:pPr algn="ctr"/>
                      <a:r>
                        <a:rPr lang="en-GB" sz="900">
                          <a:effectLst/>
                        </a:rPr>
                        <a:t>Money Raised</a:t>
                      </a:r>
                      <a:endParaRPr lang="en-GB" sz="1300">
                        <a:effectLst/>
                        <a:latin typeface="Times New Roman" panose="02020603050405020304" pitchFamily="18" charset="0"/>
                        <a:ea typeface="Times New Roman" panose="02020603050405020304" pitchFamily="18" charset="0"/>
                      </a:endParaRPr>
                    </a:p>
                  </a:txBody>
                  <a:tcPr marL="60216" marR="60216" marT="0" marB="0"/>
                </a:tc>
                <a:tc>
                  <a:txBody>
                    <a:bodyPr/>
                    <a:lstStyle/>
                    <a:p>
                      <a:pPr algn="ctr"/>
                      <a:r>
                        <a:rPr lang="en-GB" sz="900">
                          <a:effectLst/>
                        </a:rPr>
                        <a:t> </a:t>
                      </a:r>
                      <a:endParaRPr lang="en-GB" sz="1300">
                        <a:effectLst/>
                      </a:endParaRPr>
                    </a:p>
                    <a:p>
                      <a:pPr algn="ctr"/>
                      <a:r>
                        <a:rPr lang="en-GB" sz="900">
                          <a:effectLst/>
                        </a:rPr>
                        <a:t>Number of Funders</a:t>
                      </a:r>
                      <a:endParaRPr lang="en-GB" sz="1300">
                        <a:effectLst/>
                        <a:latin typeface="Times New Roman" panose="02020603050405020304" pitchFamily="18" charset="0"/>
                        <a:ea typeface="Times New Roman" panose="02020603050405020304" pitchFamily="18" charset="0"/>
                      </a:endParaRPr>
                    </a:p>
                  </a:txBody>
                  <a:tcPr marL="60216" marR="60216" marT="0" marB="0"/>
                </a:tc>
                <a:tc>
                  <a:txBody>
                    <a:bodyPr/>
                    <a:lstStyle/>
                    <a:p>
                      <a:pPr algn="ctr"/>
                      <a:r>
                        <a:rPr lang="en-GB" sz="900">
                          <a:effectLst/>
                        </a:rPr>
                        <a:t> </a:t>
                      </a:r>
                      <a:endParaRPr lang="en-GB" sz="1300">
                        <a:effectLst/>
                      </a:endParaRPr>
                    </a:p>
                    <a:p>
                      <a:pPr algn="ctr"/>
                      <a:r>
                        <a:rPr lang="en-GB" sz="900">
                          <a:effectLst/>
                        </a:rPr>
                        <a:t>Tax Relief</a:t>
                      </a:r>
                      <a:endParaRPr lang="en-GB" sz="1300">
                        <a:effectLst/>
                        <a:latin typeface="Times New Roman" panose="02020603050405020304" pitchFamily="18" charset="0"/>
                        <a:ea typeface="Times New Roman" panose="02020603050405020304" pitchFamily="18" charset="0"/>
                      </a:endParaRPr>
                    </a:p>
                  </a:txBody>
                  <a:tcPr marL="60216" marR="60216" marT="0" marB="0"/>
                </a:tc>
                <a:tc>
                  <a:txBody>
                    <a:bodyPr/>
                    <a:lstStyle/>
                    <a:p>
                      <a:pPr algn="ctr"/>
                      <a:r>
                        <a:rPr lang="en-GB" sz="500">
                          <a:effectLst/>
                        </a:rPr>
                        <a:t> </a:t>
                      </a:r>
                      <a:endParaRPr lang="en-GB" sz="1300">
                        <a:effectLst/>
                      </a:endParaRPr>
                    </a:p>
                    <a:p>
                      <a:pPr algn="ctr"/>
                      <a:r>
                        <a:rPr lang="en-GB" sz="900">
                          <a:effectLst/>
                        </a:rPr>
                        <a:t> </a:t>
                      </a:r>
                      <a:endParaRPr lang="en-GB" sz="1300">
                        <a:effectLst/>
                      </a:endParaRPr>
                    </a:p>
                    <a:p>
                      <a:pPr algn="ctr"/>
                      <a:r>
                        <a:rPr lang="en-GB" sz="900">
                          <a:effectLst/>
                        </a:rPr>
                        <a:t>Website</a:t>
                      </a:r>
                      <a:endParaRPr lang="en-GB" sz="1300">
                        <a:effectLst/>
                        <a:latin typeface="Times New Roman" panose="02020603050405020304" pitchFamily="18" charset="0"/>
                        <a:ea typeface="Times New Roman" panose="02020603050405020304" pitchFamily="18" charset="0"/>
                      </a:endParaRPr>
                    </a:p>
                  </a:txBody>
                  <a:tcPr marL="60216" marR="60216" marT="0" marB="0"/>
                </a:tc>
                <a:extLst>
                  <a:ext uri="{0D108BD9-81ED-4DB2-BD59-A6C34878D82A}">
                    <a16:rowId xmlns:a16="http://schemas.microsoft.com/office/drawing/2014/main" val="890670498"/>
                  </a:ext>
                </a:extLst>
              </a:tr>
              <a:tr h="784597">
                <a:tc rowSpan="2">
                  <a:txBody>
                    <a:bodyPr/>
                    <a:lstStyle/>
                    <a:p>
                      <a:pPr algn="ctr"/>
                      <a:r>
                        <a:rPr lang="en-GB" sz="900" dirty="0">
                          <a:effectLst/>
                        </a:rPr>
                        <a:t> </a:t>
                      </a:r>
                      <a:endParaRPr lang="en-GB" sz="1300" dirty="0">
                        <a:effectLst/>
                      </a:endParaRPr>
                    </a:p>
                    <a:p>
                      <a:pPr algn="ctr"/>
                      <a:r>
                        <a:rPr lang="en-GB" sz="900" dirty="0">
                          <a:effectLst/>
                        </a:rPr>
                        <a:t> </a:t>
                      </a:r>
                      <a:endParaRPr lang="en-GB" sz="1300" dirty="0">
                        <a:effectLst/>
                      </a:endParaRPr>
                    </a:p>
                    <a:p>
                      <a:pPr algn="ctr"/>
                      <a:r>
                        <a:rPr lang="en-GB" sz="900" dirty="0">
                          <a:effectLst/>
                        </a:rPr>
                        <a:t> </a:t>
                      </a:r>
                      <a:endParaRPr lang="en-GB" sz="1300" dirty="0">
                        <a:effectLst/>
                      </a:endParaRPr>
                    </a:p>
                    <a:p>
                      <a:pPr algn="ctr"/>
                      <a:r>
                        <a:rPr lang="en-GB" sz="900" dirty="0">
                          <a:effectLst/>
                        </a:rPr>
                        <a:t>Crowdcube</a:t>
                      </a:r>
                      <a:endParaRPr lang="en-GB" sz="1300" dirty="0">
                        <a:effectLst/>
                      </a:endParaRPr>
                    </a:p>
                    <a:p>
                      <a:pPr algn="ctr"/>
                      <a:r>
                        <a:rPr lang="en-GB" sz="900" dirty="0">
                          <a:effectLst/>
                        </a:rPr>
                        <a:t> </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accent6">
                        <a:lumMod val="20000"/>
                        <a:lumOff val="80000"/>
                      </a:schemeClr>
                    </a:solidFill>
                  </a:tcPr>
                </a:tc>
                <a:tc>
                  <a:txBody>
                    <a:bodyPr/>
                    <a:lstStyle/>
                    <a:p>
                      <a:pPr algn="ctr"/>
                      <a:endParaRPr lang="en-GB" sz="900" dirty="0">
                        <a:effectLst/>
                      </a:endParaRPr>
                    </a:p>
                    <a:p>
                      <a:pPr algn="ctr"/>
                      <a:r>
                        <a:rPr lang="en-GB" sz="900" dirty="0">
                          <a:effectLst/>
                        </a:rPr>
                        <a:t>Equity</a:t>
                      </a:r>
                      <a:endParaRPr lang="en-GB" sz="1300" dirty="0">
                        <a:effectLst/>
                      </a:endParaRPr>
                    </a:p>
                    <a:p>
                      <a:pPr algn="ctr"/>
                      <a:r>
                        <a:rPr lang="en-GB" sz="900" dirty="0">
                          <a:effectLst/>
                        </a:rPr>
                        <a:t> 16.46%</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accent6">
                        <a:lumMod val="20000"/>
                        <a:lumOff val="80000"/>
                      </a:schemeClr>
                    </a:solidFill>
                  </a:tcPr>
                </a:tc>
                <a:tc>
                  <a:txBody>
                    <a:bodyPr/>
                    <a:lstStyle/>
                    <a:p>
                      <a:pPr algn="ctr"/>
                      <a:r>
                        <a:rPr lang="en-GB" sz="900" dirty="0">
                          <a:effectLst/>
                        </a:rPr>
                        <a:t> </a:t>
                      </a:r>
                      <a:endParaRPr lang="en-GB" sz="1300" dirty="0">
                        <a:effectLst/>
                      </a:endParaRPr>
                    </a:p>
                    <a:p>
                      <a:pPr algn="ctr"/>
                      <a:r>
                        <a:rPr lang="en-GB" sz="900" dirty="0">
                          <a:effectLst/>
                        </a:rPr>
                        <a:t>Hen Restaurants</a:t>
                      </a:r>
                      <a:endParaRPr lang="en-GB" sz="1300" dirty="0">
                        <a:effectLst/>
                      </a:endParaRPr>
                    </a:p>
                    <a:p>
                      <a:pPr algn="ctr"/>
                      <a:r>
                        <a:rPr lang="en-GB" sz="900" dirty="0">
                          <a:effectLst/>
                        </a:rPr>
                        <a:t>(UK)</a:t>
                      </a:r>
                      <a:endParaRPr lang="en-GB" sz="1300" dirty="0">
                        <a:effectLst/>
                      </a:endParaRPr>
                    </a:p>
                    <a:p>
                      <a:pPr algn="ctr"/>
                      <a:r>
                        <a:rPr lang="en-GB" sz="900" dirty="0">
                          <a:effectLst/>
                        </a:rPr>
                        <a:t> </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accent6">
                        <a:lumMod val="20000"/>
                        <a:lumOff val="80000"/>
                      </a:schemeClr>
                    </a:solidFill>
                  </a:tcPr>
                </a:tc>
                <a:tc>
                  <a:txBody>
                    <a:bodyPr/>
                    <a:lstStyle/>
                    <a:p>
                      <a:pPr algn="ctr"/>
                      <a:r>
                        <a:rPr lang="en-GB" sz="900">
                          <a:effectLst/>
                        </a:rPr>
                        <a:t> </a:t>
                      </a:r>
                      <a:endParaRPr lang="en-GB" sz="1300">
                        <a:effectLst/>
                      </a:endParaRPr>
                    </a:p>
                    <a:p>
                      <a:pPr algn="ctr"/>
                      <a:r>
                        <a:rPr lang="en-GB" sz="900">
                          <a:effectLst/>
                        </a:rPr>
                        <a:t>£147,830</a:t>
                      </a:r>
                      <a:endParaRPr lang="en-GB" sz="1300">
                        <a:effectLst/>
                        <a:latin typeface="Times New Roman" panose="02020603050405020304" pitchFamily="18" charset="0"/>
                        <a:ea typeface="Times New Roman" panose="02020603050405020304" pitchFamily="18" charset="0"/>
                      </a:endParaRPr>
                    </a:p>
                  </a:txBody>
                  <a:tcPr marL="60216" marR="60216" marT="0" marB="0">
                    <a:solidFill>
                      <a:schemeClr val="accent6">
                        <a:lumMod val="20000"/>
                        <a:lumOff val="80000"/>
                      </a:schemeClr>
                    </a:solidFill>
                  </a:tcPr>
                </a:tc>
                <a:tc>
                  <a:txBody>
                    <a:bodyPr/>
                    <a:lstStyle/>
                    <a:p>
                      <a:pPr algn="ctr"/>
                      <a:r>
                        <a:rPr lang="en-GB" sz="900">
                          <a:effectLst/>
                        </a:rPr>
                        <a:t> </a:t>
                      </a:r>
                      <a:endParaRPr lang="en-GB" sz="1300">
                        <a:effectLst/>
                      </a:endParaRPr>
                    </a:p>
                    <a:p>
                      <a:pPr algn="ctr"/>
                      <a:r>
                        <a:rPr lang="en-GB" sz="900">
                          <a:effectLst/>
                        </a:rPr>
                        <a:t>139</a:t>
                      </a:r>
                      <a:endParaRPr lang="en-GB" sz="1300">
                        <a:effectLst/>
                      </a:endParaRPr>
                    </a:p>
                    <a:p>
                      <a:pPr algn="ctr"/>
                      <a:r>
                        <a:rPr lang="en-GB" sz="900">
                          <a:effectLst/>
                        </a:rPr>
                        <a:t> </a:t>
                      </a:r>
                      <a:endParaRPr lang="en-GB" sz="1300">
                        <a:effectLst/>
                        <a:latin typeface="Times New Roman" panose="02020603050405020304" pitchFamily="18" charset="0"/>
                        <a:ea typeface="Times New Roman" panose="02020603050405020304" pitchFamily="18" charset="0"/>
                      </a:endParaRPr>
                    </a:p>
                  </a:txBody>
                  <a:tcPr marL="60216" marR="60216" marT="0" marB="0">
                    <a:solidFill>
                      <a:schemeClr val="accent6">
                        <a:lumMod val="20000"/>
                        <a:lumOff val="80000"/>
                      </a:schemeClr>
                    </a:solidFill>
                  </a:tcPr>
                </a:tc>
                <a:tc>
                  <a:txBody>
                    <a:bodyPr/>
                    <a:lstStyle/>
                    <a:p>
                      <a:pPr algn="ctr"/>
                      <a:r>
                        <a:rPr lang="en-GB" sz="900">
                          <a:effectLst/>
                        </a:rPr>
                        <a:t>SEIS</a:t>
                      </a:r>
                      <a:endParaRPr lang="en-GB" sz="1300">
                        <a:effectLst/>
                        <a:latin typeface="Times New Roman" panose="02020603050405020304" pitchFamily="18" charset="0"/>
                        <a:ea typeface="Times New Roman" panose="02020603050405020304" pitchFamily="18" charset="0"/>
                      </a:endParaRPr>
                    </a:p>
                  </a:txBody>
                  <a:tcPr marL="60216" marR="60216" marT="0" marB="0">
                    <a:solidFill>
                      <a:schemeClr val="accent6">
                        <a:lumMod val="20000"/>
                        <a:lumOff val="80000"/>
                      </a:schemeClr>
                    </a:solidFill>
                  </a:tcPr>
                </a:tc>
                <a:tc>
                  <a:txBody>
                    <a:bodyPr/>
                    <a:lstStyle/>
                    <a:p>
                      <a:r>
                        <a:rPr lang="en-GB" sz="500" u="sng">
                          <a:effectLst/>
                          <a:hlinkClick r:id="rId2"/>
                        </a:rPr>
                        <a:t>https://www.crowdcube.com/investment/hen-restaurants-20621</a:t>
                      </a:r>
                      <a:endParaRPr lang="en-GB" sz="1300">
                        <a:effectLst/>
                        <a:latin typeface="Times New Roman" panose="02020603050405020304" pitchFamily="18" charset="0"/>
                        <a:ea typeface="Times New Roman" panose="02020603050405020304" pitchFamily="18" charset="0"/>
                      </a:endParaRPr>
                    </a:p>
                  </a:txBody>
                  <a:tcPr marL="60216" marR="60216" marT="0" marB="0">
                    <a:solidFill>
                      <a:schemeClr val="accent6">
                        <a:lumMod val="20000"/>
                        <a:lumOff val="80000"/>
                      </a:schemeClr>
                    </a:solidFill>
                  </a:tcPr>
                </a:tc>
                <a:extLst>
                  <a:ext uri="{0D108BD9-81ED-4DB2-BD59-A6C34878D82A}">
                    <a16:rowId xmlns:a16="http://schemas.microsoft.com/office/drawing/2014/main" val="1473957314"/>
                  </a:ext>
                </a:extLst>
              </a:tr>
              <a:tr h="784597">
                <a:tc vMerge="1">
                  <a:txBody>
                    <a:bodyPr/>
                    <a:lstStyle/>
                    <a:p>
                      <a:endParaRPr lang="en-US"/>
                    </a:p>
                  </a:txBody>
                  <a:tcPr/>
                </a:tc>
                <a:tc>
                  <a:txBody>
                    <a:bodyPr/>
                    <a:lstStyle/>
                    <a:p>
                      <a:pPr algn="ctr"/>
                      <a:r>
                        <a:rPr lang="en-GB" sz="900" dirty="0">
                          <a:effectLst/>
                        </a:rPr>
                        <a:t> </a:t>
                      </a:r>
                      <a:endParaRPr lang="en-GB" sz="1300" dirty="0">
                        <a:effectLst/>
                      </a:endParaRPr>
                    </a:p>
                    <a:p>
                      <a:pPr algn="ctr"/>
                      <a:r>
                        <a:rPr lang="en-GB" sz="900" dirty="0">
                          <a:effectLst/>
                        </a:rPr>
                        <a:t>Equity</a:t>
                      </a:r>
                      <a:endParaRPr lang="en-GB" sz="1300" dirty="0">
                        <a:effectLst/>
                      </a:endParaRPr>
                    </a:p>
                    <a:p>
                      <a:pPr algn="ctr"/>
                      <a:r>
                        <a:rPr lang="en-GB" sz="900" dirty="0">
                          <a:effectLst/>
                        </a:rPr>
                        <a:t>9.98%</a:t>
                      </a:r>
                      <a:endParaRPr lang="en-GB" sz="1300" dirty="0">
                        <a:effectLst/>
                      </a:endParaRPr>
                    </a:p>
                    <a:p>
                      <a:pPr algn="ctr"/>
                      <a:r>
                        <a:rPr lang="en-GB" sz="900" dirty="0">
                          <a:effectLst/>
                        </a:rPr>
                        <a:t> </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accent6">
                        <a:lumMod val="20000"/>
                        <a:lumOff val="80000"/>
                      </a:schemeClr>
                    </a:solidFill>
                  </a:tcPr>
                </a:tc>
                <a:tc>
                  <a:txBody>
                    <a:bodyPr/>
                    <a:lstStyle/>
                    <a:p>
                      <a:pPr algn="ctr"/>
                      <a:r>
                        <a:rPr lang="en-GB" sz="900" dirty="0">
                          <a:effectLst/>
                        </a:rPr>
                        <a:t> </a:t>
                      </a:r>
                      <a:endParaRPr lang="en-GB" sz="1300" dirty="0">
                        <a:effectLst/>
                      </a:endParaRPr>
                    </a:p>
                    <a:p>
                      <a:pPr algn="ctr"/>
                      <a:r>
                        <a:rPr lang="en-GB" sz="900" dirty="0">
                          <a:effectLst/>
                        </a:rPr>
                        <a:t>Daisy Green Collection</a:t>
                      </a:r>
                      <a:endParaRPr lang="en-GB" sz="1300" dirty="0">
                        <a:effectLst/>
                      </a:endParaRPr>
                    </a:p>
                    <a:p>
                      <a:pPr algn="ctr"/>
                      <a:r>
                        <a:rPr lang="en-GB" sz="900" dirty="0">
                          <a:effectLst/>
                        </a:rPr>
                        <a:t>(UK)</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accent6">
                        <a:lumMod val="20000"/>
                        <a:lumOff val="80000"/>
                      </a:schemeClr>
                    </a:solidFill>
                  </a:tcPr>
                </a:tc>
                <a:tc>
                  <a:txBody>
                    <a:bodyPr/>
                    <a:lstStyle/>
                    <a:p>
                      <a:pPr algn="ctr"/>
                      <a:r>
                        <a:rPr lang="en-GB" sz="900" dirty="0">
                          <a:effectLst/>
                        </a:rPr>
                        <a:t>£1,994,700</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accent6">
                        <a:lumMod val="20000"/>
                        <a:lumOff val="80000"/>
                      </a:schemeClr>
                    </a:solidFill>
                  </a:tcPr>
                </a:tc>
                <a:tc>
                  <a:txBody>
                    <a:bodyPr/>
                    <a:lstStyle/>
                    <a:p>
                      <a:pPr algn="ctr"/>
                      <a:r>
                        <a:rPr lang="en-GB" sz="900" dirty="0">
                          <a:effectLst/>
                        </a:rPr>
                        <a:t> </a:t>
                      </a:r>
                      <a:endParaRPr lang="en-GB" sz="1300" dirty="0">
                        <a:effectLst/>
                      </a:endParaRPr>
                    </a:p>
                    <a:p>
                      <a:pPr algn="ctr"/>
                      <a:r>
                        <a:rPr lang="en-GB" sz="900" dirty="0">
                          <a:effectLst/>
                        </a:rPr>
                        <a:t>725</a:t>
                      </a:r>
                      <a:endParaRPr lang="en-GB" sz="1300" dirty="0">
                        <a:effectLst/>
                      </a:endParaRPr>
                    </a:p>
                    <a:p>
                      <a:pPr algn="ctr"/>
                      <a:r>
                        <a:rPr lang="en-GB" sz="900" dirty="0">
                          <a:effectLst/>
                        </a:rPr>
                        <a:t> </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accent6">
                        <a:lumMod val="20000"/>
                        <a:lumOff val="80000"/>
                      </a:schemeClr>
                    </a:solidFill>
                  </a:tcPr>
                </a:tc>
                <a:tc>
                  <a:txBody>
                    <a:bodyPr/>
                    <a:lstStyle/>
                    <a:p>
                      <a:pPr algn="ctr"/>
                      <a:r>
                        <a:rPr lang="en-GB" sz="900" dirty="0">
                          <a:effectLst/>
                        </a:rPr>
                        <a:t>EIS</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accent6">
                        <a:lumMod val="20000"/>
                        <a:lumOff val="80000"/>
                      </a:schemeClr>
                    </a:solidFill>
                  </a:tcPr>
                </a:tc>
                <a:tc>
                  <a:txBody>
                    <a:bodyPr/>
                    <a:lstStyle/>
                    <a:p>
                      <a:r>
                        <a:rPr lang="en-GB" sz="500" u="sng" dirty="0">
                          <a:effectLst/>
                          <a:hlinkClick r:id="rId3"/>
                        </a:rPr>
                        <a:t>https://www.crowdcube.com/companies/daisy-green-collection/pitches/byOoJl</a:t>
                      </a:r>
                      <a:endParaRPr lang="en-GB" sz="1300" dirty="0">
                        <a:effectLst/>
                      </a:endParaRPr>
                    </a:p>
                    <a:p>
                      <a:r>
                        <a:rPr lang="en-GB" sz="500" dirty="0">
                          <a:effectLst/>
                        </a:rPr>
                        <a:t> </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accent6">
                        <a:lumMod val="20000"/>
                        <a:lumOff val="80000"/>
                      </a:schemeClr>
                    </a:solidFill>
                  </a:tcPr>
                </a:tc>
                <a:extLst>
                  <a:ext uri="{0D108BD9-81ED-4DB2-BD59-A6C34878D82A}">
                    <a16:rowId xmlns:a16="http://schemas.microsoft.com/office/drawing/2014/main" val="4286344980"/>
                  </a:ext>
                </a:extLst>
              </a:tr>
              <a:tr h="758701">
                <a:tc rowSpan="2">
                  <a:txBody>
                    <a:bodyPr/>
                    <a:lstStyle/>
                    <a:p>
                      <a:pPr algn="ctr"/>
                      <a:r>
                        <a:rPr lang="en-GB" sz="900" dirty="0">
                          <a:effectLst/>
                        </a:rPr>
                        <a:t> </a:t>
                      </a:r>
                      <a:endParaRPr lang="en-GB" sz="1300" dirty="0">
                        <a:effectLst/>
                      </a:endParaRPr>
                    </a:p>
                    <a:p>
                      <a:pPr algn="ctr"/>
                      <a:r>
                        <a:rPr lang="en-GB" sz="900" dirty="0">
                          <a:effectLst/>
                        </a:rPr>
                        <a:t> </a:t>
                      </a:r>
                      <a:endParaRPr lang="en-GB" sz="1300" dirty="0">
                        <a:effectLst/>
                      </a:endParaRPr>
                    </a:p>
                    <a:p>
                      <a:pPr algn="ctr"/>
                      <a:r>
                        <a:rPr lang="en-GB" sz="900" dirty="0">
                          <a:effectLst/>
                        </a:rPr>
                        <a:t>Seedrs</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bg1"/>
                    </a:solidFill>
                  </a:tcPr>
                </a:tc>
                <a:tc>
                  <a:txBody>
                    <a:bodyPr/>
                    <a:lstStyle/>
                    <a:p>
                      <a:pPr algn="ctr"/>
                      <a:endParaRPr lang="en-GB" sz="900" dirty="0">
                        <a:effectLst/>
                      </a:endParaRPr>
                    </a:p>
                    <a:p>
                      <a:pPr algn="ctr"/>
                      <a:r>
                        <a:rPr lang="en-GB" sz="900" dirty="0">
                          <a:effectLst/>
                        </a:rPr>
                        <a:t>Equity </a:t>
                      </a:r>
                      <a:endParaRPr lang="en-GB" sz="1300" dirty="0">
                        <a:effectLst/>
                      </a:endParaRPr>
                    </a:p>
                    <a:p>
                      <a:pPr algn="ctr"/>
                      <a:r>
                        <a:rPr lang="en-GB" sz="900" dirty="0">
                          <a:effectLst/>
                        </a:rPr>
                        <a:t>18.85%</a:t>
                      </a:r>
                      <a:endParaRPr lang="en-GB" sz="1300" dirty="0">
                        <a:effectLst/>
                      </a:endParaRPr>
                    </a:p>
                    <a:p>
                      <a:pPr algn="ctr"/>
                      <a:r>
                        <a:rPr lang="en-GB" sz="900" dirty="0">
                          <a:effectLst/>
                        </a:rPr>
                        <a:t> </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bg1"/>
                    </a:solidFill>
                  </a:tcPr>
                </a:tc>
                <a:tc>
                  <a:txBody>
                    <a:bodyPr/>
                    <a:lstStyle/>
                    <a:p>
                      <a:pPr algn="ctr"/>
                      <a:r>
                        <a:rPr lang="en-GB" sz="900" dirty="0">
                          <a:effectLst/>
                        </a:rPr>
                        <a:t> </a:t>
                      </a:r>
                      <a:endParaRPr lang="en-GB" sz="1300" dirty="0">
                        <a:effectLst/>
                      </a:endParaRPr>
                    </a:p>
                    <a:p>
                      <a:pPr algn="ctr"/>
                      <a:r>
                        <a:rPr lang="en-GB" sz="900" dirty="0">
                          <a:effectLst/>
                        </a:rPr>
                        <a:t>The Brook</a:t>
                      </a:r>
                      <a:endParaRPr lang="en-GB" sz="1300" dirty="0">
                        <a:effectLst/>
                      </a:endParaRPr>
                    </a:p>
                    <a:p>
                      <a:pPr algn="ctr"/>
                      <a:r>
                        <a:rPr lang="en-GB" sz="900" dirty="0">
                          <a:effectLst/>
                        </a:rPr>
                        <a:t>(UK)</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bg1"/>
                    </a:solidFill>
                  </a:tcPr>
                </a:tc>
                <a:tc>
                  <a:txBody>
                    <a:bodyPr/>
                    <a:lstStyle/>
                    <a:p>
                      <a:pPr algn="ctr"/>
                      <a:r>
                        <a:rPr lang="en-GB" sz="900" dirty="0">
                          <a:effectLst/>
                        </a:rPr>
                        <a:t>£170,481</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bg1"/>
                    </a:solidFill>
                  </a:tcPr>
                </a:tc>
                <a:tc>
                  <a:txBody>
                    <a:bodyPr/>
                    <a:lstStyle/>
                    <a:p>
                      <a:pPr algn="ctr"/>
                      <a:r>
                        <a:rPr lang="en-GB" sz="900" dirty="0">
                          <a:effectLst/>
                        </a:rPr>
                        <a:t> </a:t>
                      </a:r>
                      <a:endParaRPr lang="en-GB" sz="1300" dirty="0">
                        <a:effectLst/>
                      </a:endParaRPr>
                    </a:p>
                    <a:p>
                      <a:pPr algn="ctr"/>
                      <a:r>
                        <a:rPr lang="en-GB" sz="900" dirty="0">
                          <a:effectLst/>
                        </a:rPr>
                        <a:t>293</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bg1"/>
                    </a:solidFill>
                  </a:tcPr>
                </a:tc>
                <a:tc>
                  <a:txBody>
                    <a:bodyPr/>
                    <a:lstStyle/>
                    <a:p>
                      <a:pPr algn="ctr"/>
                      <a:r>
                        <a:rPr lang="en-GB" sz="900" dirty="0">
                          <a:effectLst/>
                        </a:rPr>
                        <a:t>EIS</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bg1"/>
                    </a:solidFill>
                  </a:tcPr>
                </a:tc>
                <a:tc>
                  <a:txBody>
                    <a:bodyPr/>
                    <a:lstStyle/>
                    <a:p>
                      <a:r>
                        <a:rPr lang="en-GB" sz="500" u="sng" dirty="0">
                          <a:effectLst/>
                          <a:hlinkClick r:id="rId4"/>
                        </a:rPr>
                        <a:t>https://www.seedrs.com/the-brook</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bg1"/>
                    </a:solidFill>
                  </a:tcPr>
                </a:tc>
                <a:extLst>
                  <a:ext uri="{0D108BD9-81ED-4DB2-BD59-A6C34878D82A}">
                    <a16:rowId xmlns:a16="http://schemas.microsoft.com/office/drawing/2014/main" val="1596538997"/>
                  </a:ext>
                </a:extLst>
              </a:tr>
              <a:tr h="758701">
                <a:tc vMerge="1">
                  <a:txBody>
                    <a:bodyPr/>
                    <a:lstStyle/>
                    <a:p>
                      <a:endParaRPr lang="en-US"/>
                    </a:p>
                  </a:txBody>
                  <a:tcPr/>
                </a:tc>
                <a:tc>
                  <a:txBody>
                    <a:bodyPr/>
                    <a:lstStyle/>
                    <a:p>
                      <a:pPr algn="ctr"/>
                      <a:endParaRPr lang="en-GB" sz="900" dirty="0">
                        <a:effectLst/>
                      </a:endParaRPr>
                    </a:p>
                    <a:p>
                      <a:pPr algn="ctr"/>
                      <a:r>
                        <a:rPr lang="en-GB" sz="900" dirty="0">
                          <a:effectLst/>
                        </a:rPr>
                        <a:t>Equity</a:t>
                      </a:r>
                      <a:endParaRPr lang="en-GB" sz="1300" dirty="0">
                        <a:effectLst/>
                      </a:endParaRPr>
                    </a:p>
                    <a:p>
                      <a:pPr algn="ctr"/>
                      <a:r>
                        <a:rPr lang="en-GB" sz="900" dirty="0">
                          <a:effectLst/>
                        </a:rPr>
                        <a:t>4.76%</a:t>
                      </a:r>
                      <a:endParaRPr lang="en-GB" sz="1300" dirty="0">
                        <a:effectLst/>
                      </a:endParaRPr>
                    </a:p>
                    <a:p>
                      <a:pPr algn="ctr"/>
                      <a:r>
                        <a:rPr lang="en-GB" sz="900" dirty="0">
                          <a:effectLst/>
                        </a:rPr>
                        <a:t> </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bg1"/>
                    </a:solidFill>
                  </a:tcPr>
                </a:tc>
                <a:tc>
                  <a:txBody>
                    <a:bodyPr/>
                    <a:lstStyle/>
                    <a:p>
                      <a:pPr algn="ctr"/>
                      <a:r>
                        <a:rPr lang="en-GB" sz="900" dirty="0">
                          <a:effectLst/>
                        </a:rPr>
                        <a:t> </a:t>
                      </a:r>
                      <a:endParaRPr lang="en-GB" sz="1300" dirty="0">
                        <a:effectLst/>
                      </a:endParaRPr>
                    </a:p>
                    <a:p>
                      <a:pPr algn="ctr"/>
                      <a:r>
                        <a:rPr lang="en-GB" sz="900" dirty="0">
                          <a:effectLst/>
                        </a:rPr>
                        <a:t>Pale Green Dot</a:t>
                      </a:r>
                      <a:endParaRPr lang="en-GB" sz="1300" dirty="0">
                        <a:effectLst/>
                      </a:endParaRPr>
                    </a:p>
                    <a:p>
                      <a:pPr algn="ctr"/>
                      <a:r>
                        <a:rPr lang="en-GB" sz="900" dirty="0">
                          <a:effectLst/>
                        </a:rPr>
                        <a:t>(UK)</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bg1"/>
                    </a:solidFill>
                  </a:tcPr>
                </a:tc>
                <a:tc>
                  <a:txBody>
                    <a:bodyPr/>
                    <a:lstStyle/>
                    <a:p>
                      <a:pPr algn="ctr"/>
                      <a:r>
                        <a:rPr lang="en-GB" sz="900" dirty="0">
                          <a:effectLst/>
                        </a:rPr>
                        <a:t>£439,576</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bg1"/>
                    </a:solidFill>
                  </a:tcPr>
                </a:tc>
                <a:tc>
                  <a:txBody>
                    <a:bodyPr/>
                    <a:lstStyle/>
                    <a:p>
                      <a:pPr algn="ctr"/>
                      <a:r>
                        <a:rPr lang="en-GB" sz="900" dirty="0">
                          <a:effectLst/>
                        </a:rPr>
                        <a:t>193</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bg1"/>
                    </a:solidFill>
                  </a:tcPr>
                </a:tc>
                <a:tc>
                  <a:txBody>
                    <a:bodyPr/>
                    <a:lstStyle/>
                    <a:p>
                      <a:pPr algn="ctr"/>
                      <a:r>
                        <a:rPr lang="en-GB" sz="900" dirty="0">
                          <a:effectLst/>
                        </a:rPr>
                        <a:t>N/A</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bg1"/>
                    </a:solidFill>
                  </a:tcPr>
                </a:tc>
                <a:tc>
                  <a:txBody>
                    <a:bodyPr/>
                    <a:lstStyle/>
                    <a:p>
                      <a:r>
                        <a:rPr lang="en-GB" sz="500" u="sng" dirty="0">
                          <a:effectLst/>
                          <a:hlinkClick r:id="rId5"/>
                        </a:rPr>
                        <a:t>https://www.seedrs.com/</a:t>
                      </a:r>
                      <a:r>
                        <a:rPr lang="en-GB" sz="500" u="sng" dirty="0" err="1">
                          <a:effectLst/>
                          <a:hlinkClick r:id="rId5"/>
                        </a:rPr>
                        <a:t>palegreendot</a:t>
                      </a:r>
                      <a:endParaRPr lang="en-GB" sz="1300" dirty="0">
                        <a:effectLst/>
                      </a:endParaRPr>
                    </a:p>
                    <a:p>
                      <a:r>
                        <a:rPr lang="en-GB" sz="500" u="none" strike="noStrike" dirty="0">
                          <a:effectLst/>
                        </a:rPr>
                        <a:t> </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bg1"/>
                    </a:solidFill>
                  </a:tcPr>
                </a:tc>
                <a:extLst>
                  <a:ext uri="{0D108BD9-81ED-4DB2-BD59-A6C34878D82A}">
                    <a16:rowId xmlns:a16="http://schemas.microsoft.com/office/drawing/2014/main" val="641339352"/>
                  </a:ext>
                </a:extLst>
              </a:tr>
              <a:tr h="877120">
                <a:tc>
                  <a:txBody>
                    <a:bodyPr/>
                    <a:lstStyle/>
                    <a:p>
                      <a:pPr algn="ctr"/>
                      <a:r>
                        <a:rPr lang="en-GB" sz="900" dirty="0">
                          <a:effectLst/>
                        </a:rPr>
                        <a:t> </a:t>
                      </a:r>
                      <a:endParaRPr lang="en-GB" sz="1300" dirty="0">
                        <a:effectLst/>
                      </a:endParaRPr>
                    </a:p>
                    <a:p>
                      <a:pPr algn="ctr"/>
                      <a:r>
                        <a:rPr lang="en-GB" sz="900" dirty="0">
                          <a:effectLst/>
                        </a:rPr>
                        <a:t>Crowd2fund</a:t>
                      </a:r>
                      <a:endParaRPr lang="en-GB" sz="1300" dirty="0">
                        <a:effectLst/>
                      </a:endParaRPr>
                    </a:p>
                    <a:p>
                      <a:pPr algn="ctr"/>
                      <a:r>
                        <a:rPr lang="en-GB" sz="900" dirty="0">
                          <a:effectLst/>
                        </a:rPr>
                        <a:t> </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accent6">
                        <a:lumMod val="20000"/>
                        <a:lumOff val="80000"/>
                      </a:schemeClr>
                    </a:solidFill>
                  </a:tcPr>
                </a:tc>
                <a:tc>
                  <a:txBody>
                    <a:bodyPr/>
                    <a:lstStyle/>
                    <a:p>
                      <a:pPr algn="ctr"/>
                      <a:r>
                        <a:rPr lang="en-GB" sz="900" dirty="0">
                          <a:effectLst/>
                        </a:rPr>
                        <a:t> </a:t>
                      </a:r>
                      <a:endParaRPr lang="en-GB" sz="1300" dirty="0">
                        <a:effectLst/>
                      </a:endParaRPr>
                    </a:p>
                    <a:p>
                      <a:pPr algn="ctr"/>
                      <a:r>
                        <a:rPr lang="en-GB" sz="900" dirty="0">
                          <a:effectLst/>
                        </a:rPr>
                        <a:t>Equity</a:t>
                      </a:r>
                    </a:p>
                    <a:p>
                      <a:pPr algn="ctr"/>
                      <a:r>
                        <a:rPr lang="en-GB" sz="900" dirty="0">
                          <a:effectLst/>
                        </a:rPr>
                        <a:t>5% </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accent6">
                        <a:lumMod val="20000"/>
                        <a:lumOff val="80000"/>
                      </a:schemeClr>
                    </a:solidFill>
                  </a:tcPr>
                </a:tc>
                <a:tc>
                  <a:txBody>
                    <a:bodyPr/>
                    <a:lstStyle/>
                    <a:p>
                      <a:pPr algn="ctr"/>
                      <a:r>
                        <a:rPr lang="en-GB" sz="900" dirty="0">
                          <a:effectLst/>
                        </a:rPr>
                        <a:t> </a:t>
                      </a:r>
                      <a:endParaRPr lang="en-GB" sz="1300" dirty="0">
                        <a:effectLst/>
                      </a:endParaRPr>
                    </a:p>
                    <a:p>
                      <a:pPr algn="ctr"/>
                      <a:r>
                        <a:rPr lang="en-GB" sz="900" dirty="0">
                          <a:effectLst/>
                        </a:rPr>
                        <a:t>Silo Brighton</a:t>
                      </a:r>
                      <a:endParaRPr lang="en-GB" sz="1300" dirty="0">
                        <a:effectLst/>
                      </a:endParaRPr>
                    </a:p>
                    <a:p>
                      <a:pPr algn="ctr"/>
                      <a:r>
                        <a:rPr lang="en-GB" sz="900" dirty="0">
                          <a:effectLst/>
                        </a:rPr>
                        <a:t>(UK)</a:t>
                      </a:r>
                    </a:p>
                    <a:p>
                      <a:pPr algn="ct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accent6">
                        <a:lumMod val="20000"/>
                        <a:lumOff val="80000"/>
                      </a:schemeClr>
                    </a:solidFill>
                  </a:tcPr>
                </a:tc>
                <a:tc>
                  <a:txBody>
                    <a:bodyPr/>
                    <a:lstStyle/>
                    <a:p>
                      <a:pPr algn="ctr"/>
                      <a:r>
                        <a:rPr lang="en-GB" sz="900" dirty="0">
                          <a:effectLst/>
                        </a:rPr>
                        <a:t>£48,000</a:t>
                      </a:r>
                      <a:endParaRPr lang="en-GB" sz="1300" dirty="0">
                        <a:effectLst/>
                      </a:endParaRPr>
                    </a:p>
                    <a:p>
                      <a:pPr algn="ctr"/>
                      <a:r>
                        <a:rPr lang="en-GB" sz="900" dirty="0">
                          <a:effectLst/>
                        </a:rPr>
                        <a:t> </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accent6">
                        <a:lumMod val="20000"/>
                        <a:lumOff val="80000"/>
                      </a:schemeClr>
                    </a:solidFill>
                  </a:tcPr>
                </a:tc>
                <a:tc>
                  <a:txBody>
                    <a:bodyPr/>
                    <a:lstStyle/>
                    <a:p>
                      <a:pPr algn="ctr"/>
                      <a:r>
                        <a:rPr lang="en-GB" sz="900" dirty="0">
                          <a:effectLst/>
                        </a:rPr>
                        <a:t>12</a:t>
                      </a:r>
                      <a:endParaRPr lang="en-GB" sz="1300" dirty="0">
                        <a:effectLst/>
                      </a:endParaRPr>
                    </a:p>
                    <a:p>
                      <a:pPr algn="ctr"/>
                      <a:r>
                        <a:rPr lang="en-GB" sz="900" dirty="0">
                          <a:effectLst/>
                        </a:rPr>
                        <a:t> </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accent6">
                        <a:lumMod val="20000"/>
                        <a:lumOff val="80000"/>
                      </a:schemeClr>
                    </a:solidFill>
                  </a:tcPr>
                </a:tc>
                <a:tc>
                  <a:txBody>
                    <a:bodyPr/>
                    <a:lstStyle/>
                    <a:p>
                      <a:pPr algn="ctr"/>
                      <a:r>
                        <a:rPr lang="en-GB" sz="900" dirty="0">
                          <a:effectLst/>
                        </a:rPr>
                        <a:t>SEIS</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accent6">
                        <a:lumMod val="20000"/>
                        <a:lumOff val="80000"/>
                      </a:schemeClr>
                    </a:solidFill>
                  </a:tcPr>
                </a:tc>
                <a:tc>
                  <a:txBody>
                    <a:bodyPr/>
                    <a:lstStyle/>
                    <a:p>
                      <a:r>
                        <a:rPr lang="en-GB" sz="500" u="sng" dirty="0">
                          <a:effectLst/>
                          <a:hlinkClick r:id="rId6"/>
                        </a:rPr>
                        <a:t>https://www.crowd2fund.com/campaign/</a:t>
                      </a:r>
                      <a:r>
                        <a:rPr lang="en-GB" sz="500" u="sng" dirty="0" err="1">
                          <a:effectLst/>
                          <a:hlinkClick r:id="rId6"/>
                        </a:rPr>
                        <a:t>silo-brighton-limited</a:t>
                      </a:r>
                      <a:r>
                        <a:rPr lang="en-GB" sz="500" u="sng" dirty="0">
                          <a:effectLst/>
                          <a:hlinkClick r:id="rId6"/>
                        </a:rPr>
                        <a:t>/zero-waste-restaurant-celebrating-pure-foods-1</a:t>
                      </a:r>
                      <a:endParaRPr lang="en-GB" sz="1300" dirty="0">
                        <a:effectLst/>
                      </a:endParaRPr>
                    </a:p>
                    <a:p>
                      <a:r>
                        <a:rPr lang="en-GB" sz="500" dirty="0">
                          <a:effectLst/>
                        </a:rPr>
                        <a:t> </a:t>
                      </a:r>
                      <a:endParaRPr lang="en-GB" sz="1300" dirty="0">
                        <a:effectLst/>
                        <a:latin typeface="Times New Roman" panose="02020603050405020304" pitchFamily="18" charset="0"/>
                        <a:ea typeface="Times New Roman" panose="02020603050405020304" pitchFamily="18" charset="0"/>
                      </a:endParaRPr>
                    </a:p>
                  </a:txBody>
                  <a:tcPr marL="60216" marR="60216" marT="0" marB="0">
                    <a:solidFill>
                      <a:schemeClr val="accent6">
                        <a:lumMod val="20000"/>
                        <a:lumOff val="80000"/>
                      </a:schemeClr>
                    </a:solidFill>
                  </a:tcPr>
                </a:tc>
                <a:extLst>
                  <a:ext uri="{0D108BD9-81ED-4DB2-BD59-A6C34878D82A}">
                    <a16:rowId xmlns:a16="http://schemas.microsoft.com/office/drawing/2014/main" val="800096003"/>
                  </a:ext>
                </a:extLst>
              </a:tr>
            </a:tbl>
          </a:graphicData>
        </a:graphic>
      </p:graphicFrame>
    </p:spTree>
    <p:extLst>
      <p:ext uri="{BB962C8B-B14F-4D97-AF65-F5344CB8AC3E}">
        <p14:creationId xmlns:p14="http://schemas.microsoft.com/office/powerpoint/2010/main" val="473004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2637</Words>
  <Application>Microsoft Office PowerPoint</Application>
  <PresentationFormat>Breedbeeld</PresentationFormat>
  <Paragraphs>497</Paragraphs>
  <Slides>21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Calibri Light</vt:lpstr>
      <vt:lpstr>Times New Roman</vt:lpstr>
      <vt:lpstr>Office Theme</vt:lpstr>
      <vt:lpstr>Crowdfunding </vt:lpstr>
      <vt:lpstr>Introduction to Crowdfunding </vt:lpstr>
      <vt:lpstr>PowerPoint-presentatie</vt:lpstr>
      <vt:lpstr>Tax Relief </vt:lpstr>
      <vt:lpstr>Funding Type</vt:lpstr>
      <vt:lpstr>Top Crowdfunding Platforms in Europe</vt:lpstr>
      <vt:lpstr>Crowdfunding Platforms Focusing on Sustainable Projects</vt:lpstr>
      <vt:lpstr>Cases focusing on Sustainability within the Tourism and Hospitality Sector on Reward/Donation-based Platforms</vt:lpstr>
      <vt:lpstr>Cases focusing on Sustainability within the Tourism and Hospitality Sector on Equity-based Platforms</vt:lpstr>
      <vt:lpstr>Cases focusing on Sustainability within the Tourism and Hospitality Sector on Debt-based Platforms</vt:lpstr>
      <vt:lpstr>PowerPoint-presentatie</vt:lpstr>
      <vt:lpstr>Pre-Campaign Steps</vt:lpstr>
      <vt:lpstr>Steps for After Platform Approval </vt:lpstr>
      <vt:lpstr>Step-by-step to create a campaign on Kickstarter </vt:lpstr>
      <vt:lpstr>Step-by-step to create a campaign on </vt:lpstr>
      <vt:lpstr>Step-by-step to create a campaign on </vt:lpstr>
      <vt:lpstr>Final Results on Creating the Example Campaign on</vt:lpstr>
      <vt:lpstr>PowerPoint-presentatie</vt:lpstr>
      <vt:lpstr>Multiple Rewards</vt:lpstr>
      <vt:lpstr>PowerPoint-presentatie</vt:lpstr>
      <vt:lpstr>Multiple Rewards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Crowdfunding</dc:title>
  <dc:creator>Luciana M Weatherall</dc:creator>
  <cp:lastModifiedBy>M. Noordhoek</cp:lastModifiedBy>
  <cp:revision>33</cp:revision>
  <dcterms:created xsi:type="dcterms:W3CDTF">2021-07-01T10:38:22Z</dcterms:created>
  <dcterms:modified xsi:type="dcterms:W3CDTF">2021-09-13T14:26:30Z</dcterms:modified>
</cp:coreProperties>
</file>