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89" r:id="rId3"/>
    <p:sldId id="306" r:id="rId4"/>
    <p:sldId id="301" r:id="rId5"/>
    <p:sldId id="311" r:id="rId6"/>
    <p:sldId id="307" r:id="rId7"/>
    <p:sldId id="282" r:id="rId8"/>
    <p:sldId id="304" r:id="rId9"/>
    <p:sldId id="295" r:id="rId10"/>
    <p:sldId id="278" r:id="rId11"/>
    <p:sldId id="305" r:id="rId12"/>
    <p:sldId id="308" r:id="rId13"/>
    <p:sldId id="260" r:id="rId14"/>
    <p:sldId id="299" r:id="rId15"/>
    <p:sldId id="310" r:id="rId16"/>
    <p:sldId id="309" r:id="rId17"/>
    <p:sldId id="300"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4" autoAdjust="0"/>
    <p:restoredTop sz="93012" autoAdjust="0"/>
  </p:normalViewPr>
  <p:slideViewPr>
    <p:cSldViewPr snapToGrid="0">
      <p:cViewPr varScale="1">
        <p:scale>
          <a:sx n="68" d="100"/>
          <a:sy n="68" d="100"/>
        </p:scale>
        <p:origin x="1104" y="66"/>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1/17/2021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1/17/2021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tterevaluation.org/en/evaluation-options/richpictur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1</a:t>
            </a:r>
            <a:br>
              <a:rPr lang="en-US" sz="6000" b="1" dirty="0"/>
            </a:br>
            <a:r>
              <a:rPr lang="en-US" sz="6000" b="1" dirty="0"/>
              <a:t>Minor Fit </a:t>
            </a:r>
            <a:r>
              <a:rPr lang="en-US" sz="6000" b="1" dirty="0" err="1"/>
              <a:t>voor</a:t>
            </a:r>
            <a:r>
              <a:rPr lang="en-US" sz="6000" b="1" dirty="0"/>
              <a:t> de </a:t>
            </a:r>
            <a:r>
              <a:rPr lang="en-US" sz="6000" b="1" dirty="0" err="1"/>
              <a:t>Toekomst</a:t>
            </a:r>
            <a:r>
              <a:rPr lang="en-US" sz="6000" b="1" dirty="0"/>
              <a:t/>
            </a:r>
            <a:br>
              <a:rPr lang="en-US" sz="6000" b="1" dirty="0"/>
            </a:br>
            <a:r>
              <a:rPr lang="en-US" sz="6000" b="1" dirty="0"/>
              <a:t/>
            </a:r>
            <a:br>
              <a:rPr lang="en-US" sz="6000" b="1" dirty="0"/>
            </a:br>
            <a:r>
              <a:rPr lang="en-US" sz="6000" b="1" dirty="0" err="1"/>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3"/>
            <a:ext cx="8165115" cy="1382838"/>
          </a:xfrm>
        </p:spPr>
        <p:txBody>
          <a:bodyPr anchor="ctr">
            <a:normAutofit/>
          </a:bodyPr>
          <a:lstStyle/>
          <a:p>
            <a:r>
              <a:rPr lang="nl-NL" sz="1200" dirty="0">
                <a:solidFill>
                  <a:schemeClr val="bg1"/>
                </a:solidFill>
              </a:rPr>
              <a:t>Hans de Bruin, HZ University of Applied Sciences</a:t>
            </a:r>
          </a:p>
          <a:p>
            <a:r>
              <a:rPr lang="nl-NL" sz="1200" dirty="0">
                <a:solidFill>
                  <a:schemeClr val="bg1"/>
                </a:solidFill>
              </a:rPr>
              <a:t>Petra de Braal, </a:t>
            </a:r>
            <a:r>
              <a:rPr lang="nl-NL" sz="1200" dirty="0" err="1">
                <a:solidFill>
                  <a:schemeClr val="bg1"/>
                </a:solidFill>
              </a:rPr>
              <a:t>Solidarity</a:t>
            </a:r>
            <a:r>
              <a:rPr lang="nl-NL" sz="1200" dirty="0">
                <a:solidFill>
                  <a:schemeClr val="bg1"/>
                </a:solidFill>
              </a:rPr>
              <a:t> University</a:t>
            </a:r>
          </a:p>
          <a:p>
            <a:r>
              <a:rPr lang="en-US" sz="1200" dirty="0">
                <a:solidFill>
                  <a:schemeClr val="bg1"/>
                </a:solidFill>
              </a:rPr>
              <a:t>Daniëlle Mostert, HZ University of Applied Sciences</a:t>
            </a:r>
            <a:endParaRPr lang="nl-NL" sz="1200" dirty="0">
              <a:solidFill>
                <a:schemeClr val="bg1"/>
              </a:solidFill>
            </a:endParaRPr>
          </a:p>
          <a:p>
            <a:pPr algn="r"/>
            <a:r>
              <a:rPr lang="nl-NL" sz="1200" dirty="0">
                <a:solidFill>
                  <a:schemeClr val="bg1"/>
                </a:solidFill>
              </a:rPr>
              <a:t>Januari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 basis</a:t>
            </a:r>
            <a:br>
              <a:rPr lang="en-US" sz="3200" dirty="0"/>
            </a:br>
            <a:r>
              <a:rPr lang="en-US" sz="3200" dirty="0"/>
              <a:t>(</a:t>
            </a:r>
            <a:r>
              <a:rPr lang="en-US" sz="3200" dirty="0" err="1"/>
              <a:t>eerste</a:t>
            </a:r>
            <a:r>
              <a:rPr lang="en-US" sz="3200" dirty="0"/>
              <a:t> </a:t>
            </a:r>
            <a:r>
              <a:rPr lang="en-US" sz="3200" dirty="0" err="1"/>
              <a:t>drie</a:t>
            </a:r>
            <a:r>
              <a:rPr lang="en-US" sz="3200" dirty="0"/>
              <a:t> workshops):</a:t>
            </a:r>
            <a:br>
              <a:rPr lang="en-US" sz="3200" dirty="0"/>
            </a:br>
            <a:r>
              <a:rPr lang="en-US" sz="3200" dirty="0"/>
              <a:t/>
            </a:r>
            <a:br>
              <a:rPr lang="en-US" sz="3200" dirty="0"/>
            </a:br>
            <a:r>
              <a:rPr lang="en-US" sz="3200" dirty="0" err="1"/>
              <a:t>Integraal</a:t>
            </a:r>
            <a:r>
              <a:rPr lang="en-US" sz="3200" dirty="0"/>
              <a:t> </a:t>
            </a:r>
            <a:r>
              <a:rPr lang="en-US" sz="3200" dirty="0" err="1"/>
              <a:t>denken</a:t>
            </a:r>
            <a:r>
              <a:rPr lang="en-US" sz="3200" dirty="0"/>
              <a:t/>
            </a:r>
            <a:br>
              <a:rPr lang="en-US" sz="3200" dirty="0"/>
            </a:br>
            <a:r>
              <a:rPr lang="en-US" sz="3200" dirty="0"/>
              <a:t>=</a:t>
            </a:r>
            <a:br>
              <a:rPr lang="en-US" sz="3200" dirty="0"/>
            </a:br>
            <a:r>
              <a:rPr lang="en-US" sz="3200" dirty="0" err="1"/>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a:t>)</a:t>
            </a:r>
            <a:endParaRPr lang="en-US" dirty="0"/>
          </a:p>
        </p:txBody>
      </p:sp>
    </p:spTree>
    <p:extLst>
      <p:ext uri="{BB962C8B-B14F-4D97-AF65-F5344CB8AC3E}">
        <p14:creationId xmlns:p14="http://schemas.microsoft.com/office/powerpoint/2010/main" val="279481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380E-16B4-480B-9985-EFDEB518C644}"/>
              </a:ext>
            </a:extLst>
          </p:cNvPr>
          <p:cNvSpPr>
            <a:spLocks noGrp="1"/>
          </p:cNvSpPr>
          <p:nvPr>
            <p:ph type="title"/>
          </p:nvPr>
        </p:nvSpPr>
        <p:spPr/>
        <p:txBody>
          <a:bodyPr/>
          <a:lstStyle/>
          <a:p>
            <a:r>
              <a:rPr lang="en-US" dirty="0" err="1"/>
              <a:t>pauze</a:t>
            </a:r>
            <a:endParaRPr lang="nl-NL" dirty="0"/>
          </a:p>
        </p:txBody>
      </p:sp>
      <p:sp>
        <p:nvSpPr>
          <p:cNvPr id="3" name="Content Placeholder 2">
            <a:extLst>
              <a:ext uri="{FF2B5EF4-FFF2-40B4-BE49-F238E27FC236}">
                <a16:creationId xmlns:a16="http://schemas.microsoft.com/office/drawing/2014/main" id="{B42F3E61-70D7-4850-9B16-EB141120CEE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1598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ABC-0F90-434C-B73B-770D297ACFAB}"/>
              </a:ext>
            </a:extLst>
          </p:cNvPr>
          <p:cNvSpPr>
            <a:spLocks noGrp="1"/>
          </p:cNvSpPr>
          <p:nvPr>
            <p:ph type="title"/>
          </p:nvPr>
        </p:nvSpPr>
        <p:spPr/>
        <p:txBody>
          <a:bodyPr/>
          <a:lstStyle/>
          <a:p>
            <a:r>
              <a:rPr lang="en-US" dirty="0" err="1"/>
              <a:t>Vandaag</a:t>
            </a:r>
            <a:r>
              <a:rPr lang="en-US" dirty="0"/>
              <a:t>: start </a:t>
            </a:r>
            <a:br>
              <a:rPr lang="en-US" dirty="0"/>
            </a:br>
            <a:r>
              <a:rPr lang="en-US" dirty="0" err="1"/>
              <a:t>maken</a:t>
            </a:r>
            <a:r>
              <a:rPr lang="en-US" dirty="0"/>
              <a:t> </a:t>
            </a:r>
            <a:r>
              <a:rPr lang="en-US" dirty="0" err="1"/>
              <a:t>creëeren</a:t>
            </a:r>
            <a:r>
              <a:rPr lang="en-US" dirty="0"/>
              <a:t> </a:t>
            </a:r>
            <a:r>
              <a:rPr lang="en-US" dirty="0" err="1"/>
              <a:t>bewegings-ruimte</a:t>
            </a:r>
            <a:r>
              <a:rPr lang="en-US" dirty="0"/>
              <a:t/>
            </a:r>
            <a:br>
              <a:rPr lang="en-US" dirty="0"/>
            </a:br>
            <a:r>
              <a:rPr lang="en-US" dirty="0"/>
              <a:t/>
            </a:r>
            <a:br>
              <a:rPr lang="en-US" dirty="0"/>
            </a:br>
            <a:r>
              <a:rPr lang="en-US" dirty="0"/>
              <a:t>finding out</a:t>
            </a:r>
            <a:endParaRPr lang="nl-NL" dirty="0"/>
          </a:p>
        </p:txBody>
      </p:sp>
      <p:sp>
        <p:nvSpPr>
          <p:cNvPr id="3" name="Content Placeholder 2">
            <a:extLst>
              <a:ext uri="{FF2B5EF4-FFF2-40B4-BE49-F238E27FC236}">
                <a16:creationId xmlns:a16="http://schemas.microsoft.com/office/drawing/2014/main" id="{50CE3FDF-78E6-46AC-9ABF-CB83BB7159DC}"/>
              </a:ext>
            </a:extLst>
          </p:cNvPr>
          <p:cNvSpPr>
            <a:spLocks noGrp="1"/>
          </p:cNvSpPr>
          <p:nvPr>
            <p:ph idx="1"/>
          </p:nvPr>
        </p:nvSpPr>
        <p:spPr>
          <a:xfrm>
            <a:off x="3869268" y="864107"/>
            <a:ext cx="4260967" cy="5348434"/>
          </a:xfrm>
        </p:spPr>
        <p:txBody>
          <a:bodyPr>
            <a:normAutofit fontScale="70000" lnSpcReduction="20000"/>
          </a:bodyPr>
          <a:lstStyle/>
          <a:p>
            <a:endParaRPr lang="nl-NL" sz="3300" dirty="0"/>
          </a:p>
          <a:p>
            <a:endParaRPr lang="nl-NL" sz="3300" dirty="0"/>
          </a:p>
          <a:p>
            <a:r>
              <a:rPr lang="nl-NL" sz="3300" dirty="0"/>
              <a:t>Creëer bewegingsruimte</a:t>
            </a:r>
          </a:p>
          <a:p>
            <a:pPr lvl="1"/>
            <a:r>
              <a:rPr lang="nl-NL" sz="2900" dirty="0"/>
              <a:t>Wederzijds begrip (</a:t>
            </a:r>
            <a:r>
              <a:rPr lang="nl-NL" sz="2900" i="1" dirty="0" err="1"/>
              <a:t>mutual</a:t>
            </a:r>
            <a:r>
              <a:rPr lang="nl-NL" sz="2900" i="1" dirty="0"/>
              <a:t> </a:t>
            </a:r>
            <a:r>
              <a:rPr lang="nl-NL" sz="2900" i="1" dirty="0" err="1"/>
              <a:t>understanding</a:t>
            </a:r>
            <a:r>
              <a:rPr lang="nl-NL" sz="2900" dirty="0"/>
              <a:t>)</a:t>
            </a:r>
          </a:p>
          <a:p>
            <a:pPr lvl="2"/>
            <a:r>
              <a:rPr lang="nl-NL" sz="2500" dirty="0"/>
              <a:t>Herkennen en erkennen van elkaars wereldbeelden (niet noodzakelijkerwijs eens zijn)</a:t>
            </a:r>
          </a:p>
          <a:p>
            <a:pPr lvl="2"/>
            <a:r>
              <a:rPr lang="nl-NL" sz="2500" dirty="0"/>
              <a:t>Oordeel uitstellen</a:t>
            </a:r>
          </a:p>
          <a:p>
            <a:pPr lvl="2"/>
            <a:endParaRPr lang="en-US" sz="2500" dirty="0"/>
          </a:p>
          <a:p>
            <a:r>
              <a:rPr lang="en-US" sz="3300" dirty="0" err="1" smtClean="0"/>
              <a:t>Gebruik</a:t>
            </a:r>
            <a:r>
              <a:rPr lang="en-US" sz="3300" dirty="0" smtClean="0"/>
              <a:t> </a:t>
            </a:r>
            <a:r>
              <a:rPr lang="en-US" sz="3300" dirty="0" err="1"/>
              <a:t>elementen</a:t>
            </a:r>
            <a:r>
              <a:rPr lang="en-US" sz="3300" dirty="0"/>
              <a:t> van </a:t>
            </a:r>
            <a:r>
              <a:rPr lang="en-US" sz="3300" dirty="0" err="1"/>
              <a:t>systeemdenken</a:t>
            </a:r>
            <a:r>
              <a:rPr lang="en-US" sz="3300" dirty="0"/>
              <a:t> om </a:t>
            </a:r>
            <a:r>
              <a:rPr lang="en-US" sz="3300" dirty="0" err="1"/>
              <a:t>beter</a:t>
            </a:r>
            <a:r>
              <a:rPr lang="en-US" sz="3300" dirty="0"/>
              <a:t> </a:t>
            </a:r>
            <a:r>
              <a:rPr lang="en-US" sz="3300" dirty="0" err="1"/>
              <a:t>zicht</a:t>
            </a:r>
            <a:r>
              <a:rPr lang="en-US" sz="3300" dirty="0"/>
              <a:t> </a:t>
            </a:r>
            <a:r>
              <a:rPr lang="en-US" sz="3300" dirty="0" err="1"/>
              <a:t>te</a:t>
            </a:r>
            <a:r>
              <a:rPr lang="en-US" sz="3300" dirty="0"/>
              <a:t> </a:t>
            </a:r>
            <a:r>
              <a:rPr lang="en-US" sz="3300" dirty="0" err="1"/>
              <a:t>krijgen</a:t>
            </a:r>
            <a:r>
              <a:rPr lang="en-US" sz="3300" dirty="0"/>
              <a:t> op de </a:t>
            </a:r>
            <a:r>
              <a:rPr lang="en-US" sz="3300" dirty="0" err="1"/>
              <a:t>situatie</a:t>
            </a:r>
            <a:r>
              <a:rPr lang="en-US" sz="3300" dirty="0"/>
              <a:t>: </a:t>
            </a:r>
          </a:p>
          <a:p>
            <a:pPr lvl="1"/>
            <a:r>
              <a:rPr lang="en-US" sz="3300" dirty="0" err="1"/>
              <a:t>niet</a:t>
            </a:r>
            <a:r>
              <a:rPr lang="en-US" sz="3300" dirty="0"/>
              <a:t> </a:t>
            </a:r>
            <a:r>
              <a:rPr lang="en-US" sz="3300" dirty="0" err="1"/>
              <a:t>alleen</a:t>
            </a:r>
            <a:r>
              <a:rPr lang="en-US" sz="3300" dirty="0"/>
              <a:t> </a:t>
            </a:r>
            <a:r>
              <a:rPr lang="en-US" sz="3300" dirty="0" err="1"/>
              <a:t>feitelijkheden</a:t>
            </a:r>
            <a:r>
              <a:rPr lang="en-US" sz="3300" dirty="0"/>
              <a:t> maar </a:t>
            </a:r>
            <a:r>
              <a:rPr lang="en-US" sz="3300" dirty="0" err="1"/>
              <a:t>juist</a:t>
            </a:r>
            <a:r>
              <a:rPr lang="en-US" sz="3300" dirty="0"/>
              <a:t> </a:t>
            </a:r>
            <a:r>
              <a:rPr lang="en-US" sz="3300" dirty="0" err="1"/>
              <a:t>ook</a:t>
            </a:r>
            <a:r>
              <a:rPr lang="en-US" sz="3300" dirty="0"/>
              <a:t> </a:t>
            </a:r>
            <a:r>
              <a:rPr lang="en-US" sz="3300" dirty="0" err="1"/>
              <a:t>aandacht</a:t>
            </a:r>
            <a:r>
              <a:rPr lang="en-US" sz="3300" dirty="0"/>
              <a:t> </a:t>
            </a:r>
            <a:r>
              <a:rPr lang="en-US" sz="3300" dirty="0" err="1"/>
              <a:t>voor</a:t>
            </a:r>
            <a:r>
              <a:rPr lang="en-US" sz="3300" dirty="0"/>
              <a:t> </a:t>
            </a:r>
            <a:r>
              <a:rPr lang="en-US" sz="3300" dirty="0" err="1"/>
              <a:t>wereldbeelden</a:t>
            </a:r>
            <a:r>
              <a:rPr lang="en-US" sz="3300" dirty="0"/>
              <a:t>, </a:t>
            </a:r>
            <a:r>
              <a:rPr lang="en-US" sz="3300" dirty="0" err="1"/>
              <a:t>emoties</a:t>
            </a:r>
            <a:r>
              <a:rPr lang="en-US" sz="3300" dirty="0"/>
              <a:t>, </a:t>
            </a:r>
            <a:r>
              <a:rPr lang="en-US" sz="3300" dirty="0" err="1"/>
              <a:t>wensen</a:t>
            </a:r>
            <a:r>
              <a:rPr lang="en-US" sz="3300" dirty="0"/>
              <a:t> etc. </a:t>
            </a:r>
          </a:p>
          <a:p>
            <a:endParaRPr lang="en-US" sz="3300" dirty="0"/>
          </a:p>
          <a:p>
            <a:endParaRPr lang="nl-NL" dirty="0"/>
          </a:p>
        </p:txBody>
      </p:sp>
      <p:pic>
        <p:nvPicPr>
          <p:cNvPr id="5" name="Picture 4">
            <a:extLst>
              <a:ext uri="{FF2B5EF4-FFF2-40B4-BE49-F238E27FC236}">
                <a16:creationId xmlns:a16="http://schemas.microsoft.com/office/drawing/2014/main" id="{50FE4A25-2D42-4050-98B7-78503EC6C46A}"/>
              </a:ext>
            </a:extLst>
          </p:cNvPr>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8345388" y="2054461"/>
            <a:ext cx="3259079" cy="2739933"/>
          </a:xfrm>
          <a:prstGeom prst="rect">
            <a:avLst/>
          </a:prstGeom>
        </p:spPr>
      </p:pic>
    </p:spTree>
    <p:extLst>
      <p:ext uri="{BB962C8B-B14F-4D97-AF65-F5344CB8AC3E}">
        <p14:creationId xmlns:p14="http://schemas.microsoft.com/office/powerpoint/2010/main" val="411229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a:t>Wereldbeelden,</a:t>
            </a:r>
            <a:br>
              <a:rPr lang="nl-NL" sz="3200" b="1" dirty="0"/>
            </a:br>
            <a:r>
              <a:rPr lang="nl-NL" sz="3200" b="1" dirty="0"/>
              <a:t>aannames en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8339202" y="3653455"/>
            <a:ext cx="2248115" cy="1946059"/>
          </a:xfrm>
          <a:prstGeom prst="rect">
            <a:avLst/>
          </a:prstGeom>
          <a:noFill/>
        </p:spPr>
      </p:pic>
      <p:sp>
        <p:nvSpPr>
          <p:cNvPr id="3" name="Content Placeholder 2"/>
          <p:cNvSpPr>
            <a:spLocks noGrp="1"/>
          </p:cNvSpPr>
          <p:nvPr>
            <p:ph idx="1"/>
          </p:nvPr>
        </p:nvSpPr>
        <p:spPr>
          <a:xfrm>
            <a:off x="3592145" y="825031"/>
            <a:ext cx="7732669" cy="5297863"/>
          </a:xfrm>
        </p:spPr>
        <p:txBody>
          <a:bodyPr>
            <a:normAutofit/>
          </a:bodyPr>
          <a:lstStyle/>
          <a:p>
            <a:r>
              <a:rPr lang="en-US" dirty="0"/>
              <a:t>Doel: </a:t>
            </a:r>
            <a:r>
              <a:rPr lang="en-US" dirty="0" err="1"/>
              <a:t>complexiteit</a:t>
            </a:r>
            <a:r>
              <a:rPr lang="en-US" dirty="0"/>
              <a:t> van </a:t>
            </a:r>
            <a:r>
              <a:rPr lang="en-US" dirty="0" err="1"/>
              <a:t>vraagstuk</a:t>
            </a:r>
            <a:r>
              <a:rPr lang="en-US" dirty="0"/>
              <a:t> </a:t>
            </a:r>
            <a:r>
              <a:rPr lang="en-US" dirty="0" err="1"/>
              <a:t>inzichtelijk</a:t>
            </a:r>
            <a:r>
              <a:rPr lang="en-US" dirty="0"/>
              <a:t> </a:t>
            </a:r>
            <a:r>
              <a:rPr lang="en-US" dirty="0" err="1"/>
              <a:t>maken</a:t>
            </a:r>
            <a:r>
              <a:rPr lang="en-US" dirty="0"/>
              <a:t> (</a:t>
            </a:r>
            <a:r>
              <a:rPr lang="en-US" dirty="0" err="1"/>
              <a:t>voor</a:t>
            </a:r>
            <a:r>
              <a:rPr lang="en-US" dirty="0"/>
              <a:t> </a:t>
            </a:r>
            <a:r>
              <a:rPr lang="en-US" dirty="0" err="1"/>
              <a:t>jezelf</a:t>
            </a:r>
            <a:r>
              <a:rPr lang="en-US" dirty="0"/>
              <a:t> </a:t>
            </a:r>
            <a:r>
              <a:rPr lang="en-US" dirty="0" err="1"/>
              <a:t>én</a:t>
            </a:r>
            <a:r>
              <a:rPr lang="en-US" dirty="0"/>
              <a:t> </a:t>
            </a:r>
            <a:r>
              <a:rPr lang="en-US" dirty="0" err="1"/>
              <a:t>voor</a:t>
            </a:r>
            <a:r>
              <a:rPr lang="en-US" dirty="0"/>
              <a:t> de </a:t>
            </a:r>
            <a:r>
              <a:rPr lang="en-US" dirty="0" err="1"/>
              <a:t>ander</a:t>
            </a:r>
            <a:r>
              <a:rPr lang="en-US" dirty="0"/>
              <a:t>) </a:t>
            </a:r>
            <a:r>
              <a:rPr lang="en-US" dirty="0" err="1"/>
              <a:t>en</a:t>
            </a:r>
            <a:r>
              <a:rPr lang="en-US" dirty="0"/>
              <a:t> </a:t>
            </a:r>
            <a:r>
              <a:rPr lang="en-US" dirty="0" err="1"/>
              <a:t>hierover</a:t>
            </a:r>
            <a:r>
              <a:rPr lang="en-US" dirty="0"/>
              <a:t> </a:t>
            </a:r>
            <a:r>
              <a:rPr lang="en-US" dirty="0" err="1"/>
              <a:t>kunnen</a:t>
            </a:r>
            <a:r>
              <a:rPr lang="en-US" dirty="0"/>
              <a:t> </a:t>
            </a:r>
            <a:r>
              <a:rPr lang="en-US" dirty="0" err="1"/>
              <a:t>communiceren</a:t>
            </a:r>
            <a:endParaRPr lang="en-US" dirty="0"/>
          </a:p>
          <a:p>
            <a:pPr lvl="1"/>
            <a:r>
              <a:rPr lang="en-US" dirty="0"/>
              <a:t>Eigen </a:t>
            </a:r>
            <a:r>
              <a:rPr lang="en-US" dirty="0" err="1"/>
              <a:t>gedachten</a:t>
            </a:r>
            <a:r>
              <a:rPr lang="en-US" dirty="0"/>
              <a:t> </a:t>
            </a:r>
            <a:r>
              <a:rPr lang="en-US" dirty="0" err="1"/>
              <a:t>en</a:t>
            </a:r>
            <a:r>
              <a:rPr lang="en-US" dirty="0"/>
              <a:t> </a:t>
            </a:r>
            <a:r>
              <a:rPr lang="en-US" dirty="0" err="1"/>
              <a:t>kennis</a:t>
            </a:r>
            <a:r>
              <a:rPr lang="en-US" dirty="0"/>
              <a:t> van </a:t>
            </a:r>
            <a:r>
              <a:rPr lang="en-US" dirty="0" err="1"/>
              <a:t>vraagstuk</a:t>
            </a:r>
            <a:r>
              <a:rPr lang="en-US" dirty="0"/>
              <a:t> </a:t>
            </a:r>
            <a:r>
              <a:rPr lang="en-US" dirty="0" err="1"/>
              <a:t>structuren</a:t>
            </a:r>
            <a:r>
              <a:rPr lang="en-US" dirty="0"/>
              <a:t>;</a:t>
            </a:r>
          </a:p>
          <a:p>
            <a:pPr lvl="1"/>
            <a:r>
              <a:rPr lang="nl-NL" dirty="0"/>
              <a:t>(jouw kijk op) problematische situatie weergeven; </a:t>
            </a:r>
          </a:p>
          <a:p>
            <a:pPr lvl="1"/>
            <a:r>
              <a:rPr lang="nl-NL" dirty="0"/>
              <a:t>Belanghebbenden uitnodigen het rijke plaatje aan te passen of uit te breiden: samen goed beeld krijgen van situatie.</a:t>
            </a:r>
          </a:p>
          <a:p>
            <a:pPr marL="502920" lvl="1" indent="0">
              <a:buNone/>
            </a:pPr>
            <a:endParaRPr lang="en-US" sz="2000" dirty="0"/>
          </a:p>
          <a:p>
            <a:r>
              <a:rPr lang="en-US" dirty="0"/>
              <a:t>Twee- of </a:t>
            </a:r>
            <a:r>
              <a:rPr lang="en-US" dirty="0" err="1"/>
              <a:t>soms</a:t>
            </a:r>
            <a:r>
              <a:rPr lang="en-US" dirty="0"/>
              <a:t> </a:t>
            </a:r>
            <a:r>
              <a:rPr lang="en-US" dirty="0" err="1"/>
              <a:t>zelfs</a:t>
            </a:r>
            <a:r>
              <a:rPr lang="en-US" dirty="0"/>
              <a:t> </a:t>
            </a:r>
            <a:r>
              <a:rPr lang="en-US" dirty="0" err="1"/>
              <a:t>driedimensionaal</a:t>
            </a:r>
            <a:r>
              <a:rPr lang="en-US" dirty="0"/>
              <a:t>: complete </a:t>
            </a:r>
            <a:r>
              <a:rPr lang="en-US" dirty="0" err="1"/>
              <a:t>vraagstuk</a:t>
            </a:r>
            <a:r>
              <a:rPr lang="en-US" dirty="0"/>
              <a:t> steeds in </a:t>
            </a:r>
            <a:r>
              <a:rPr lang="en-US" dirty="0" err="1"/>
              <a:t>beeld</a:t>
            </a:r>
            <a:r>
              <a:rPr lang="en-US" dirty="0"/>
              <a:t> </a:t>
            </a:r>
            <a:r>
              <a:rPr lang="en-US" dirty="0" err="1"/>
              <a:t>i.p.v</a:t>
            </a:r>
            <a:r>
              <a:rPr lang="en-US" dirty="0"/>
              <a:t>. </a:t>
            </a:r>
            <a:r>
              <a:rPr lang="en-US" dirty="0" err="1"/>
              <a:t>losse</a:t>
            </a:r>
            <a:r>
              <a:rPr lang="en-US" dirty="0"/>
              <a:t> </a:t>
            </a:r>
            <a:r>
              <a:rPr lang="en-US" dirty="0" err="1"/>
              <a:t>stukjes</a:t>
            </a:r>
            <a:r>
              <a:rPr lang="en-US" dirty="0"/>
              <a:t> </a:t>
            </a:r>
            <a:r>
              <a:rPr lang="en-US" dirty="0" err="1"/>
              <a:t>zoals</a:t>
            </a:r>
            <a:r>
              <a:rPr lang="en-US" dirty="0"/>
              <a:t> in </a:t>
            </a:r>
            <a:r>
              <a:rPr lang="en-US" dirty="0" err="1"/>
              <a:t>lineair</a:t>
            </a:r>
            <a:r>
              <a:rPr lang="en-US" dirty="0"/>
              <a:t> </a:t>
            </a:r>
            <a:r>
              <a:rPr lang="en-US" dirty="0" err="1"/>
              <a:t>gesprek</a:t>
            </a:r>
            <a:r>
              <a:rPr lang="en-US" dirty="0"/>
              <a:t>. </a:t>
            </a:r>
          </a:p>
          <a:p>
            <a:endParaRPr lang="nl-NL" dirty="0"/>
          </a:p>
          <a:p>
            <a:r>
              <a:rPr lang="nl-NL" dirty="0"/>
              <a:t>Vorm: Geen regels!</a:t>
            </a:r>
          </a:p>
          <a:p>
            <a:pPr lvl="1"/>
            <a:endParaRPr lang="en-US" sz="2000" dirty="0"/>
          </a:p>
          <a:p>
            <a:r>
              <a:rPr lang="en-US" dirty="0" err="1" smtClean="0"/>
              <a:t>Voorbeelden</a:t>
            </a:r>
            <a:r>
              <a:rPr lang="en-US" dirty="0" smtClean="0"/>
              <a:t>:</a:t>
            </a:r>
          </a:p>
          <a:p>
            <a:pPr marL="502920" lvl="1" indent="0">
              <a:buNone/>
            </a:pPr>
            <a:r>
              <a:rPr lang="en-US" dirty="0" err="1" smtClean="0"/>
              <a:t>zie</a:t>
            </a:r>
            <a:r>
              <a:rPr lang="en-US" dirty="0" smtClean="0"/>
              <a:t> </a:t>
            </a:r>
            <a:r>
              <a:rPr lang="nl-NL" dirty="0" smtClean="0">
                <a:hlinkClick r:id="rId3"/>
              </a:rPr>
              <a:t>https</a:t>
            </a:r>
            <a:r>
              <a:rPr lang="nl-NL" dirty="0">
                <a:hlinkClick r:id="rId3"/>
              </a:rPr>
              <a:t>://</a:t>
            </a:r>
            <a:r>
              <a:rPr lang="nl-NL" dirty="0" smtClean="0">
                <a:hlinkClick r:id="rId3"/>
              </a:rPr>
              <a:t>www.betterevaluation.org/en/evaluation-options/richpictures</a:t>
            </a:r>
            <a:endParaRPr lang="en-US" dirty="0"/>
          </a:p>
        </p:txBody>
      </p:sp>
      <p:sp>
        <p:nvSpPr>
          <p:cNvPr id="2" name="Title 1"/>
          <p:cNvSpPr>
            <a:spLocks noGrp="1"/>
          </p:cNvSpPr>
          <p:nvPr>
            <p:ph type="title"/>
          </p:nvPr>
        </p:nvSpPr>
        <p:spPr/>
        <p:txBody>
          <a:bodyPr/>
          <a:lstStyle/>
          <a:p>
            <a:r>
              <a:rPr lang="en-US" dirty="0"/>
              <a:t>Finding out: </a:t>
            </a:r>
            <a:r>
              <a:rPr lang="en-US" dirty="0" err="1"/>
              <a:t>rijk</a:t>
            </a:r>
            <a:r>
              <a:rPr lang="en-US" dirty="0"/>
              <a:t> </a:t>
            </a:r>
            <a:r>
              <a:rPr lang="en-US" dirty="0" err="1"/>
              <a:t>plaatje</a:t>
            </a:r>
            <a:r>
              <a:rPr lang="en-US" dirty="0"/>
              <a:t/>
            </a:r>
            <a:br>
              <a:rPr lang="en-US" dirty="0"/>
            </a:br>
            <a:r>
              <a:rPr lang="en-US" dirty="0"/>
              <a:t/>
            </a:r>
            <a:br>
              <a:rPr lang="en-US" dirty="0"/>
            </a:br>
            <a:r>
              <a:rPr lang="en-US" dirty="0"/>
              <a:t>(rich picture)</a:t>
            </a:r>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CCB1-D50F-4C05-B5F7-726CED4C1529}"/>
              </a:ext>
            </a:extLst>
          </p:cNvPr>
          <p:cNvSpPr>
            <a:spLocks noGrp="1"/>
          </p:cNvSpPr>
          <p:nvPr>
            <p:ph type="title"/>
          </p:nvPr>
        </p:nvSpPr>
        <p:spPr/>
        <p:txBody>
          <a:bodyPr/>
          <a:lstStyle/>
          <a:p>
            <a:r>
              <a:rPr lang="en-US" dirty="0" err="1"/>
              <a:t>Rijk</a:t>
            </a:r>
            <a:r>
              <a:rPr lang="en-US" dirty="0"/>
              <a:t> </a:t>
            </a:r>
            <a:r>
              <a:rPr lang="en-US" dirty="0" err="1"/>
              <a:t>plaatje</a:t>
            </a:r>
            <a:r>
              <a:rPr lang="en-US" dirty="0"/>
              <a:t/>
            </a:r>
            <a:br>
              <a:rPr lang="en-US" dirty="0"/>
            </a:br>
            <a:r>
              <a:rPr lang="en-US" dirty="0"/>
              <a:t/>
            </a:r>
            <a:br>
              <a:rPr lang="en-US" dirty="0"/>
            </a:br>
            <a:r>
              <a:rPr lang="en-US" dirty="0"/>
              <a:t>Wat neem je op?</a:t>
            </a:r>
            <a:endParaRPr lang="nl-NL" dirty="0"/>
          </a:p>
        </p:txBody>
      </p:sp>
      <p:sp>
        <p:nvSpPr>
          <p:cNvPr id="3" name="Content Placeholder 2">
            <a:extLst>
              <a:ext uri="{FF2B5EF4-FFF2-40B4-BE49-F238E27FC236}">
                <a16:creationId xmlns:a16="http://schemas.microsoft.com/office/drawing/2014/main" id="{EC0310B4-EB2D-4F68-A24E-6C305C9D5B86}"/>
              </a:ext>
            </a:extLst>
          </p:cNvPr>
          <p:cNvSpPr>
            <a:spLocks noGrp="1"/>
          </p:cNvSpPr>
          <p:nvPr>
            <p:ph idx="1"/>
          </p:nvPr>
        </p:nvSpPr>
        <p:spPr/>
        <p:txBody>
          <a:bodyPr>
            <a:normAutofit/>
          </a:bodyPr>
          <a:lstStyle/>
          <a:p>
            <a:r>
              <a:rPr lang="nl-NL" dirty="0"/>
              <a:t>Neemt verschillende aspecten erin op:</a:t>
            </a:r>
          </a:p>
          <a:p>
            <a:pPr lvl="1"/>
            <a:r>
              <a:rPr lang="nl-NL" sz="2000" dirty="0"/>
              <a:t>Belanghebbenden</a:t>
            </a:r>
          </a:p>
          <a:p>
            <a:pPr lvl="1"/>
            <a:r>
              <a:rPr lang="nl-NL" sz="2000" dirty="0"/>
              <a:t>Belangen/issues/wensen</a:t>
            </a:r>
          </a:p>
          <a:p>
            <a:pPr lvl="1"/>
            <a:r>
              <a:rPr lang="en-US" sz="2000" dirty="0"/>
              <a:t>O</a:t>
            </a:r>
            <a:r>
              <a:rPr lang="nl-NL" sz="2000" dirty="0" err="1"/>
              <a:t>nderlinge</a:t>
            </a:r>
            <a:r>
              <a:rPr lang="nl-NL" sz="2000" dirty="0"/>
              <a:t> relaties</a:t>
            </a:r>
          </a:p>
          <a:p>
            <a:pPr lvl="1"/>
            <a:r>
              <a:rPr lang="nl-NL" sz="2000" dirty="0"/>
              <a:t>Structuur / Proces</a:t>
            </a:r>
          </a:p>
          <a:p>
            <a:pPr lvl="1"/>
            <a:r>
              <a:rPr lang="en-US" sz="2000" dirty="0"/>
              <a:t>W</a:t>
            </a:r>
            <a:r>
              <a:rPr lang="nl-NL" sz="2000" dirty="0"/>
              <a:t>etten/kaders</a:t>
            </a:r>
          </a:p>
          <a:p>
            <a:pPr lvl="1"/>
            <a:r>
              <a:rPr lang="en-US" sz="2000" dirty="0" err="1"/>
              <a:t>Knelpunten</a:t>
            </a:r>
            <a:endParaRPr lang="en-US" sz="2000" dirty="0"/>
          </a:p>
          <a:p>
            <a:pPr lvl="1"/>
            <a:r>
              <a:rPr lang="en-US" sz="2000" dirty="0" err="1"/>
              <a:t>Kansen</a:t>
            </a:r>
            <a:r>
              <a:rPr lang="en-US" sz="2000" dirty="0"/>
              <a:t> </a:t>
            </a:r>
          </a:p>
          <a:p>
            <a:endParaRPr lang="en-US" dirty="0"/>
          </a:p>
          <a:p>
            <a:r>
              <a:rPr lang="en-US" dirty="0" err="1"/>
              <a:t>Zicht</a:t>
            </a:r>
            <a:r>
              <a:rPr lang="en-US" dirty="0"/>
              <a:t> </a:t>
            </a:r>
            <a:r>
              <a:rPr lang="en-US" dirty="0" err="1"/>
              <a:t>krijgen</a:t>
            </a:r>
            <a:r>
              <a:rPr lang="en-US" dirty="0"/>
              <a:t> op hoe </a:t>
            </a:r>
            <a:r>
              <a:rPr lang="en-US" dirty="0" err="1"/>
              <a:t>verschillende</a:t>
            </a:r>
            <a:r>
              <a:rPr lang="en-US" dirty="0"/>
              <a:t> </a:t>
            </a:r>
            <a:r>
              <a:rPr lang="en-US" dirty="0" err="1"/>
              <a:t>spelers</a:t>
            </a:r>
            <a:r>
              <a:rPr lang="en-US" dirty="0"/>
              <a:t> </a:t>
            </a:r>
            <a:r>
              <a:rPr lang="en-US" dirty="0" err="1"/>
              <a:t>erin</a:t>
            </a:r>
            <a:r>
              <a:rPr lang="en-US" dirty="0"/>
              <a:t> </a:t>
            </a:r>
            <a:r>
              <a:rPr lang="en-US" dirty="0" err="1"/>
              <a:t>zitten</a:t>
            </a:r>
            <a:r>
              <a:rPr lang="en-US" dirty="0"/>
              <a:t>:</a:t>
            </a:r>
          </a:p>
          <a:p>
            <a:pPr lvl="1"/>
            <a:r>
              <a:rPr lang="en-US" sz="2000" dirty="0" err="1"/>
              <a:t>niet</a:t>
            </a:r>
            <a:r>
              <a:rPr lang="en-US" sz="2000" dirty="0"/>
              <a:t> </a:t>
            </a:r>
            <a:r>
              <a:rPr lang="en-US" sz="2000" dirty="0" err="1"/>
              <a:t>alleen</a:t>
            </a:r>
            <a:r>
              <a:rPr lang="en-US" sz="2000" dirty="0"/>
              <a:t> </a:t>
            </a:r>
            <a:r>
              <a:rPr lang="en-US" sz="2000" dirty="0" err="1"/>
              <a:t>feitelijke</a:t>
            </a:r>
            <a:r>
              <a:rPr lang="en-US" sz="2000" dirty="0"/>
              <a:t> </a:t>
            </a:r>
            <a:r>
              <a:rPr lang="en-US" sz="2000" dirty="0" err="1"/>
              <a:t>informatie</a:t>
            </a:r>
            <a:r>
              <a:rPr lang="en-US" sz="2000" dirty="0"/>
              <a:t> over </a:t>
            </a:r>
            <a:r>
              <a:rPr lang="en-US" sz="2000" dirty="0" err="1"/>
              <a:t>wetten</a:t>
            </a:r>
            <a:r>
              <a:rPr lang="en-US" sz="2000" dirty="0"/>
              <a:t>, </a:t>
            </a:r>
            <a:r>
              <a:rPr lang="en-US" sz="2000" dirty="0" err="1"/>
              <a:t>kaders</a:t>
            </a:r>
            <a:r>
              <a:rPr lang="en-US" sz="2000" dirty="0"/>
              <a:t>, procedures </a:t>
            </a:r>
            <a:r>
              <a:rPr lang="en-US" sz="2000" dirty="0" err="1"/>
              <a:t>etc</a:t>
            </a:r>
            <a:r>
              <a:rPr lang="en-US" sz="2000" dirty="0"/>
              <a:t>, </a:t>
            </a:r>
          </a:p>
          <a:p>
            <a:pPr lvl="1"/>
            <a:r>
              <a:rPr lang="en-US" sz="2000" dirty="0"/>
              <a:t>Maar </a:t>
            </a:r>
            <a:r>
              <a:rPr lang="en-US" sz="2000" dirty="0" err="1"/>
              <a:t>juist</a:t>
            </a:r>
            <a:r>
              <a:rPr lang="en-US" sz="2000" dirty="0"/>
              <a:t> </a:t>
            </a:r>
            <a:r>
              <a:rPr lang="en-US" sz="2000" dirty="0" err="1"/>
              <a:t>ook</a:t>
            </a:r>
            <a:r>
              <a:rPr lang="en-US" sz="2000" dirty="0"/>
              <a:t>: </a:t>
            </a:r>
            <a:r>
              <a:rPr lang="en-US" sz="2000" dirty="0" err="1"/>
              <a:t>emoties</a:t>
            </a:r>
            <a:r>
              <a:rPr lang="en-US" sz="2000" dirty="0"/>
              <a:t>, </a:t>
            </a:r>
            <a:r>
              <a:rPr lang="en-US" sz="2000" dirty="0" err="1"/>
              <a:t>wensen</a:t>
            </a:r>
            <a:r>
              <a:rPr lang="en-US" sz="2000" dirty="0"/>
              <a:t>, </a:t>
            </a:r>
            <a:r>
              <a:rPr lang="en-US" sz="2000" dirty="0" err="1"/>
              <a:t>aannames</a:t>
            </a:r>
            <a:r>
              <a:rPr lang="en-US" sz="2000" dirty="0"/>
              <a:t> van </a:t>
            </a:r>
            <a:r>
              <a:rPr lang="en-US" sz="2000" dirty="0" err="1"/>
              <a:t>mensen</a:t>
            </a:r>
            <a:endParaRPr lang="nl-NL" sz="2000" dirty="0"/>
          </a:p>
        </p:txBody>
      </p:sp>
    </p:spTree>
    <p:extLst>
      <p:ext uri="{BB962C8B-B14F-4D97-AF65-F5344CB8AC3E}">
        <p14:creationId xmlns:p14="http://schemas.microsoft.com/office/powerpoint/2010/main" val="3660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2A72-8CCA-4458-9490-3344A48EE2CC}"/>
              </a:ext>
            </a:extLst>
          </p:cNvPr>
          <p:cNvSpPr>
            <a:spLocks noGrp="1"/>
          </p:cNvSpPr>
          <p:nvPr>
            <p:ph type="title"/>
          </p:nvPr>
        </p:nvSpPr>
        <p:spPr/>
        <p:txBody>
          <a:bodyPr/>
          <a:lstStyle/>
          <a:p>
            <a:r>
              <a:rPr lang="en-US" dirty="0" err="1"/>
              <a:t>Voorbeeld</a:t>
            </a:r>
            <a:endParaRPr lang="nl-NL" dirty="0"/>
          </a:p>
        </p:txBody>
      </p:sp>
      <p:pic>
        <p:nvPicPr>
          <p:cNvPr id="4" name="Picture 5" descr="ssm 26">
            <a:extLst>
              <a:ext uri="{FF2B5EF4-FFF2-40B4-BE49-F238E27FC236}">
                <a16:creationId xmlns:a16="http://schemas.microsoft.com/office/drawing/2014/main" id="{5F9383F6-90BF-4453-ABE3-3D447CA4B9FB}"/>
              </a:ext>
            </a:extLst>
          </p:cNvPr>
          <p:cNvPicPr>
            <a:picLocks noChangeAspect="1" noChangeArrowheads="1"/>
          </p:cNvPicPr>
          <p:nvPr/>
        </p:nvPicPr>
        <p:blipFill>
          <a:blip r:embed="rId2" cstate="print"/>
          <a:srcRect/>
          <a:stretch>
            <a:fillRect/>
          </a:stretch>
        </p:blipFill>
        <p:spPr bwMode="auto">
          <a:xfrm>
            <a:off x="4264907" y="676321"/>
            <a:ext cx="6349305" cy="5496214"/>
          </a:xfrm>
          <a:prstGeom prst="rect">
            <a:avLst/>
          </a:prstGeom>
          <a:noFill/>
        </p:spPr>
      </p:pic>
    </p:spTree>
    <p:extLst>
      <p:ext uri="{BB962C8B-B14F-4D97-AF65-F5344CB8AC3E}">
        <p14:creationId xmlns:p14="http://schemas.microsoft.com/office/powerpoint/2010/main" val="41195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Oefening</a:t>
            </a:r>
            <a:r>
              <a:rPr lang="en-US" dirty="0"/>
              <a:t> in breakout rooms</a:t>
            </a:r>
          </a:p>
        </p:txBody>
      </p:sp>
      <p:sp>
        <p:nvSpPr>
          <p:cNvPr id="3" name="Content Placeholder 2"/>
          <p:cNvSpPr>
            <a:spLocks noGrp="1"/>
          </p:cNvSpPr>
          <p:nvPr>
            <p:ph idx="1"/>
          </p:nvPr>
        </p:nvSpPr>
        <p:spPr/>
        <p:txBody>
          <a:bodyPr>
            <a:normAutofit/>
          </a:bodyPr>
          <a:lstStyle/>
          <a:p>
            <a:r>
              <a:rPr lang="nl-NL" dirty="0"/>
              <a:t>Vraagstuk: projectmatig werken binnen de gemeente Veere </a:t>
            </a:r>
          </a:p>
          <a:p>
            <a:endParaRPr lang="nl-NL" dirty="0"/>
          </a:p>
          <a:p>
            <a:r>
              <a:rPr lang="nl-NL" dirty="0"/>
              <a:t>Bespreek het vraagstuk met elkaar</a:t>
            </a:r>
          </a:p>
          <a:p>
            <a:r>
              <a:rPr lang="en-US" dirty="0"/>
              <a:t>H</a:t>
            </a:r>
            <a:r>
              <a:rPr lang="nl-NL" dirty="0"/>
              <a:t>oe kijken jullie naar dit vraagstuk?</a:t>
            </a:r>
          </a:p>
          <a:p>
            <a:pPr lvl="1"/>
            <a:r>
              <a:rPr lang="en-US" dirty="0"/>
              <a:t>W</a:t>
            </a:r>
            <a:r>
              <a:rPr lang="nl-NL" dirty="0"/>
              <a:t>ie spelen er allemaal een rol?</a:t>
            </a:r>
          </a:p>
          <a:p>
            <a:pPr lvl="1"/>
            <a:r>
              <a:rPr lang="en-US" dirty="0"/>
              <a:t>W</a:t>
            </a:r>
            <a:r>
              <a:rPr lang="nl-NL" dirty="0"/>
              <a:t>elke belangen zijn er?</a:t>
            </a:r>
          </a:p>
          <a:p>
            <a:pPr lvl="1"/>
            <a:r>
              <a:rPr lang="en-US" dirty="0"/>
              <a:t>Wat is </a:t>
            </a:r>
            <a:r>
              <a:rPr lang="en-US" dirty="0" err="1"/>
              <a:t>er</a:t>
            </a:r>
            <a:r>
              <a:rPr lang="en-US" dirty="0"/>
              <a:t> al </a:t>
            </a:r>
            <a:r>
              <a:rPr lang="en-US" dirty="0" err="1"/>
              <a:t>bekend</a:t>
            </a:r>
            <a:r>
              <a:rPr lang="en-US" dirty="0"/>
              <a:t> over </a:t>
            </a:r>
            <a:r>
              <a:rPr lang="en-US" dirty="0" err="1"/>
              <a:t>processen</a:t>
            </a:r>
            <a:r>
              <a:rPr lang="en-US" dirty="0"/>
              <a:t>, regels, </a:t>
            </a:r>
            <a:r>
              <a:rPr lang="en-US" dirty="0" err="1"/>
              <a:t>kaders</a:t>
            </a:r>
            <a:r>
              <a:rPr lang="en-US" dirty="0"/>
              <a:t>?</a:t>
            </a:r>
            <a:endParaRPr lang="nl-NL" dirty="0"/>
          </a:p>
          <a:p>
            <a:pPr lvl="1"/>
            <a:r>
              <a:rPr lang="en-US" dirty="0"/>
              <a:t>W</a:t>
            </a:r>
            <a:r>
              <a:rPr lang="nl-NL" dirty="0"/>
              <a:t>aar zitten knelpunten?</a:t>
            </a:r>
          </a:p>
          <a:p>
            <a:pPr lvl="1"/>
            <a:r>
              <a:rPr lang="en-US" dirty="0" err="1"/>
              <a:t>Welke</a:t>
            </a:r>
            <a:r>
              <a:rPr lang="en-US" dirty="0"/>
              <a:t> </a:t>
            </a:r>
            <a:r>
              <a:rPr lang="en-US" dirty="0" err="1"/>
              <a:t>wensen</a:t>
            </a:r>
            <a:r>
              <a:rPr lang="en-US" dirty="0"/>
              <a:t> </a:t>
            </a:r>
            <a:r>
              <a:rPr lang="en-US" dirty="0" err="1"/>
              <a:t>zijn</a:t>
            </a:r>
            <a:r>
              <a:rPr lang="en-US" dirty="0"/>
              <a:t> </a:t>
            </a:r>
            <a:r>
              <a:rPr lang="en-US" dirty="0" err="1"/>
              <a:t>er</a:t>
            </a:r>
            <a:r>
              <a:rPr lang="en-US" dirty="0"/>
              <a:t>? </a:t>
            </a:r>
          </a:p>
          <a:p>
            <a:pPr lvl="1"/>
            <a:r>
              <a:rPr lang="en-US" dirty="0"/>
              <a:t>….</a:t>
            </a:r>
            <a:endParaRPr lang="nl-NL" dirty="0"/>
          </a:p>
          <a:p>
            <a:pPr lvl="1"/>
            <a:endParaRPr lang="nl-NL" dirty="0"/>
          </a:p>
          <a:p>
            <a:r>
              <a:rPr lang="en-US" dirty="0" err="1"/>
              <a:t>Maak</a:t>
            </a:r>
            <a:r>
              <a:rPr lang="en-US" dirty="0"/>
              <a:t> </a:t>
            </a:r>
            <a:r>
              <a:rPr lang="en-US" dirty="0" err="1"/>
              <a:t>dat</a:t>
            </a:r>
            <a:r>
              <a:rPr lang="en-US" dirty="0"/>
              <a:t> wat </a:t>
            </a:r>
            <a:r>
              <a:rPr lang="en-US" dirty="0" err="1"/>
              <a:t>jullie</a:t>
            </a:r>
            <a:r>
              <a:rPr lang="en-US" dirty="0"/>
              <a:t> </a:t>
            </a:r>
            <a:r>
              <a:rPr lang="en-US" dirty="0" err="1"/>
              <a:t>bespreken</a:t>
            </a:r>
            <a:r>
              <a:rPr lang="en-US" dirty="0"/>
              <a:t> </a:t>
            </a:r>
            <a:r>
              <a:rPr lang="en-US" dirty="0" err="1"/>
              <a:t>visueel</a:t>
            </a:r>
            <a:r>
              <a:rPr lang="en-US" dirty="0"/>
              <a:t> </a:t>
            </a:r>
            <a:r>
              <a:rPr lang="en-US" dirty="0" err="1"/>
              <a:t>zichtbaar</a:t>
            </a:r>
            <a:r>
              <a:rPr lang="en-US" dirty="0"/>
              <a:t> op het whiteboard in </a:t>
            </a:r>
            <a:r>
              <a:rPr lang="en-US" dirty="0" err="1"/>
              <a:t>Wappapp</a:t>
            </a:r>
            <a:r>
              <a:rPr lang="en-US" dirty="0"/>
              <a:t> (</a:t>
            </a:r>
            <a:r>
              <a:rPr lang="en-US" dirty="0" err="1"/>
              <a:t>zie</a:t>
            </a:r>
            <a:r>
              <a:rPr lang="en-US" dirty="0"/>
              <a:t> link in de chat in de </a:t>
            </a:r>
            <a:r>
              <a:rPr lang="en-US" dirty="0" err="1"/>
              <a:t>breakoutroom</a:t>
            </a:r>
            <a:r>
              <a:rPr lang="en-US" dirty="0"/>
              <a:t>)</a:t>
            </a:r>
            <a:endParaRPr lang="nl-NL" dirty="0"/>
          </a:p>
          <a:p>
            <a:endParaRPr lang="nl-NL" dirty="0"/>
          </a:p>
        </p:txBody>
      </p:sp>
    </p:spTree>
    <p:extLst>
      <p:ext uri="{BB962C8B-B14F-4D97-AF65-F5344CB8AC3E}">
        <p14:creationId xmlns:p14="http://schemas.microsoft.com/office/powerpoint/2010/main" val="35773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Opdrachten</a:t>
            </a:r>
            <a:r>
              <a:rPr lang="en-US" dirty="0"/>
              <a:t> </a:t>
            </a:r>
            <a:r>
              <a:rPr lang="en-US" dirty="0" err="1"/>
              <a:t>voor</a:t>
            </a:r>
            <a:r>
              <a:rPr lang="en-US" dirty="0"/>
              <a:t> TS 1</a:t>
            </a:r>
          </a:p>
        </p:txBody>
      </p:sp>
      <p:sp>
        <p:nvSpPr>
          <p:cNvPr id="3" name="Content Placeholder 2"/>
          <p:cNvSpPr>
            <a:spLocks noGrp="1"/>
          </p:cNvSpPr>
          <p:nvPr>
            <p:ph idx="1"/>
          </p:nvPr>
        </p:nvSpPr>
        <p:spPr/>
        <p:txBody>
          <a:bodyPr/>
          <a:lstStyle/>
          <a:p>
            <a:r>
              <a:rPr lang="en-US" dirty="0" err="1"/>
              <a:t>Kies</a:t>
            </a:r>
            <a:r>
              <a:rPr lang="en-US" dirty="0"/>
              <a:t> </a:t>
            </a:r>
            <a:r>
              <a:rPr lang="en-US" dirty="0" err="1"/>
              <a:t>een</a:t>
            </a:r>
            <a:r>
              <a:rPr lang="en-US" dirty="0"/>
              <a:t> casus/project </a:t>
            </a:r>
            <a:r>
              <a:rPr lang="en-US" dirty="0" err="1"/>
              <a:t>voor</a:t>
            </a:r>
            <a:r>
              <a:rPr lang="en-US" dirty="0"/>
              <a:t> de </a:t>
            </a:r>
            <a:r>
              <a:rPr lang="en-US" dirty="0" err="1"/>
              <a:t>komende</a:t>
            </a:r>
            <a:r>
              <a:rPr lang="en-US" dirty="0"/>
              <a:t> </a:t>
            </a:r>
            <a:r>
              <a:rPr lang="en-US" dirty="0" err="1"/>
              <a:t>periode</a:t>
            </a:r>
            <a:endParaRPr lang="en-US" dirty="0"/>
          </a:p>
          <a:p>
            <a:pPr lvl="1"/>
            <a:r>
              <a:rPr lang="en-US" dirty="0" err="1"/>
              <a:t>Komende</a:t>
            </a:r>
            <a:r>
              <a:rPr lang="en-US" dirty="0"/>
              <a:t> </a:t>
            </a:r>
            <a:r>
              <a:rPr lang="en-US" dirty="0" err="1"/>
              <a:t>periode</a:t>
            </a:r>
            <a:r>
              <a:rPr lang="en-US" dirty="0"/>
              <a:t> </a:t>
            </a:r>
            <a:r>
              <a:rPr lang="en-US" dirty="0" err="1"/>
              <a:t>verschillende</a:t>
            </a:r>
            <a:r>
              <a:rPr lang="en-US" dirty="0"/>
              <a:t> </a:t>
            </a:r>
            <a:r>
              <a:rPr lang="en-US" dirty="0" err="1"/>
              <a:t>theoriën</a:t>
            </a:r>
            <a:r>
              <a:rPr lang="en-US" dirty="0"/>
              <a:t> / tools / </a:t>
            </a:r>
            <a:r>
              <a:rPr lang="en-US" dirty="0" err="1"/>
              <a:t>opdrachten</a:t>
            </a:r>
            <a:r>
              <a:rPr lang="en-US" dirty="0"/>
              <a:t> </a:t>
            </a:r>
            <a:r>
              <a:rPr lang="en-US" dirty="0" err="1"/>
              <a:t>aangereikt</a:t>
            </a:r>
            <a:endParaRPr lang="en-US" dirty="0"/>
          </a:p>
          <a:p>
            <a:pPr lvl="1"/>
            <a:r>
              <a:rPr lang="en-US" dirty="0" err="1"/>
              <a:t>Kies</a:t>
            </a:r>
            <a:r>
              <a:rPr lang="en-US" dirty="0"/>
              <a:t> </a:t>
            </a:r>
            <a:r>
              <a:rPr lang="en-US" dirty="0" err="1"/>
              <a:t>een</a:t>
            </a:r>
            <a:r>
              <a:rPr lang="en-US" dirty="0"/>
              <a:t> casus/project </a:t>
            </a:r>
            <a:r>
              <a:rPr lang="en-US" dirty="0" err="1"/>
              <a:t>uit</a:t>
            </a:r>
            <a:r>
              <a:rPr lang="en-US" dirty="0"/>
              <a:t> </a:t>
            </a:r>
            <a:r>
              <a:rPr lang="en-US" dirty="0" err="1"/>
              <a:t>waar</a:t>
            </a:r>
            <a:r>
              <a:rPr lang="en-US" dirty="0"/>
              <a:t> je de </a:t>
            </a:r>
            <a:r>
              <a:rPr lang="en-US" dirty="0" err="1"/>
              <a:t>komende</a:t>
            </a:r>
            <a:r>
              <a:rPr lang="en-US" dirty="0"/>
              <a:t> </a:t>
            </a:r>
            <a:r>
              <a:rPr lang="en-US" dirty="0" err="1"/>
              <a:t>tijd</a:t>
            </a:r>
            <a:r>
              <a:rPr lang="en-US" dirty="0"/>
              <a:t> de </a:t>
            </a:r>
            <a:r>
              <a:rPr lang="en-US" dirty="0" err="1"/>
              <a:t>verschillende</a:t>
            </a:r>
            <a:r>
              <a:rPr lang="en-US" dirty="0"/>
              <a:t> (</a:t>
            </a:r>
            <a:r>
              <a:rPr lang="en-US" dirty="0" err="1"/>
              <a:t>huiswerk</a:t>
            </a:r>
            <a:r>
              <a:rPr lang="en-US" dirty="0"/>
              <a:t>)</a:t>
            </a:r>
            <a:r>
              <a:rPr lang="en-US" dirty="0" err="1"/>
              <a:t>opdrachten</a:t>
            </a:r>
            <a:r>
              <a:rPr lang="en-US" dirty="0"/>
              <a:t> </a:t>
            </a:r>
            <a:r>
              <a:rPr lang="en-US" dirty="0" err="1"/>
              <a:t>mee</a:t>
            </a:r>
            <a:r>
              <a:rPr lang="en-US" dirty="0"/>
              <a:t> wilt </a:t>
            </a:r>
            <a:r>
              <a:rPr lang="en-US" dirty="0" err="1"/>
              <a:t>uitvoeren</a:t>
            </a:r>
            <a:endParaRPr lang="en-US" dirty="0"/>
          </a:p>
          <a:p>
            <a:endParaRPr lang="en-US" dirty="0" smtClean="0"/>
          </a:p>
          <a:p>
            <a:r>
              <a:rPr lang="en-US" dirty="0" err="1" smtClean="0"/>
              <a:t>Maak</a:t>
            </a:r>
            <a:r>
              <a:rPr lang="en-US" dirty="0" smtClean="0"/>
              <a:t> </a:t>
            </a:r>
            <a:r>
              <a:rPr lang="en-US" dirty="0" err="1"/>
              <a:t>een</a:t>
            </a:r>
            <a:r>
              <a:rPr lang="en-US" dirty="0"/>
              <a:t> </a:t>
            </a:r>
            <a:r>
              <a:rPr lang="en-US" dirty="0" err="1"/>
              <a:t>eerste</a:t>
            </a:r>
            <a:r>
              <a:rPr lang="en-US" dirty="0"/>
              <a:t> </a:t>
            </a:r>
            <a:r>
              <a:rPr lang="en-US" dirty="0" err="1"/>
              <a:t>rijke</a:t>
            </a:r>
            <a:r>
              <a:rPr lang="en-US" dirty="0"/>
              <a:t> </a:t>
            </a:r>
            <a:r>
              <a:rPr lang="en-US" dirty="0" err="1"/>
              <a:t>plaatje</a:t>
            </a:r>
            <a:r>
              <a:rPr lang="en-US" dirty="0"/>
              <a:t> van </a:t>
            </a:r>
            <a:r>
              <a:rPr lang="en-US" dirty="0" err="1"/>
              <a:t>deze</a:t>
            </a:r>
            <a:r>
              <a:rPr lang="en-US" dirty="0"/>
              <a:t> casus</a:t>
            </a:r>
          </a:p>
          <a:p>
            <a:pPr lvl="1"/>
            <a:r>
              <a:rPr lang="en-US" dirty="0" err="1"/>
              <a:t>Probeer</a:t>
            </a:r>
            <a:r>
              <a:rPr lang="en-US" dirty="0"/>
              <a:t> </a:t>
            </a:r>
            <a:r>
              <a:rPr lang="en-US" dirty="0" err="1"/>
              <a:t>deze</a:t>
            </a:r>
            <a:r>
              <a:rPr lang="en-US" dirty="0"/>
              <a:t> casus </a:t>
            </a:r>
            <a:r>
              <a:rPr lang="en-US" dirty="0" err="1"/>
              <a:t>te</a:t>
            </a:r>
            <a:r>
              <a:rPr lang="en-US" dirty="0"/>
              <a:t> </a:t>
            </a:r>
            <a:r>
              <a:rPr lang="en-US" dirty="0" err="1"/>
              <a:t>beschrijven</a:t>
            </a:r>
            <a:r>
              <a:rPr lang="en-US" dirty="0"/>
              <a:t> met </a:t>
            </a:r>
            <a:r>
              <a:rPr lang="en-US" dirty="0" err="1"/>
              <a:t>behulp</a:t>
            </a:r>
            <a:r>
              <a:rPr lang="en-US" dirty="0"/>
              <a:t> van </a:t>
            </a:r>
            <a:r>
              <a:rPr lang="en-US" dirty="0" err="1"/>
              <a:t>een</a:t>
            </a:r>
            <a:r>
              <a:rPr lang="en-US" dirty="0"/>
              <a:t> </a:t>
            </a:r>
            <a:r>
              <a:rPr lang="en-US" dirty="0" err="1"/>
              <a:t>rijk</a:t>
            </a:r>
            <a:r>
              <a:rPr lang="en-US" dirty="0"/>
              <a:t> </a:t>
            </a:r>
            <a:r>
              <a:rPr lang="en-US" dirty="0" err="1"/>
              <a:t>plaatje</a:t>
            </a:r>
            <a:endParaRPr lang="en-US" dirty="0"/>
          </a:p>
          <a:p>
            <a:pPr lvl="1"/>
            <a:r>
              <a:rPr lang="en-US" dirty="0" err="1"/>
              <a:t>Bij</a:t>
            </a:r>
            <a:r>
              <a:rPr lang="en-US" dirty="0"/>
              <a:t> de </a:t>
            </a:r>
            <a:r>
              <a:rPr lang="en-US" dirty="0" err="1"/>
              <a:t>toepassingsessie</a:t>
            </a:r>
            <a:r>
              <a:rPr lang="en-US" dirty="0"/>
              <a:t> </a:t>
            </a:r>
            <a:r>
              <a:rPr lang="en-US" dirty="0" err="1"/>
              <a:t>bespreken</a:t>
            </a:r>
            <a:r>
              <a:rPr lang="en-US" dirty="0"/>
              <a:t> we de </a:t>
            </a:r>
            <a:r>
              <a:rPr lang="en-US" dirty="0" err="1"/>
              <a:t>casussen</a:t>
            </a:r>
            <a:r>
              <a:rPr lang="en-US" dirty="0"/>
              <a:t> </a:t>
            </a:r>
            <a:r>
              <a:rPr lang="en-US" dirty="0" err="1"/>
              <a:t>aan</a:t>
            </a:r>
            <a:r>
              <a:rPr lang="en-US" dirty="0"/>
              <a:t> de hand van </a:t>
            </a:r>
            <a:r>
              <a:rPr lang="en-US" dirty="0" err="1"/>
              <a:t>deze</a:t>
            </a:r>
            <a:r>
              <a:rPr lang="en-US" dirty="0"/>
              <a:t> </a:t>
            </a:r>
            <a:r>
              <a:rPr lang="en-US" dirty="0" err="1"/>
              <a:t>plaatjes</a:t>
            </a:r>
            <a:r>
              <a:rPr lang="en-US" dirty="0"/>
              <a:t> met </a:t>
            </a:r>
            <a:r>
              <a:rPr lang="en-US" dirty="0" err="1"/>
              <a:t>elkaar</a:t>
            </a:r>
            <a:r>
              <a:rPr lang="en-US" dirty="0"/>
              <a:t> </a:t>
            </a:r>
            <a:r>
              <a:rPr lang="en-US" dirty="0" err="1"/>
              <a:t>en</a:t>
            </a:r>
            <a:r>
              <a:rPr lang="en-US" dirty="0"/>
              <a:t> </a:t>
            </a:r>
            <a:r>
              <a:rPr lang="en-US" dirty="0" err="1"/>
              <a:t>kijken</a:t>
            </a:r>
            <a:r>
              <a:rPr lang="en-US" dirty="0"/>
              <a:t> we of </a:t>
            </a:r>
            <a:r>
              <a:rPr lang="en-US" dirty="0" err="1"/>
              <a:t>deze</a:t>
            </a:r>
            <a:r>
              <a:rPr lang="en-US" dirty="0"/>
              <a:t> </a:t>
            </a:r>
            <a:r>
              <a:rPr lang="en-US" dirty="0" err="1"/>
              <a:t>geschikt</a:t>
            </a:r>
            <a:r>
              <a:rPr lang="en-US" dirty="0"/>
              <a:t> </a:t>
            </a:r>
            <a:r>
              <a:rPr lang="en-US" dirty="0" err="1"/>
              <a:t>zijn</a:t>
            </a:r>
            <a:r>
              <a:rPr lang="en-US" dirty="0"/>
              <a:t> om op </a:t>
            </a:r>
            <a:r>
              <a:rPr lang="en-US" dirty="0" err="1"/>
              <a:t>te</a:t>
            </a:r>
            <a:r>
              <a:rPr lang="en-US" dirty="0"/>
              <a:t> </a:t>
            </a:r>
            <a:r>
              <a:rPr lang="en-US" dirty="0" err="1"/>
              <a:t>volgen</a:t>
            </a:r>
            <a:r>
              <a:rPr lang="en-US" dirty="0"/>
              <a:t>. </a:t>
            </a:r>
          </a:p>
          <a:p>
            <a:endParaRPr lang="en-US" dirty="0" smtClean="0"/>
          </a:p>
          <a:p>
            <a:r>
              <a:rPr lang="en-US" dirty="0" smtClean="0"/>
              <a:t>Lees </a:t>
            </a:r>
            <a:r>
              <a:rPr lang="en-US" dirty="0"/>
              <a:t>de </a:t>
            </a:r>
            <a:r>
              <a:rPr lang="en-US" dirty="0" err="1"/>
              <a:t>instructie</a:t>
            </a:r>
            <a:r>
              <a:rPr lang="en-US" dirty="0"/>
              <a:t> m.b.t. het </a:t>
            </a:r>
            <a:r>
              <a:rPr lang="en-US" dirty="0" err="1"/>
              <a:t>aanmelden</a:t>
            </a:r>
            <a:r>
              <a:rPr lang="en-US" dirty="0"/>
              <a:t> </a:t>
            </a:r>
            <a:r>
              <a:rPr lang="en-US" dirty="0" err="1"/>
              <a:t>voor</a:t>
            </a:r>
            <a:r>
              <a:rPr lang="en-US" dirty="0"/>
              <a:t> het </a:t>
            </a:r>
            <a:r>
              <a:rPr lang="en-US" dirty="0" err="1"/>
              <a:t>projectenportfolio</a:t>
            </a:r>
            <a:r>
              <a:rPr lang="en-US" dirty="0"/>
              <a:t> en </a:t>
            </a:r>
            <a:r>
              <a:rPr lang="en-US" dirty="0" err="1"/>
              <a:t>meldt</a:t>
            </a:r>
            <a:r>
              <a:rPr lang="en-US" dirty="0"/>
              <a:t> je </a:t>
            </a:r>
            <a:r>
              <a:rPr lang="en-US" dirty="0" err="1"/>
              <a:t>alvast</a:t>
            </a:r>
            <a:r>
              <a:rPr lang="en-US" dirty="0"/>
              <a:t> </a:t>
            </a:r>
            <a:r>
              <a:rPr lang="en-US" dirty="0" err="1" smtClean="0"/>
              <a:t>aan</a:t>
            </a:r>
            <a:r>
              <a:rPr lang="en-US" dirty="0" smtClean="0"/>
              <a:t> (</a:t>
            </a:r>
            <a:r>
              <a:rPr lang="en-US" dirty="0" err="1" smtClean="0"/>
              <a:t>houd</a:t>
            </a:r>
            <a:r>
              <a:rPr lang="en-US" dirty="0" smtClean="0"/>
              <a:t> je mailbox in de </a:t>
            </a:r>
            <a:r>
              <a:rPr lang="en-US" dirty="0" err="1" smtClean="0"/>
              <a:t>gaten</a:t>
            </a:r>
            <a:r>
              <a:rPr lang="en-US" dirty="0" smtClean="0"/>
              <a:t>). </a:t>
            </a:r>
            <a:endParaRPr lang="en-US" dirty="0"/>
          </a:p>
        </p:txBody>
      </p:sp>
    </p:spTree>
    <p:extLst>
      <p:ext uri="{BB962C8B-B14F-4D97-AF65-F5344CB8AC3E}">
        <p14:creationId xmlns:p14="http://schemas.microsoft.com/office/powerpoint/2010/main" val="424252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nl-NL" dirty="0"/>
              <a:t>Workshop 1</a:t>
            </a:r>
          </a:p>
          <a:p>
            <a:pPr lvl="1"/>
            <a:r>
              <a:rPr lang="en-US" dirty="0" err="1"/>
              <a:t>Praktische</a:t>
            </a:r>
            <a:r>
              <a:rPr lang="en-US" dirty="0"/>
              <a:t> </a:t>
            </a:r>
            <a:r>
              <a:rPr lang="en-US" dirty="0" err="1"/>
              <a:t>zaken</a:t>
            </a:r>
            <a:r>
              <a:rPr lang="en-US" dirty="0"/>
              <a:t>: h</a:t>
            </a:r>
            <a:r>
              <a:rPr lang="nl-NL" dirty="0" err="1"/>
              <a:t>uishoudelijke</a:t>
            </a:r>
            <a:r>
              <a:rPr lang="nl-NL" dirty="0"/>
              <a:t> mededelingen, techniek, insteek sessies etc. </a:t>
            </a:r>
          </a:p>
          <a:p>
            <a:pPr lvl="1"/>
            <a:r>
              <a:rPr lang="nl-NL" dirty="0"/>
              <a:t>Korte terugblik startbijeenkomst en intake gesprekken</a:t>
            </a:r>
          </a:p>
          <a:p>
            <a:pPr lvl="1"/>
            <a:r>
              <a:rPr lang="en-US" dirty="0"/>
              <a:t>Het </a:t>
            </a:r>
            <a:r>
              <a:rPr lang="en-US" dirty="0" err="1"/>
              <a:t>rijke</a:t>
            </a:r>
            <a:r>
              <a:rPr lang="en-US" dirty="0"/>
              <a:t> </a:t>
            </a:r>
            <a:r>
              <a:rPr lang="en-US" dirty="0" err="1"/>
              <a:t>plaatje</a:t>
            </a:r>
            <a:endParaRPr lang="nl-NL" dirty="0"/>
          </a:p>
          <a:p>
            <a:pPr lvl="1"/>
            <a:endParaRPr lang="nl-NL" dirty="0"/>
          </a:p>
        </p:txBody>
      </p:sp>
    </p:spTree>
    <p:extLst>
      <p:ext uri="{BB962C8B-B14F-4D97-AF65-F5344CB8AC3E}">
        <p14:creationId xmlns:p14="http://schemas.microsoft.com/office/powerpoint/2010/main" val="23947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B5F-1C23-4CD0-9748-723BDB1CAAC0}"/>
              </a:ext>
            </a:extLst>
          </p:cNvPr>
          <p:cNvSpPr>
            <a:spLocks noGrp="1"/>
          </p:cNvSpPr>
          <p:nvPr>
            <p:ph type="title"/>
          </p:nvPr>
        </p:nvSpPr>
        <p:spPr/>
        <p:txBody>
          <a:bodyPr/>
          <a:lstStyle/>
          <a:p>
            <a:r>
              <a:rPr lang="en-US" dirty="0" err="1"/>
              <a:t>Praktische</a:t>
            </a:r>
            <a:r>
              <a:rPr lang="en-US" dirty="0"/>
              <a:t> </a:t>
            </a:r>
            <a:r>
              <a:rPr lang="en-US" dirty="0" err="1"/>
              <a:t>zaken</a:t>
            </a:r>
            <a:r>
              <a:rPr lang="en-US" dirty="0"/>
              <a:t> </a:t>
            </a:r>
            <a:r>
              <a:rPr lang="en-US" dirty="0" err="1"/>
              <a:t>omtrent</a:t>
            </a:r>
            <a:r>
              <a:rPr lang="en-US" dirty="0"/>
              <a:t> workshops </a:t>
            </a:r>
            <a:r>
              <a:rPr lang="en-US" dirty="0" err="1"/>
              <a:t>en</a:t>
            </a:r>
            <a:r>
              <a:rPr lang="en-US" dirty="0"/>
              <a:t> </a:t>
            </a:r>
            <a:r>
              <a:rPr lang="en-US" dirty="0" err="1"/>
              <a:t>toepassings-sessies</a:t>
            </a:r>
            <a:endParaRPr lang="nl-NL" dirty="0"/>
          </a:p>
        </p:txBody>
      </p:sp>
      <p:sp>
        <p:nvSpPr>
          <p:cNvPr id="3" name="Content Placeholder 2">
            <a:extLst>
              <a:ext uri="{FF2B5EF4-FFF2-40B4-BE49-F238E27FC236}">
                <a16:creationId xmlns:a16="http://schemas.microsoft.com/office/drawing/2014/main" id="{E8FA4B6B-9D01-4261-80FD-DBCC4621A484}"/>
              </a:ext>
            </a:extLst>
          </p:cNvPr>
          <p:cNvSpPr>
            <a:spLocks noGrp="1"/>
          </p:cNvSpPr>
          <p:nvPr>
            <p:ph idx="1"/>
          </p:nvPr>
        </p:nvSpPr>
        <p:spPr/>
        <p:txBody>
          <a:bodyPr/>
          <a:lstStyle/>
          <a:p>
            <a:r>
              <a:rPr lang="en-US" dirty="0" err="1"/>
              <a:t>Gebruik</a:t>
            </a:r>
            <a:r>
              <a:rPr lang="en-US" dirty="0"/>
              <a:t> Teams: </a:t>
            </a:r>
            <a:r>
              <a:rPr lang="en-US" dirty="0" err="1"/>
              <a:t>zie</a:t>
            </a:r>
            <a:r>
              <a:rPr lang="en-US" dirty="0"/>
              <a:t> </a:t>
            </a:r>
            <a:r>
              <a:rPr lang="en-US" dirty="0" err="1"/>
              <a:t>ook</a:t>
            </a:r>
            <a:r>
              <a:rPr lang="en-US" dirty="0"/>
              <a:t> </a:t>
            </a:r>
            <a:r>
              <a:rPr lang="en-US" dirty="0" err="1"/>
              <a:t>technische</a:t>
            </a:r>
            <a:r>
              <a:rPr lang="en-US" dirty="0"/>
              <a:t> mail</a:t>
            </a:r>
          </a:p>
          <a:p>
            <a:r>
              <a:rPr lang="en-US" dirty="0" err="1"/>
              <a:t>Problemen</a:t>
            </a:r>
            <a:r>
              <a:rPr lang="en-US" dirty="0"/>
              <a:t> met de </a:t>
            </a:r>
            <a:r>
              <a:rPr lang="en-US" dirty="0" err="1"/>
              <a:t>techniek</a:t>
            </a:r>
            <a:r>
              <a:rPr lang="en-US" dirty="0"/>
              <a:t>: trek </a:t>
            </a:r>
            <a:r>
              <a:rPr lang="en-US" dirty="0" err="1"/>
              <a:t>aan</a:t>
            </a:r>
            <a:r>
              <a:rPr lang="en-US" dirty="0"/>
              <a:t> de bel, </a:t>
            </a:r>
            <a:r>
              <a:rPr lang="en-US" dirty="0" err="1"/>
              <a:t>bij</a:t>
            </a:r>
            <a:r>
              <a:rPr lang="en-US" dirty="0"/>
              <a:t> </a:t>
            </a:r>
            <a:r>
              <a:rPr lang="en-US" dirty="0" err="1"/>
              <a:t>collega’s</a:t>
            </a:r>
            <a:r>
              <a:rPr lang="en-US" dirty="0"/>
              <a:t> </a:t>
            </a:r>
            <a:r>
              <a:rPr lang="en-US" dirty="0" err="1"/>
              <a:t>en</a:t>
            </a:r>
            <a:r>
              <a:rPr lang="en-US" dirty="0"/>
              <a:t> </a:t>
            </a:r>
            <a:r>
              <a:rPr lang="en-US" dirty="0" err="1"/>
              <a:t>bij</a:t>
            </a:r>
            <a:r>
              <a:rPr lang="en-US" dirty="0"/>
              <a:t> </a:t>
            </a:r>
            <a:r>
              <a:rPr lang="en-US" dirty="0" err="1"/>
              <a:t>ons</a:t>
            </a:r>
            <a:r>
              <a:rPr lang="en-US" dirty="0"/>
              <a:t>!</a:t>
            </a:r>
          </a:p>
          <a:p>
            <a:r>
              <a:rPr lang="en-US" dirty="0" err="1"/>
              <a:t>Interactie</a:t>
            </a:r>
            <a:r>
              <a:rPr lang="en-US" dirty="0"/>
              <a:t> is online </a:t>
            </a:r>
            <a:r>
              <a:rPr lang="en-US" dirty="0" err="1"/>
              <a:t>lastiger</a:t>
            </a:r>
            <a:r>
              <a:rPr lang="en-US" dirty="0"/>
              <a:t> maar </a:t>
            </a:r>
            <a:r>
              <a:rPr lang="en-US" dirty="0" err="1"/>
              <a:t>wél</a:t>
            </a:r>
            <a:r>
              <a:rPr lang="en-US" dirty="0"/>
              <a:t> </a:t>
            </a:r>
            <a:r>
              <a:rPr lang="en-US" dirty="0" err="1"/>
              <a:t>mogelijk</a:t>
            </a:r>
            <a:r>
              <a:rPr lang="en-US" dirty="0"/>
              <a:t>: </a:t>
            </a:r>
            <a:r>
              <a:rPr lang="en-US" dirty="0" err="1"/>
              <a:t>vraagt</a:t>
            </a:r>
            <a:r>
              <a:rPr lang="en-US" dirty="0"/>
              <a:t> </a:t>
            </a:r>
            <a:r>
              <a:rPr lang="en-US" dirty="0" err="1"/>
              <a:t>inzet</a:t>
            </a:r>
            <a:r>
              <a:rPr lang="en-US" dirty="0"/>
              <a:t> van </a:t>
            </a:r>
            <a:r>
              <a:rPr lang="en-US" dirty="0" err="1"/>
              <a:t>ons</a:t>
            </a:r>
            <a:r>
              <a:rPr lang="en-US" dirty="0"/>
              <a:t> </a:t>
            </a:r>
            <a:r>
              <a:rPr lang="en-US" dirty="0" err="1"/>
              <a:t>allen</a:t>
            </a:r>
            <a:r>
              <a:rPr lang="en-US" dirty="0"/>
              <a:t>! </a:t>
            </a:r>
          </a:p>
          <a:p>
            <a:r>
              <a:rPr lang="en-US" dirty="0" err="1"/>
              <a:t>Actieve</a:t>
            </a:r>
            <a:r>
              <a:rPr lang="en-US" dirty="0"/>
              <a:t> </a:t>
            </a:r>
            <a:r>
              <a:rPr lang="en-US" dirty="0" err="1"/>
              <a:t>deelname</a:t>
            </a:r>
            <a:r>
              <a:rPr lang="en-US" dirty="0"/>
              <a:t> </a:t>
            </a:r>
            <a:r>
              <a:rPr lang="en-US" dirty="0" err="1"/>
              <a:t>noodzakelijk</a:t>
            </a:r>
            <a:r>
              <a:rPr lang="en-US" dirty="0"/>
              <a:t> om </a:t>
            </a:r>
            <a:r>
              <a:rPr lang="en-US" dirty="0" err="1"/>
              <a:t>inhoud</a:t>
            </a:r>
            <a:r>
              <a:rPr lang="en-US" dirty="0"/>
              <a:t> workshop tot </a:t>
            </a:r>
            <a:r>
              <a:rPr lang="en-US" dirty="0" err="1"/>
              <a:t>leven</a:t>
            </a:r>
            <a:r>
              <a:rPr lang="en-US" dirty="0"/>
              <a:t> </a:t>
            </a:r>
            <a:r>
              <a:rPr lang="en-US" dirty="0" err="1"/>
              <a:t>te</a:t>
            </a:r>
            <a:r>
              <a:rPr lang="en-US" dirty="0"/>
              <a:t> </a:t>
            </a:r>
            <a:r>
              <a:rPr lang="en-US" dirty="0" err="1"/>
              <a:t>laten</a:t>
            </a:r>
            <a:r>
              <a:rPr lang="en-US" dirty="0"/>
              <a:t> </a:t>
            </a:r>
            <a:r>
              <a:rPr lang="en-US" dirty="0" err="1"/>
              <a:t>komen</a:t>
            </a:r>
            <a:r>
              <a:rPr lang="en-US" dirty="0"/>
              <a:t> (</a:t>
            </a:r>
            <a:r>
              <a:rPr lang="en-US" dirty="0" err="1"/>
              <a:t>tijdens</a:t>
            </a:r>
            <a:r>
              <a:rPr lang="en-US" dirty="0"/>
              <a:t> </a:t>
            </a:r>
            <a:r>
              <a:rPr lang="en-US" dirty="0" err="1"/>
              <a:t>sessies</a:t>
            </a:r>
            <a:r>
              <a:rPr lang="en-US" dirty="0"/>
              <a:t>, maar </a:t>
            </a:r>
            <a:r>
              <a:rPr lang="en-US" dirty="0" err="1"/>
              <a:t>ook</a:t>
            </a:r>
            <a:r>
              <a:rPr lang="en-US" dirty="0"/>
              <a:t> door </a:t>
            </a:r>
            <a:r>
              <a:rPr lang="en-US" dirty="0" err="1"/>
              <a:t>maken</a:t>
            </a:r>
            <a:r>
              <a:rPr lang="en-US" dirty="0"/>
              <a:t> </a:t>
            </a:r>
            <a:r>
              <a:rPr lang="en-US" dirty="0" err="1"/>
              <a:t>opdrachten</a:t>
            </a:r>
            <a:r>
              <a:rPr lang="en-US" dirty="0"/>
              <a:t> etc.)</a:t>
            </a:r>
          </a:p>
          <a:p>
            <a:r>
              <a:rPr lang="en-US" dirty="0" err="1"/>
              <a:t>Deel</a:t>
            </a:r>
            <a:r>
              <a:rPr lang="en-US" dirty="0"/>
              <a:t> je </a:t>
            </a:r>
            <a:r>
              <a:rPr lang="en-US" dirty="0" err="1"/>
              <a:t>behoeften</a:t>
            </a:r>
            <a:r>
              <a:rPr lang="en-US" dirty="0"/>
              <a:t>: </a:t>
            </a:r>
            <a:r>
              <a:rPr lang="en-US" dirty="0" err="1"/>
              <a:t>tijdens</a:t>
            </a:r>
            <a:r>
              <a:rPr lang="en-US" dirty="0"/>
              <a:t> </a:t>
            </a:r>
            <a:r>
              <a:rPr lang="en-US" dirty="0" err="1"/>
              <a:t>sessies</a:t>
            </a:r>
            <a:r>
              <a:rPr lang="en-US" dirty="0"/>
              <a:t>, of per mail/</a:t>
            </a:r>
            <a:r>
              <a:rPr lang="en-US" dirty="0" err="1"/>
              <a:t>telefoon</a:t>
            </a:r>
            <a:r>
              <a:rPr lang="en-US" dirty="0"/>
              <a:t>! </a:t>
            </a:r>
          </a:p>
          <a:p>
            <a:r>
              <a:rPr lang="en-US" dirty="0" err="1"/>
              <a:t>Toepassingssessie</a:t>
            </a:r>
            <a:r>
              <a:rPr lang="en-US" dirty="0"/>
              <a:t> 1: </a:t>
            </a:r>
            <a:r>
              <a:rPr lang="en-US" dirty="0" err="1"/>
              <a:t>toelichting</a:t>
            </a:r>
            <a:r>
              <a:rPr lang="en-US" dirty="0"/>
              <a:t> </a:t>
            </a:r>
            <a:r>
              <a:rPr lang="en-US" dirty="0" err="1"/>
              <a:t>projectenportfolio</a:t>
            </a:r>
            <a:r>
              <a:rPr lang="en-US" dirty="0"/>
              <a:t>. Meld je </a:t>
            </a:r>
            <a:r>
              <a:rPr lang="en-US" dirty="0" err="1"/>
              <a:t>alvast</a:t>
            </a:r>
            <a:r>
              <a:rPr lang="en-US" dirty="0"/>
              <a:t> </a:t>
            </a:r>
            <a:r>
              <a:rPr lang="en-US" dirty="0" err="1"/>
              <a:t>aan</a:t>
            </a:r>
            <a:r>
              <a:rPr lang="en-US" dirty="0"/>
              <a:t> (</a:t>
            </a:r>
            <a:r>
              <a:rPr lang="en-US" dirty="0" err="1"/>
              <a:t>zie</a:t>
            </a:r>
            <a:r>
              <a:rPr lang="en-US" dirty="0"/>
              <a:t> mail)!! </a:t>
            </a:r>
          </a:p>
        </p:txBody>
      </p:sp>
    </p:spTree>
    <p:extLst>
      <p:ext uri="{BB962C8B-B14F-4D97-AF65-F5344CB8AC3E}">
        <p14:creationId xmlns:p14="http://schemas.microsoft.com/office/powerpoint/2010/main" val="191348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Presentaties</a:t>
            </a:r>
            <a:r>
              <a:rPr lang="en-US" dirty="0"/>
              <a:t> </a:t>
            </a:r>
            <a:r>
              <a:rPr lang="en-US" dirty="0" err="1"/>
              <a:t>en</a:t>
            </a:r>
            <a:r>
              <a:rPr lang="en-US" dirty="0"/>
              <a:t> portfolio</a:t>
            </a:r>
          </a:p>
        </p:txBody>
      </p:sp>
      <p:sp>
        <p:nvSpPr>
          <p:cNvPr id="3" name="Content Placeholder 2"/>
          <p:cNvSpPr>
            <a:spLocks noGrp="1"/>
          </p:cNvSpPr>
          <p:nvPr>
            <p:ph idx="1"/>
          </p:nvPr>
        </p:nvSpPr>
        <p:spPr/>
        <p:txBody>
          <a:bodyPr/>
          <a:lstStyle/>
          <a:p>
            <a:endParaRPr lang="nl-NL" sz="2400" dirty="0">
              <a:hlinkClick r:id="rId2"/>
            </a:endParaRPr>
          </a:p>
          <a:p>
            <a:pPr lvl="1"/>
            <a:endParaRPr lang="nl-NL" dirty="0"/>
          </a:p>
          <a:p>
            <a:r>
              <a:rPr lang="en-US" sz="2400" dirty="0" err="1"/>
              <a:t>Alle</a:t>
            </a:r>
            <a:r>
              <a:rPr lang="en-US" sz="2400" dirty="0"/>
              <a:t> </a:t>
            </a:r>
            <a:r>
              <a:rPr lang="en-US" sz="2400" dirty="0" err="1"/>
              <a:t>presentaties</a:t>
            </a:r>
            <a:r>
              <a:rPr lang="en-US" sz="2400" dirty="0"/>
              <a:t> </a:t>
            </a:r>
            <a:r>
              <a:rPr lang="en-US" sz="2400" dirty="0" err="1"/>
              <a:t>zijn</a:t>
            </a:r>
            <a:r>
              <a:rPr lang="en-US" sz="2400" dirty="0"/>
              <a:t> online </a:t>
            </a:r>
            <a:r>
              <a:rPr lang="en-US" sz="2400" dirty="0" err="1"/>
              <a:t>beschikbaar</a:t>
            </a:r>
            <a:r>
              <a:rPr lang="en-US" sz="2400" dirty="0"/>
              <a:t>: </a:t>
            </a:r>
          </a:p>
          <a:p>
            <a:r>
              <a:rPr lang="nl-NL" sz="2400" dirty="0">
                <a:hlinkClick r:id="rId2"/>
              </a:rPr>
              <a:t>www.hzfitforthefuture.nl</a:t>
            </a:r>
            <a:r>
              <a:rPr lang="nl-NL" sz="2400" dirty="0"/>
              <a:t> </a:t>
            </a:r>
          </a:p>
          <a:p>
            <a:pPr lvl="1"/>
            <a:r>
              <a:rPr lang="nl-NL" sz="2000" dirty="0"/>
              <a:t>Groepen </a:t>
            </a:r>
            <a:r>
              <a:rPr lang="nl-NL" sz="2000" dirty="0">
                <a:sym typeface="Wingdings" panose="05000000000000000000" pitchFamily="2" charset="2"/>
              </a:rPr>
              <a:t> projectleiders</a:t>
            </a:r>
          </a:p>
          <a:p>
            <a:pPr lvl="1"/>
            <a:r>
              <a:rPr lang="en-US" sz="2000" dirty="0">
                <a:sym typeface="Wingdings" panose="05000000000000000000" pitchFamily="2" charset="2"/>
              </a:rPr>
              <a:t>S</a:t>
            </a:r>
            <a:r>
              <a:rPr lang="nl-NL" sz="2000" dirty="0" err="1">
                <a:sym typeface="Wingdings" panose="05000000000000000000" pitchFamily="2" charset="2"/>
              </a:rPr>
              <a:t>croll</a:t>
            </a:r>
            <a:r>
              <a:rPr lang="nl-NL" sz="2000" dirty="0">
                <a:sym typeface="Wingdings" panose="05000000000000000000" pitchFamily="2" charset="2"/>
              </a:rPr>
              <a:t> naar beneden naar kopje Workshops</a:t>
            </a:r>
            <a:endParaRPr lang="nl-NL" sz="2000" dirty="0"/>
          </a:p>
          <a:p>
            <a:endParaRPr lang="nl-NL" sz="2400" dirty="0"/>
          </a:p>
          <a:p>
            <a:r>
              <a:rPr lang="nl-NL" sz="2400" dirty="0"/>
              <a:t>Praktische uitleg voor gebruik portfolio volgt in de eerste toepassingssessie.</a:t>
            </a:r>
          </a:p>
          <a:p>
            <a:r>
              <a:rPr lang="en-US" sz="2400" dirty="0" smtClean="0"/>
              <a:t>Mail </a:t>
            </a:r>
            <a:r>
              <a:rPr lang="nl-NL" sz="2400" dirty="0" smtClean="0"/>
              <a:t>met </a:t>
            </a:r>
            <a:r>
              <a:rPr lang="nl-NL" sz="2400" dirty="0"/>
              <a:t>instructie volgt. </a:t>
            </a:r>
            <a:endParaRPr lang="en-US" sz="2400" dirty="0"/>
          </a:p>
        </p:txBody>
      </p:sp>
    </p:spTree>
    <p:extLst>
      <p:ext uri="{BB962C8B-B14F-4D97-AF65-F5344CB8AC3E}">
        <p14:creationId xmlns:p14="http://schemas.microsoft.com/office/powerpoint/2010/main" val="344651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Globale</a:t>
            </a:r>
            <a:r>
              <a:rPr lang="en-US" dirty="0" smtClean="0"/>
              <a:t> </a:t>
            </a:r>
            <a:r>
              <a:rPr lang="en-US" dirty="0" err="1" smtClean="0"/>
              <a:t>opzet</a:t>
            </a:r>
            <a:r>
              <a:rPr lang="en-US" dirty="0" smtClean="0"/>
              <a:t> van de minor </a:t>
            </a:r>
            <a:r>
              <a:rPr lang="en-US" dirty="0" err="1" smtClean="0"/>
              <a:t>FvdT</a:t>
            </a:r>
            <a:r>
              <a:rPr lang="en-US" dirty="0" smtClean="0"/>
              <a:t> </a:t>
            </a:r>
            <a:r>
              <a:rPr lang="en-US" dirty="0" err="1" smtClean="0"/>
              <a:t>voor</a:t>
            </a:r>
            <a:r>
              <a:rPr lang="en-US" dirty="0" smtClean="0"/>
              <a:t> </a:t>
            </a:r>
            <a:r>
              <a:rPr lang="en-US" dirty="0" err="1" smtClean="0"/>
              <a:t>projectleiders</a:t>
            </a:r>
            <a:endParaRPr lang="en-US" dirty="0"/>
          </a:p>
        </p:txBody>
      </p:sp>
      <p:sp>
        <p:nvSpPr>
          <p:cNvPr id="3" name="Content Placeholder 2"/>
          <p:cNvSpPr>
            <a:spLocks noGrp="1"/>
          </p:cNvSpPr>
          <p:nvPr>
            <p:ph idx="1"/>
          </p:nvPr>
        </p:nvSpPr>
        <p:spPr/>
        <p:txBody>
          <a:bodyPr/>
          <a:lstStyle/>
          <a:p>
            <a:r>
              <a:rPr lang="nl-NL" dirty="0" smtClean="0"/>
              <a:t>4 workshops en 4 toepassingssessies</a:t>
            </a:r>
          </a:p>
          <a:p>
            <a:pPr lvl="1"/>
            <a:r>
              <a:rPr lang="nl-NL" dirty="0" smtClean="0"/>
              <a:t>Focus op </a:t>
            </a:r>
            <a:r>
              <a:rPr lang="nl-NL" dirty="0" err="1" smtClean="0"/>
              <a:t>werderzijds</a:t>
            </a:r>
            <a:r>
              <a:rPr lang="nl-NL" dirty="0" smtClean="0"/>
              <a:t> begrip</a:t>
            </a:r>
          </a:p>
          <a:p>
            <a:endParaRPr lang="nl-NL" dirty="0" smtClean="0"/>
          </a:p>
          <a:p>
            <a:r>
              <a:rPr lang="nl-NL" dirty="0" smtClean="0"/>
              <a:t>Projectmatig werken cursus </a:t>
            </a:r>
            <a:r>
              <a:rPr lang="nl-NL" dirty="0" err="1" smtClean="0"/>
              <a:t>TwijnstraGudde</a:t>
            </a:r>
            <a:endParaRPr lang="nl-NL" dirty="0" smtClean="0"/>
          </a:p>
          <a:p>
            <a:endParaRPr lang="nl-NL" dirty="0" smtClean="0"/>
          </a:p>
          <a:p>
            <a:r>
              <a:rPr lang="nl-NL" dirty="0" smtClean="0"/>
              <a:t>4 workshops en 4 toepassingssessies</a:t>
            </a:r>
          </a:p>
          <a:p>
            <a:pPr lvl="1"/>
            <a:r>
              <a:rPr lang="nl-NL" dirty="0" smtClean="0"/>
              <a:t>Focus op gedeelde betekenis</a:t>
            </a:r>
            <a:endParaRPr lang="nl-NL" dirty="0"/>
          </a:p>
        </p:txBody>
      </p:sp>
    </p:spTree>
    <p:extLst>
      <p:ext uri="{BB962C8B-B14F-4D97-AF65-F5344CB8AC3E}">
        <p14:creationId xmlns:p14="http://schemas.microsoft.com/office/powerpoint/2010/main" val="126914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F8-829D-49DE-A506-74E74C1B762A}"/>
              </a:ext>
            </a:extLst>
          </p:cNvPr>
          <p:cNvSpPr>
            <a:spLocks noGrp="1"/>
          </p:cNvSpPr>
          <p:nvPr>
            <p:ph type="title"/>
          </p:nvPr>
        </p:nvSpPr>
        <p:spPr/>
        <p:txBody>
          <a:bodyPr/>
          <a:lstStyle/>
          <a:p>
            <a:r>
              <a:rPr lang="en-US" dirty="0" err="1"/>
              <a:t>Terugblik</a:t>
            </a:r>
            <a:r>
              <a:rPr lang="en-US" dirty="0"/>
              <a:t> </a:t>
            </a:r>
            <a:r>
              <a:rPr lang="en-US" dirty="0" err="1"/>
              <a:t>Startbijeen-komst</a:t>
            </a:r>
            <a:endParaRPr lang="nl-NL" dirty="0"/>
          </a:p>
        </p:txBody>
      </p:sp>
      <p:sp>
        <p:nvSpPr>
          <p:cNvPr id="3" name="Content Placeholder 2">
            <a:extLst>
              <a:ext uri="{FF2B5EF4-FFF2-40B4-BE49-F238E27FC236}">
                <a16:creationId xmlns:a16="http://schemas.microsoft.com/office/drawing/2014/main" id="{02924007-12F1-4B8B-91D1-C16F461C5559}"/>
              </a:ext>
            </a:extLst>
          </p:cNvPr>
          <p:cNvSpPr>
            <a:spLocks noGrp="1"/>
          </p:cNvSpPr>
          <p:nvPr>
            <p:ph idx="1"/>
          </p:nvPr>
        </p:nvSpPr>
        <p:spPr/>
        <p:txBody>
          <a:bodyPr/>
          <a:lstStyle/>
          <a:p>
            <a:pPr marL="0" indent="0">
              <a:buNone/>
            </a:pPr>
            <a:r>
              <a:rPr lang="en-US" b="1" dirty="0"/>
              <a:t>Type in de chat: </a:t>
            </a:r>
          </a:p>
          <a:p>
            <a:r>
              <a:rPr lang="en-US" dirty="0"/>
              <a:t>Wat is je het </a:t>
            </a:r>
            <a:r>
              <a:rPr lang="en-US" dirty="0" err="1"/>
              <a:t>meest</a:t>
            </a:r>
            <a:r>
              <a:rPr lang="en-US" dirty="0"/>
              <a:t> </a:t>
            </a:r>
            <a:r>
              <a:rPr lang="en-US" dirty="0" err="1"/>
              <a:t>bijgebleven</a:t>
            </a:r>
            <a:r>
              <a:rPr lang="en-US" dirty="0"/>
              <a:t> van de </a:t>
            </a:r>
            <a:r>
              <a:rPr lang="en-US" dirty="0" err="1"/>
              <a:t>startbijeenkomst</a:t>
            </a:r>
            <a:r>
              <a:rPr lang="en-US" dirty="0"/>
              <a:t>? </a:t>
            </a:r>
            <a:br>
              <a:rPr lang="en-US" dirty="0"/>
            </a:br>
            <a:r>
              <a:rPr lang="en-US" dirty="0"/>
              <a:t>(</a:t>
            </a:r>
            <a:r>
              <a:rPr lang="en-US" dirty="0" err="1"/>
              <a:t>dingen</a:t>
            </a:r>
            <a:r>
              <a:rPr lang="en-US" dirty="0"/>
              <a:t> die je </a:t>
            </a:r>
            <a:r>
              <a:rPr lang="en-US" dirty="0" err="1"/>
              <a:t>interessant</a:t>
            </a:r>
            <a:r>
              <a:rPr lang="en-US" dirty="0"/>
              <a:t> </a:t>
            </a:r>
            <a:r>
              <a:rPr lang="en-US" dirty="0" err="1"/>
              <a:t>vond</a:t>
            </a:r>
            <a:r>
              <a:rPr lang="en-US" dirty="0"/>
              <a:t> of </a:t>
            </a:r>
            <a:r>
              <a:rPr lang="en-US" dirty="0" err="1"/>
              <a:t>juist</a:t>
            </a:r>
            <a:r>
              <a:rPr lang="en-US" dirty="0"/>
              <a:t> </a:t>
            </a:r>
            <a:r>
              <a:rPr lang="en-US" dirty="0" err="1"/>
              <a:t>onduidelijk</a:t>
            </a:r>
            <a:r>
              <a:rPr lang="en-US" dirty="0"/>
              <a:t>, </a:t>
            </a:r>
            <a:r>
              <a:rPr lang="en-US" dirty="0" err="1"/>
              <a:t>gevoel</a:t>
            </a:r>
            <a:r>
              <a:rPr lang="en-US" dirty="0"/>
              <a:t>, </a:t>
            </a:r>
            <a:r>
              <a:rPr lang="en-US" dirty="0" err="1"/>
              <a:t>woord</a:t>
            </a:r>
            <a:r>
              <a:rPr lang="en-US" dirty="0"/>
              <a:t>, term, begrip…..) </a:t>
            </a:r>
          </a:p>
          <a:p>
            <a:r>
              <a:rPr lang="en-US" dirty="0" err="1"/>
              <a:t>Zijn</a:t>
            </a:r>
            <a:r>
              <a:rPr lang="en-US" dirty="0"/>
              <a:t> er </a:t>
            </a:r>
            <a:r>
              <a:rPr lang="en-US" dirty="0" err="1"/>
              <a:t>n.a.v</a:t>
            </a:r>
            <a:r>
              <a:rPr lang="en-US" dirty="0"/>
              <a:t> die </a:t>
            </a:r>
            <a:r>
              <a:rPr lang="en-US" dirty="0" err="1"/>
              <a:t>bijeenkomst</a:t>
            </a:r>
            <a:r>
              <a:rPr lang="en-US" dirty="0"/>
              <a:t> concrete </a:t>
            </a:r>
            <a:r>
              <a:rPr lang="en-US" dirty="0" err="1"/>
              <a:t>vragen</a:t>
            </a:r>
            <a:r>
              <a:rPr lang="en-US" dirty="0"/>
              <a:t> </a:t>
            </a:r>
            <a:r>
              <a:rPr lang="en-US" dirty="0" err="1"/>
              <a:t>voor</a:t>
            </a:r>
            <a:r>
              <a:rPr lang="en-US" dirty="0"/>
              <a:t> nu? </a:t>
            </a:r>
          </a:p>
        </p:txBody>
      </p:sp>
    </p:spTree>
    <p:extLst>
      <p:ext uri="{BB962C8B-B14F-4D97-AF65-F5344CB8AC3E}">
        <p14:creationId xmlns:p14="http://schemas.microsoft.com/office/powerpoint/2010/main" val="195287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a:t>gesprekken</a:t>
            </a:r>
            <a:r>
              <a:rPr lang="en-US" dirty="0"/>
              <a:t/>
            </a:r>
            <a:br>
              <a:rPr lang="en-US" dirty="0"/>
            </a:br>
            <a:r>
              <a:rPr lang="en-US" dirty="0"/>
              <a:t/>
            </a:r>
            <a:br>
              <a:rPr lang="en-US" dirty="0"/>
            </a:br>
            <a:r>
              <a:rPr lang="en-US" dirty="0" err="1"/>
              <a:t>a.d.h.v</a:t>
            </a:r>
            <a:r>
              <a:rPr lang="en-US" dirty="0"/>
              <a:t>.</a:t>
            </a:r>
            <a:br>
              <a:rPr lang="en-US" dirty="0"/>
            </a:br>
            <a:r>
              <a:rPr lang="nl-NL" dirty="0"/>
              <a:t/>
            </a:r>
            <a:br>
              <a:rPr lang="nl-NL" dirty="0"/>
            </a:br>
            <a:r>
              <a:rPr lang="nl-NL" dirty="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Alles</a:t>
            </a:r>
            <a:r>
              <a:rPr lang="en-US" dirty="0"/>
              <a:t> wat we </a:t>
            </a:r>
            <a:r>
              <a:rPr lang="en-US" dirty="0" err="1"/>
              <a:t>doen</a:t>
            </a:r>
            <a:r>
              <a:rPr lang="en-US" dirty="0"/>
              <a:t> </a:t>
            </a:r>
            <a:r>
              <a:rPr lang="en-US" dirty="0" err="1"/>
              <a:t>sluit</a:t>
            </a:r>
            <a:r>
              <a:rPr lang="en-US" dirty="0"/>
              <a:t> </a:t>
            </a:r>
            <a:r>
              <a:rPr lang="en-US" dirty="0" err="1"/>
              <a:t>aan</a:t>
            </a:r>
            <a:r>
              <a:rPr lang="en-US" dirty="0"/>
              <a:t> op:</a:t>
            </a:r>
            <a:br>
              <a:rPr lang="en-US" dirty="0"/>
            </a:br>
            <a:r>
              <a:rPr lang="en-US" dirty="0"/>
              <a:t/>
            </a:r>
            <a:br>
              <a:rPr lang="en-US" dirty="0"/>
            </a:br>
            <a:r>
              <a:rPr lang="en-US" dirty="0"/>
              <a:t>3 </a:t>
            </a:r>
            <a:r>
              <a:rPr lang="en-US" dirty="0" err="1"/>
              <a:t>principes</a:t>
            </a:r>
            <a:r>
              <a:rPr lang="en-US" dirty="0"/>
              <a:t/>
            </a:r>
            <a:br>
              <a:rPr lang="en-US" dirty="0"/>
            </a:br>
            <a:r>
              <a:rPr lang="en-US" dirty="0"/>
              <a:t/>
            </a:r>
            <a:br>
              <a:rPr lang="en-US" dirty="0"/>
            </a:br>
            <a:r>
              <a:rPr lang="nl-NL" dirty="0"/>
              <a:t>één axioma,</a:t>
            </a:r>
            <a:br>
              <a:rPr lang="nl-NL" dirty="0"/>
            </a:br>
            <a:r>
              <a:rPr lang="nl-NL" dirty="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a:t>Axioma: </a:t>
            </a:r>
            <a:r>
              <a:rPr lang="nl-NL" i="1" dirty="0"/>
              <a:t>we </a:t>
            </a:r>
            <a:r>
              <a:rPr lang="nl-NL" i="1" dirty="0" err="1"/>
              <a:t>got</a:t>
            </a:r>
            <a:r>
              <a:rPr lang="nl-NL" i="1" dirty="0"/>
              <a:t> </a:t>
            </a:r>
            <a:r>
              <a:rPr lang="nl-NL" i="1" dirty="0" err="1"/>
              <a:t>to</a:t>
            </a:r>
            <a:r>
              <a:rPr lang="nl-NL" i="1" dirty="0"/>
              <a:t> move</a:t>
            </a:r>
            <a:r>
              <a:rPr lang="nl-NL" dirty="0"/>
              <a:t>, een feit en een </a:t>
            </a:r>
            <a:r>
              <a:rPr lang="nl-NL" i="1" dirty="0"/>
              <a:t>call </a:t>
            </a:r>
            <a:r>
              <a:rPr lang="nl-NL" i="1" dirty="0" err="1"/>
              <a:t>to</a:t>
            </a:r>
            <a:r>
              <a:rPr lang="nl-NL" i="1" dirty="0"/>
              <a:t> action.</a:t>
            </a:r>
          </a:p>
          <a:p>
            <a:r>
              <a:rPr lang="nl-NL" dirty="0"/>
              <a:t>Opdracht 1: creëer bewegingsruimte</a:t>
            </a:r>
          </a:p>
          <a:p>
            <a:pPr lvl="1"/>
            <a:r>
              <a:rPr lang="nl-NL" dirty="0"/>
              <a:t>Wederzijds 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uitstellen</a:t>
            </a:r>
          </a:p>
          <a:p>
            <a:r>
              <a:rPr lang="nl-NL" dirty="0"/>
              <a:t>Opdracht 2: bepaal de juiste richting</a:t>
            </a:r>
          </a:p>
          <a:p>
            <a:pPr lvl="1"/>
            <a:r>
              <a:rPr lang="nl-NL" dirty="0"/>
              <a:t>Gedeelde 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Zetten steeds stapjes om beweging te krijgen in vraagstuk </a:t>
            </a:r>
            <a:br>
              <a:rPr lang="nl-NL" dirty="0"/>
            </a:br>
            <a:r>
              <a:rPr lang="nl-NL" dirty="0"/>
              <a:t/>
            </a:r>
            <a:br>
              <a:rPr lang="nl-NL" dirty="0"/>
            </a:br>
            <a:r>
              <a:rPr lang="nl-NL" dirty="0"/>
              <a:t>(stappen gebaseerd op Soft Systems </a:t>
            </a:r>
            <a:r>
              <a:rPr lang="nl-NL" dirty="0" err="1"/>
              <a:t>Methodology</a:t>
            </a:r>
            <a:r>
              <a:rPr lang="nl-NL" dirty="0"/>
              <a:t>)</a:t>
            </a:r>
          </a:p>
        </p:txBody>
      </p:sp>
      <p:sp>
        <p:nvSpPr>
          <p:cNvPr id="3" name="Content Placeholder 2"/>
          <p:cNvSpPr>
            <a:spLocks noGrp="1"/>
          </p:cNvSpPr>
          <p:nvPr>
            <p:ph idx="1"/>
          </p:nvPr>
        </p:nvSpPr>
        <p:spPr>
          <a:xfrm>
            <a:off x="3869268" y="864108"/>
            <a:ext cx="4444738" cy="5120640"/>
          </a:xfrm>
        </p:spPr>
        <p:txBody>
          <a:bodyPr>
            <a:normAutofit/>
          </a:bodyPr>
          <a:lstStyle/>
          <a:p>
            <a:r>
              <a:rPr lang="en-US" dirty="0" err="1"/>
              <a:t>Vier</a:t>
            </a:r>
            <a:r>
              <a:rPr lang="en-US" dirty="0"/>
              <a:t> </a:t>
            </a:r>
            <a:r>
              <a:rPr lang="en-US" dirty="0" err="1"/>
              <a:t>stappen</a:t>
            </a:r>
            <a:r>
              <a:rPr lang="en-US" dirty="0"/>
              <a:t> om </a:t>
            </a:r>
            <a:r>
              <a:rPr lang="en-US" dirty="0" err="1"/>
              <a:t>vooruitgang</a:t>
            </a:r>
            <a:r>
              <a:rPr lang="en-US" dirty="0"/>
              <a:t> </a:t>
            </a:r>
            <a:r>
              <a:rPr lang="en-US" dirty="0" err="1"/>
              <a:t>te</a:t>
            </a:r>
            <a:r>
              <a:rPr lang="en-US" dirty="0"/>
              <a:t> </a:t>
            </a:r>
            <a:r>
              <a:rPr lang="en-US" dirty="0" err="1"/>
              <a:t>brengen</a:t>
            </a:r>
            <a:r>
              <a:rPr lang="en-US" dirty="0"/>
              <a:t>  in </a:t>
            </a:r>
            <a:r>
              <a:rPr lang="en-US" dirty="0" err="1"/>
              <a:t>een</a:t>
            </a:r>
            <a:r>
              <a:rPr lang="en-US" dirty="0"/>
              <a:t> </a:t>
            </a:r>
            <a:r>
              <a:rPr lang="en-US" dirty="0" err="1"/>
              <a:t>problematische</a:t>
            </a:r>
            <a:r>
              <a:rPr lang="en-US" dirty="0"/>
              <a:t> </a:t>
            </a:r>
            <a:r>
              <a:rPr lang="en-US" dirty="0" err="1"/>
              <a:t>situatie</a:t>
            </a:r>
            <a:r>
              <a:rPr lang="en-US" dirty="0"/>
              <a:t>:</a:t>
            </a:r>
          </a:p>
          <a:p>
            <a:pPr marL="971550" lvl="1" indent="-514350">
              <a:buFont typeface="+mj-lt"/>
              <a:buAutoNum type="arabicPeriod"/>
            </a:pPr>
            <a:r>
              <a:rPr lang="en-US" dirty="0"/>
              <a:t>Finding out (de </a:t>
            </a:r>
            <a:r>
              <a:rPr lang="en-US" dirty="0" err="1"/>
              <a:t>belanghebbenden</a:t>
            </a:r>
            <a:r>
              <a:rPr lang="en-US" dirty="0"/>
              <a:t> en </a:t>
            </a:r>
            <a:r>
              <a:rPr lang="en-US" dirty="0" err="1"/>
              <a:t>hun</a:t>
            </a:r>
            <a:r>
              <a:rPr lang="en-US" dirty="0"/>
              <a:t> </a:t>
            </a:r>
            <a:r>
              <a:rPr lang="en-US" dirty="0" err="1"/>
              <a:t>belangen</a:t>
            </a:r>
            <a:r>
              <a:rPr lang="en-US" dirty="0"/>
              <a:t>)</a:t>
            </a:r>
          </a:p>
          <a:p>
            <a:pPr marL="971550" lvl="1" indent="-514350">
              <a:buFont typeface="+mj-lt"/>
              <a:buAutoNum type="arabicPeriod"/>
            </a:pPr>
            <a:r>
              <a:rPr lang="en-US" dirty="0"/>
              <a:t>Model building (</a:t>
            </a:r>
            <a:r>
              <a:rPr lang="en-US" dirty="0" err="1"/>
              <a:t>expliciteren</a:t>
            </a:r>
            <a:r>
              <a:rPr lang="en-US" dirty="0"/>
              <a:t> van </a:t>
            </a:r>
            <a:r>
              <a:rPr lang="en-US" dirty="0" err="1"/>
              <a:t>wereldbeelden</a:t>
            </a:r>
            <a:r>
              <a:rPr lang="en-US" dirty="0"/>
              <a:t>)</a:t>
            </a:r>
          </a:p>
          <a:p>
            <a:pPr marL="971550" lvl="1" indent="-514350">
              <a:buFont typeface="+mj-lt"/>
              <a:buAutoNum type="arabicPeriod"/>
            </a:pPr>
            <a:r>
              <a:rPr lang="en-US" dirty="0"/>
              <a:t>Discussing</a:t>
            </a:r>
            <a:r>
              <a:rPr lang="nl-NL" dirty="0"/>
              <a:t> and </a:t>
            </a:r>
            <a:r>
              <a:rPr lang="nl-NL" dirty="0" err="1"/>
              <a:t>debating</a:t>
            </a:r>
            <a:r>
              <a:rPr lang="nl-NL" dirty="0"/>
              <a:t> (accommoderen van wereldbeelden)</a:t>
            </a:r>
          </a:p>
          <a:p>
            <a:pPr marL="971550" lvl="1" indent="-514350">
              <a:buFont typeface="+mj-lt"/>
              <a:buAutoNum type="arabicPeriod"/>
            </a:pPr>
            <a:r>
              <a:rPr lang="nl-NL" dirty="0" err="1"/>
              <a:t>Taking</a:t>
            </a:r>
            <a:r>
              <a:rPr lang="nl-NL" dirty="0"/>
              <a:t> action (verbeteren van de problematische situatie)</a:t>
            </a:r>
          </a:p>
          <a:p>
            <a:r>
              <a:rPr lang="en-US" dirty="0" err="1"/>
              <a:t>Dit</a:t>
            </a:r>
            <a:r>
              <a:rPr lang="en-US" dirty="0"/>
              <a:t> is in </a:t>
            </a:r>
            <a:r>
              <a:rPr lang="en-US" dirty="0" err="1"/>
              <a:t>essentie</a:t>
            </a:r>
            <a:r>
              <a:rPr lang="en-US" dirty="0"/>
              <a:t> </a:t>
            </a:r>
            <a:r>
              <a:rPr lang="en-US" dirty="0" err="1"/>
              <a:t>een</a:t>
            </a:r>
            <a:r>
              <a:rPr lang="en-US" dirty="0"/>
              <a:t> </a:t>
            </a:r>
            <a:r>
              <a:rPr lang="en-US" dirty="0" err="1"/>
              <a:t>groepsleerproces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5261</TotalTime>
  <Words>1205</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Corbel</vt:lpstr>
      <vt:lpstr>Symbol</vt:lpstr>
      <vt:lpstr>Times New Roman</vt:lpstr>
      <vt:lpstr>Wingdings</vt:lpstr>
      <vt:lpstr>Wingdings 2</vt:lpstr>
      <vt:lpstr>Frame</vt:lpstr>
      <vt:lpstr>Workshop 1 Minor Fit voor de Toekomst  Introductie</vt:lpstr>
      <vt:lpstr>Inhoud</vt:lpstr>
      <vt:lpstr>Praktische zaken omtrent workshops en toepassings-sessies</vt:lpstr>
      <vt:lpstr>Presentaties en portfolio</vt:lpstr>
      <vt:lpstr>Globale opzet van de minor FvdT voor projectleiders</vt:lpstr>
      <vt:lpstr>Terugblik Startbijeen-komst</vt:lpstr>
      <vt:lpstr>Terugkoppeling kennismaking (intake) gesprekken  a.d.h.v.  Competenties</vt:lpstr>
      <vt:lpstr>Alles wat we doen sluit aan op:  3 principes  één axioma, twee opdrachten</vt:lpstr>
      <vt:lpstr>Zetten steeds stapjes om beweging te krijgen in vraagstuk   (stappen gebaseerd op Soft Systems Methodology)</vt:lpstr>
      <vt:lpstr>De basis (eerste drie workshops):  Integraal denken = Systeemdenken</vt:lpstr>
      <vt:lpstr>pauze</vt:lpstr>
      <vt:lpstr>Vandaag: start  maken creëeren bewegings-ruimte  finding out</vt:lpstr>
      <vt:lpstr>Wereldbeelden, aannames en  overtuigingen ontdekken</vt:lpstr>
      <vt:lpstr>Finding out: rijk plaatje  (rich picture)</vt:lpstr>
      <vt:lpstr>Rijk plaatje  Wat neem je op?</vt:lpstr>
      <vt:lpstr>Voorbeeld</vt:lpstr>
      <vt:lpstr>Oefening in breakout rooms</vt:lpstr>
      <vt:lpstr>Opdrachten voor TS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190</cp:revision>
  <dcterms:created xsi:type="dcterms:W3CDTF">2019-03-14T12:37:05Z</dcterms:created>
  <dcterms:modified xsi:type="dcterms:W3CDTF">2021-01-17T16:42:06Z</dcterms:modified>
</cp:coreProperties>
</file>