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03" r:id="rId3"/>
    <p:sldId id="257" r:id="rId4"/>
    <p:sldId id="328" r:id="rId5"/>
    <p:sldId id="319" r:id="rId6"/>
    <p:sldId id="329" r:id="rId7"/>
    <p:sldId id="258" r:id="rId8"/>
    <p:sldId id="259" r:id="rId9"/>
    <p:sldId id="291" r:id="rId10"/>
    <p:sldId id="313" r:id="rId11"/>
    <p:sldId id="314" r:id="rId12"/>
    <p:sldId id="334" r:id="rId13"/>
    <p:sldId id="343" r:id="rId14"/>
    <p:sldId id="344" r:id="rId15"/>
    <p:sldId id="367" r:id="rId16"/>
    <p:sldId id="365" r:id="rId17"/>
    <p:sldId id="346" r:id="rId18"/>
    <p:sldId id="345" r:id="rId19"/>
    <p:sldId id="347" r:id="rId20"/>
    <p:sldId id="364" r:id="rId21"/>
    <p:sldId id="348" r:id="rId22"/>
    <p:sldId id="355" r:id="rId23"/>
    <p:sldId id="356" r:id="rId24"/>
    <p:sldId id="362" r:id="rId25"/>
    <p:sldId id="357" r:id="rId26"/>
    <p:sldId id="358" r:id="rId27"/>
    <p:sldId id="360" r:id="rId28"/>
    <p:sldId id="359" r:id="rId29"/>
    <p:sldId id="368" r:id="rId30"/>
    <p:sldId id="363" r:id="rId31"/>
    <p:sldId id="366" r:id="rId32"/>
    <p:sldId id="361" r:id="rId33"/>
    <p:sldId id="320" r:id="rId34"/>
    <p:sldId id="321" r:id="rId35"/>
    <p:sldId id="311" r:id="rId36"/>
    <p:sldId id="330" r:id="rId37"/>
    <p:sldId id="315" r:id="rId38"/>
    <p:sldId id="325" r:id="rId39"/>
    <p:sldId id="304" r:id="rId40"/>
    <p:sldId id="349" r:id="rId41"/>
    <p:sldId id="310" r:id="rId42"/>
    <p:sldId id="337" r:id="rId43"/>
    <p:sldId id="335" r:id="rId44"/>
    <p:sldId id="305" r:id="rId45"/>
    <p:sldId id="308" r:id="rId46"/>
    <p:sldId id="309" r:id="rId47"/>
    <p:sldId id="340" r:id="rId48"/>
    <p:sldId id="306" r:id="rId49"/>
    <p:sldId id="307" r:id="rId50"/>
    <p:sldId id="327" r:id="rId51"/>
    <p:sldId id="317" r:id="rId52"/>
    <p:sldId id="312" r:id="rId53"/>
    <p:sldId id="326" r:id="rId54"/>
    <p:sldId id="323" r:id="rId55"/>
    <p:sldId id="322" r:id="rId56"/>
    <p:sldId id="331" r:id="rId57"/>
    <p:sldId id="324" r:id="rId58"/>
    <p:sldId id="318" r:id="rId59"/>
    <p:sldId id="338" r:id="rId60"/>
    <p:sldId id="339" r:id="rId61"/>
    <p:sldId id="316"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sorterViewPr>
    <p:cViewPr>
      <p:scale>
        <a:sx n="50" d="100"/>
        <a:sy n="50" d="100"/>
      </p:scale>
      <p:origin x="0" y="-162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84C68B-9DC5-4381-A12E-25DF592E809F}" type="datetimeFigureOut">
              <a:rPr lang="en-US" smtClean="0"/>
              <a:t>2/27/2020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8439C743-7336-419E-8AFA-EB63943EC7EC}" type="slidenum">
              <a:rPr lang="en-US" smtClean="0"/>
              <a:t>‹#›</a:t>
            </a:fld>
            <a:endParaRPr lang="en-US"/>
          </a:p>
        </p:txBody>
      </p:sp>
    </p:spTree>
    <p:extLst>
      <p:ext uri="{BB962C8B-B14F-4D97-AF65-F5344CB8AC3E}">
        <p14:creationId xmlns:p14="http://schemas.microsoft.com/office/powerpoint/2010/main" val="26268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4C68B-9DC5-4381-A12E-25DF592E809F}"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9C743-7336-419E-8AFA-EB63943EC7EC}" type="slidenum">
              <a:rPr lang="en-US" smtClean="0"/>
              <a:t>‹#›</a:t>
            </a:fld>
            <a:endParaRPr lang="en-US"/>
          </a:p>
        </p:txBody>
      </p:sp>
    </p:spTree>
    <p:extLst>
      <p:ext uri="{BB962C8B-B14F-4D97-AF65-F5344CB8AC3E}">
        <p14:creationId xmlns:p14="http://schemas.microsoft.com/office/powerpoint/2010/main" val="1468659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84C68B-9DC5-4381-A12E-25DF592E809F}"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9C743-7336-419E-8AFA-EB63943EC7EC}" type="slidenum">
              <a:rPr lang="en-US" smtClean="0"/>
              <a:t>‹#›</a:t>
            </a:fld>
            <a:endParaRPr lang="en-US"/>
          </a:p>
        </p:txBody>
      </p:sp>
    </p:spTree>
    <p:extLst>
      <p:ext uri="{BB962C8B-B14F-4D97-AF65-F5344CB8AC3E}">
        <p14:creationId xmlns:p14="http://schemas.microsoft.com/office/powerpoint/2010/main" val="1438680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84C68B-9DC5-4381-A12E-25DF592E809F}"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9C743-7336-419E-8AFA-EB63943EC7EC}" type="slidenum">
              <a:rPr lang="en-US" smtClean="0"/>
              <a:t>‹#›</a:t>
            </a:fld>
            <a:endParaRPr lang="en-US"/>
          </a:p>
        </p:txBody>
      </p:sp>
    </p:spTree>
    <p:extLst>
      <p:ext uri="{BB962C8B-B14F-4D97-AF65-F5344CB8AC3E}">
        <p14:creationId xmlns:p14="http://schemas.microsoft.com/office/powerpoint/2010/main" val="2876141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84C68B-9DC5-4381-A12E-25DF592E809F}"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9C743-7336-419E-8AFA-EB63943EC7EC}" type="slidenum">
              <a:rPr lang="en-US" smtClean="0"/>
              <a:t>‹#›</a:t>
            </a:fld>
            <a:endParaRPr lang="en-US"/>
          </a:p>
        </p:txBody>
      </p:sp>
    </p:spTree>
    <p:extLst>
      <p:ext uri="{BB962C8B-B14F-4D97-AF65-F5344CB8AC3E}">
        <p14:creationId xmlns:p14="http://schemas.microsoft.com/office/powerpoint/2010/main" val="2534990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84C68B-9DC5-4381-A12E-25DF592E809F}"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9C743-7336-419E-8AFA-EB63943EC7EC}" type="slidenum">
              <a:rPr lang="en-US" smtClean="0"/>
              <a:t>‹#›</a:t>
            </a:fld>
            <a:endParaRPr lang="en-US"/>
          </a:p>
        </p:txBody>
      </p:sp>
    </p:spTree>
    <p:extLst>
      <p:ext uri="{BB962C8B-B14F-4D97-AF65-F5344CB8AC3E}">
        <p14:creationId xmlns:p14="http://schemas.microsoft.com/office/powerpoint/2010/main" val="2629744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84C68B-9DC5-4381-A12E-25DF592E809F}"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9C743-7336-419E-8AFA-EB63943EC7EC}" type="slidenum">
              <a:rPr lang="en-US" smtClean="0"/>
              <a:t>‹#›</a:t>
            </a:fld>
            <a:endParaRPr lang="en-US"/>
          </a:p>
        </p:txBody>
      </p:sp>
    </p:spTree>
    <p:extLst>
      <p:ext uri="{BB962C8B-B14F-4D97-AF65-F5344CB8AC3E}">
        <p14:creationId xmlns:p14="http://schemas.microsoft.com/office/powerpoint/2010/main" val="2239632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84C68B-9DC5-4381-A12E-25DF592E809F}"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9C743-7336-419E-8AFA-EB63943EC7EC}" type="slidenum">
              <a:rPr lang="en-US" smtClean="0"/>
              <a:t>‹#›</a:t>
            </a:fld>
            <a:endParaRPr lang="en-US"/>
          </a:p>
        </p:txBody>
      </p:sp>
    </p:spTree>
    <p:extLst>
      <p:ext uri="{BB962C8B-B14F-4D97-AF65-F5344CB8AC3E}">
        <p14:creationId xmlns:p14="http://schemas.microsoft.com/office/powerpoint/2010/main" val="2898354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84C68B-9DC5-4381-A12E-25DF592E809F}"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9C743-7336-419E-8AFA-EB63943EC7EC}" type="slidenum">
              <a:rPr lang="en-US" smtClean="0"/>
              <a:t>‹#›</a:t>
            </a:fld>
            <a:endParaRPr lang="en-US"/>
          </a:p>
        </p:txBody>
      </p:sp>
    </p:spTree>
    <p:extLst>
      <p:ext uri="{BB962C8B-B14F-4D97-AF65-F5344CB8AC3E}">
        <p14:creationId xmlns:p14="http://schemas.microsoft.com/office/powerpoint/2010/main" val="4291422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Dia met titel - W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255573" y="576008"/>
            <a:ext cx="9600000" cy="548736"/>
          </a:xfrm>
          <a:prstGeom prst="rect">
            <a:avLst/>
          </a:prstGeom>
        </p:spPr>
        <p:txBody>
          <a:bodyPr lIns="0" tIns="0" rIns="0" bIns="0"/>
          <a:lstStyle>
            <a:lvl1pPr algn="l">
              <a:lnSpc>
                <a:spcPts val="4300"/>
              </a:lnSpc>
              <a:defRPr sz="4300" b="1" i="0" cap="all" spc="30" baseline="0">
                <a:solidFill>
                  <a:schemeClr val="tx1"/>
                </a:solidFill>
              </a:defRPr>
            </a:lvl1pPr>
          </a:lstStyle>
          <a:p>
            <a:r>
              <a:rPr lang="en-US" smtClean="0"/>
              <a:t>Click to edit Master title style</a:t>
            </a:r>
            <a:endParaRPr lang="nl-NL" dirty="0"/>
          </a:p>
        </p:txBody>
      </p:sp>
      <p:sp>
        <p:nvSpPr>
          <p:cNvPr id="4" name="Tijdelijke aanduiding voor tekst 3"/>
          <p:cNvSpPr>
            <a:spLocks noGrp="1"/>
          </p:cNvSpPr>
          <p:nvPr>
            <p:ph type="body" sz="quarter" idx="10"/>
          </p:nvPr>
        </p:nvSpPr>
        <p:spPr>
          <a:xfrm>
            <a:off x="2255574" y="1692000"/>
            <a:ext cx="9601233" cy="4680000"/>
          </a:xfrm>
          <a:prstGeom prst="rect">
            <a:avLst/>
          </a:prstGeom>
        </p:spPr>
        <p:txBody>
          <a:bodyPr lIns="0" tIns="0" rIns="0" bIns="0"/>
          <a:lstStyle>
            <a:lvl1pPr marL="0" indent="0">
              <a:lnSpc>
                <a:spcPct val="100000"/>
              </a:lnSpc>
              <a:spcBef>
                <a:spcPts val="0"/>
              </a:spcBef>
              <a:buFont typeface="Arial" pitchFamily="34" charset="0"/>
              <a:buNone/>
              <a:defRPr sz="2200" b="0">
                <a:solidFill>
                  <a:srgbClr val="808080"/>
                </a:solidFill>
              </a:defRPr>
            </a:lvl1pPr>
            <a:lvl2pPr marL="809625" indent="-180975">
              <a:defRPr sz="2200">
                <a:solidFill>
                  <a:srgbClr val="808080"/>
                </a:solidFill>
              </a:defRPr>
            </a:lvl2pPr>
            <a:lvl3pPr>
              <a:defRPr sz="2200">
                <a:solidFill>
                  <a:srgbClr val="808080"/>
                </a:solidFill>
              </a:defRPr>
            </a:lvl3pPr>
            <a:lvl4pPr>
              <a:defRPr sz="2200">
                <a:solidFill>
                  <a:srgbClr val="808080"/>
                </a:solidFill>
              </a:defRPr>
            </a:lvl4pPr>
            <a:lvl5pPr marL="1828800" indent="0">
              <a:buNone/>
              <a:defRPr sz="2200">
                <a:solidFill>
                  <a:srgbClr val="808080"/>
                </a:solidFill>
              </a:defRPr>
            </a:lvl5pPr>
          </a:lstStyle>
          <a:p>
            <a:pPr lvl="0"/>
            <a:r>
              <a:rPr lang="en-US" smtClean="0"/>
              <a:t>Click to edit Master text styles</a:t>
            </a:r>
          </a:p>
        </p:txBody>
      </p:sp>
      <p:sp>
        <p:nvSpPr>
          <p:cNvPr id="3" name="Tijdelijke aanduiding voor datum 2"/>
          <p:cNvSpPr>
            <a:spLocks noGrp="1"/>
          </p:cNvSpPr>
          <p:nvPr>
            <p:ph type="dt" sz="half" idx="11"/>
          </p:nvPr>
        </p:nvSpPr>
        <p:spPr/>
        <p:txBody>
          <a:bodyPr/>
          <a:lstStyle/>
          <a:p>
            <a:r>
              <a:rPr lang="nl-NL" smtClean="0"/>
              <a:t>4 maart 2015</a:t>
            </a:r>
            <a:endParaRPr lang="nl-NL" dirty="0"/>
          </a:p>
        </p:txBody>
      </p:sp>
      <p:sp>
        <p:nvSpPr>
          <p:cNvPr id="5" name="Tijdelijke aanduiding voor voettekst 4"/>
          <p:cNvSpPr>
            <a:spLocks noGrp="1"/>
          </p:cNvSpPr>
          <p:nvPr>
            <p:ph type="ftr" sz="quarter" idx="12"/>
          </p:nvPr>
        </p:nvSpPr>
        <p:spPr>
          <a:xfrm>
            <a:off x="4175787" y="6453338"/>
            <a:ext cx="6144683" cy="216023"/>
          </a:xfrm>
        </p:spPr>
        <p:txBody>
          <a:bodyPr/>
          <a:lstStyle/>
          <a:p>
            <a:endParaRPr lang="nl-NL" dirty="0"/>
          </a:p>
        </p:txBody>
      </p:sp>
      <p:sp>
        <p:nvSpPr>
          <p:cNvPr id="6" name="Tijdelijke aanduiding voor dianummer 5"/>
          <p:cNvSpPr>
            <a:spLocks noGrp="1"/>
          </p:cNvSpPr>
          <p:nvPr>
            <p:ph type="sldNum" sz="quarter" idx="13"/>
          </p:nvPr>
        </p:nvSpPr>
        <p:spPr/>
        <p:txBody>
          <a:bodyPr/>
          <a:lstStyle/>
          <a:p>
            <a:fld id="{4078270D-EC55-45FA-9B28-D83949FBEF45}" type="slidenum">
              <a:rPr lang="nl-NL" smtClean="0"/>
              <a:t>‹#›</a:t>
            </a:fld>
            <a:endParaRPr lang="nl-NL" dirty="0"/>
          </a:p>
        </p:txBody>
      </p:sp>
    </p:spTree>
    <p:extLst>
      <p:ext uri="{BB962C8B-B14F-4D97-AF65-F5344CB8AC3E}">
        <p14:creationId xmlns:p14="http://schemas.microsoft.com/office/powerpoint/2010/main" val="3832367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84C68B-9DC5-4381-A12E-25DF592E809F}"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8439C743-7336-419E-8AFA-EB63943EC7EC}" type="slidenum">
              <a:rPr lang="en-US" smtClean="0"/>
              <a:t>‹#›</a:t>
            </a:fld>
            <a:endParaRPr lang="en-US"/>
          </a:p>
        </p:txBody>
      </p:sp>
    </p:spTree>
    <p:extLst>
      <p:ext uri="{BB962C8B-B14F-4D97-AF65-F5344CB8AC3E}">
        <p14:creationId xmlns:p14="http://schemas.microsoft.com/office/powerpoint/2010/main" val="180350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84C68B-9DC5-4381-A12E-25DF592E809F}" type="datetimeFigureOut">
              <a:rPr lang="en-US" smtClean="0"/>
              <a:t>2/27/2020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9C743-7336-419E-8AFA-EB63943EC7EC}" type="slidenum">
              <a:rPr lang="en-US" smtClean="0"/>
              <a:t>‹#›</a:t>
            </a:fld>
            <a:endParaRPr lang="en-US"/>
          </a:p>
        </p:txBody>
      </p:sp>
    </p:spTree>
    <p:extLst>
      <p:ext uri="{BB962C8B-B14F-4D97-AF65-F5344CB8AC3E}">
        <p14:creationId xmlns:p14="http://schemas.microsoft.com/office/powerpoint/2010/main" val="2662267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84C68B-9DC5-4381-A12E-25DF592E809F}"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9C743-7336-419E-8AFA-EB63943EC7EC}" type="slidenum">
              <a:rPr lang="en-US" smtClean="0"/>
              <a:t>‹#›</a:t>
            </a:fld>
            <a:endParaRPr lang="en-US"/>
          </a:p>
        </p:txBody>
      </p:sp>
    </p:spTree>
    <p:extLst>
      <p:ext uri="{BB962C8B-B14F-4D97-AF65-F5344CB8AC3E}">
        <p14:creationId xmlns:p14="http://schemas.microsoft.com/office/powerpoint/2010/main" val="1173496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84C68B-9DC5-4381-A12E-25DF592E809F}" type="datetimeFigureOut">
              <a:rPr lang="en-US" smtClean="0"/>
              <a:t>2/27/2020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39C743-7336-419E-8AFA-EB63943EC7EC}" type="slidenum">
              <a:rPr lang="en-US" smtClean="0"/>
              <a:t>‹#›</a:t>
            </a:fld>
            <a:endParaRPr lang="en-US"/>
          </a:p>
        </p:txBody>
      </p:sp>
    </p:spTree>
    <p:extLst>
      <p:ext uri="{BB962C8B-B14F-4D97-AF65-F5344CB8AC3E}">
        <p14:creationId xmlns:p14="http://schemas.microsoft.com/office/powerpoint/2010/main" val="89134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84C68B-9DC5-4381-A12E-25DF592E809F}" type="datetimeFigureOut">
              <a:rPr lang="en-US" smtClean="0"/>
              <a:t>2/27/2020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39C743-7336-419E-8AFA-EB63943EC7EC}" type="slidenum">
              <a:rPr lang="en-US" smtClean="0"/>
              <a:t>‹#›</a:t>
            </a:fld>
            <a:endParaRPr lang="en-US"/>
          </a:p>
        </p:txBody>
      </p:sp>
    </p:spTree>
    <p:extLst>
      <p:ext uri="{BB962C8B-B14F-4D97-AF65-F5344CB8AC3E}">
        <p14:creationId xmlns:p14="http://schemas.microsoft.com/office/powerpoint/2010/main" val="243939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4C68B-9DC5-4381-A12E-25DF592E809F}" type="datetimeFigureOut">
              <a:rPr lang="en-US" smtClean="0"/>
              <a:t>2/27/2020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39C743-7336-419E-8AFA-EB63943EC7EC}" type="slidenum">
              <a:rPr lang="en-US" smtClean="0"/>
              <a:t>‹#›</a:t>
            </a:fld>
            <a:endParaRPr lang="en-US"/>
          </a:p>
        </p:txBody>
      </p:sp>
    </p:spTree>
    <p:extLst>
      <p:ext uri="{BB962C8B-B14F-4D97-AF65-F5344CB8AC3E}">
        <p14:creationId xmlns:p14="http://schemas.microsoft.com/office/powerpoint/2010/main" val="396657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4C68B-9DC5-4381-A12E-25DF592E809F}"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9C743-7336-419E-8AFA-EB63943EC7EC}" type="slidenum">
              <a:rPr lang="en-US" smtClean="0"/>
              <a:t>‹#›</a:t>
            </a:fld>
            <a:endParaRPr lang="en-US"/>
          </a:p>
        </p:txBody>
      </p:sp>
    </p:spTree>
    <p:extLst>
      <p:ext uri="{BB962C8B-B14F-4D97-AF65-F5344CB8AC3E}">
        <p14:creationId xmlns:p14="http://schemas.microsoft.com/office/powerpoint/2010/main" val="15593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4C68B-9DC5-4381-A12E-25DF592E809F}" type="datetimeFigureOut">
              <a:rPr lang="en-US" smtClean="0"/>
              <a:t>2/27/2020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9C743-7336-419E-8AFA-EB63943EC7EC}" type="slidenum">
              <a:rPr lang="en-US" smtClean="0"/>
              <a:t>‹#›</a:t>
            </a:fld>
            <a:endParaRPr lang="en-US"/>
          </a:p>
        </p:txBody>
      </p:sp>
    </p:spTree>
    <p:extLst>
      <p:ext uri="{BB962C8B-B14F-4D97-AF65-F5344CB8AC3E}">
        <p14:creationId xmlns:p14="http://schemas.microsoft.com/office/powerpoint/2010/main" val="189538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84C68B-9DC5-4381-A12E-25DF592E809F}" type="datetimeFigureOut">
              <a:rPr lang="en-US" smtClean="0"/>
              <a:t>2/27/2020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39C743-7336-419E-8AFA-EB63943EC7EC}" type="slidenum">
              <a:rPr lang="en-US" smtClean="0"/>
              <a:t>‹#›</a:t>
            </a:fld>
            <a:endParaRPr lang="en-US"/>
          </a:p>
        </p:txBody>
      </p:sp>
    </p:spTree>
    <p:extLst>
      <p:ext uri="{BB962C8B-B14F-4D97-AF65-F5344CB8AC3E}">
        <p14:creationId xmlns:p14="http://schemas.microsoft.com/office/powerpoint/2010/main" val="40565015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5.png"/><Relationship Id="rId7"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csl4d.wordpress.com/2012/03/12/critical-system-heuristics-a-very-very-short-introduction/" TargetMode="External"/><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87335" y="339634"/>
            <a:ext cx="8315687" cy="3840479"/>
          </a:xfrm>
        </p:spPr>
        <p:txBody>
          <a:bodyPr anchor="ctr">
            <a:normAutofit/>
          </a:bodyPr>
          <a:lstStyle/>
          <a:p>
            <a:pPr algn="ctr"/>
            <a:r>
              <a:rPr lang="en-US" sz="4400" dirty="0" smtClean="0"/>
              <a:t>Critical Theory</a:t>
            </a:r>
            <a:br>
              <a:rPr lang="en-US" sz="4400" dirty="0" smtClean="0"/>
            </a:br>
            <a:r>
              <a:rPr lang="en-US" sz="4400" dirty="0" smtClean="0"/>
              <a:t>+</a:t>
            </a:r>
            <a:br>
              <a:rPr lang="en-US" sz="4400" dirty="0" smtClean="0"/>
            </a:br>
            <a:r>
              <a:rPr lang="en-US" sz="4400" dirty="0" smtClean="0"/>
              <a:t>System Thinking</a:t>
            </a:r>
            <a:br>
              <a:rPr lang="en-US" sz="4400" dirty="0" smtClean="0"/>
            </a:br>
            <a:r>
              <a:rPr lang="en-US" sz="4400" dirty="0" smtClean="0"/>
              <a:t>=</a:t>
            </a:r>
            <a:br>
              <a:rPr lang="en-US" sz="4400" dirty="0" smtClean="0"/>
            </a:br>
            <a:r>
              <a:rPr lang="en-US" sz="4400" dirty="0" smtClean="0"/>
              <a:t>Critical System Thinking </a:t>
            </a:r>
            <a:endParaRPr lang="en-US" sz="4400" dirty="0"/>
          </a:p>
        </p:txBody>
      </p:sp>
      <p:sp>
        <p:nvSpPr>
          <p:cNvPr id="3" name="Subtitle 2"/>
          <p:cNvSpPr>
            <a:spLocks noGrp="1"/>
          </p:cNvSpPr>
          <p:nvPr>
            <p:ph type="subTitle" idx="1"/>
          </p:nvPr>
        </p:nvSpPr>
        <p:spPr>
          <a:xfrm>
            <a:off x="3611878" y="4415246"/>
            <a:ext cx="7466599" cy="1040428"/>
          </a:xfrm>
        </p:spPr>
        <p:txBody>
          <a:bodyPr>
            <a:normAutofit/>
          </a:bodyPr>
          <a:lstStyle/>
          <a:p>
            <a:r>
              <a:rPr lang="en-US" dirty="0" smtClean="0"/>
              <a:t>Hans de Bruin (HZ University of Applied Sciences, Big Picture Lab)</a:t>
            </a:r>
          </a:p>
          <a:p>
            <a:r>
              <a:rPr lang="en-US" dirty="0" smtClean="0"/>
              <a:t>March</a:t>
            </a:r>
            <a:r>
              <a:rPr lang="en-US" dirty="0" smtClean="0"/>
              <a:t> 2020</a:t>
            </a:r>
            <a:endParaRPr lang="en-US" dirty="0"/>
          </a:p>
        </p:txBody>
      </p:sp>
    </p:spTree>
    <p:extLst>
      <p:ext uri="{BB962C8B-B14F-4D97-AF65-F5344CB8AC3E}">
        <p14:creationId xmlns:p14="http://schemas.microsoft.com/office/powerpoint/2010/main" val="4283329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systems thinking</a:t>
            </a:r>
            <a:endParaRPr lang="en-US" dirty="0"/>
          </a:p>
        </p:txBody>
      </p:sp>
      <p:sp>
        <p:nvSpPr>
          <p:cNvPr id="3" name="Content Placeholder 2"/>
          <p:cNvSpPr>
            <a:spLocks noGrp="1"/>
          </p:cNvSpPr>
          <p:nvPr>
            <p:ph idx="1"/>
          </p:nvPr>
        </p:nvSpPr>
        <p:spPr/>
        <p:txBody>
          <a:bodyPr>
            <a:normAutofit fontScale="92500" lnSpcReduction="20000"/>
          </a:bodyPr>
          <a:lstStyle/>
          <a:p>
            <a:r>
              <a:rPr lang="en-US" dirty="0"/>
              <a:t>Research </a:t>
            </a:r>
            <a:r>
              <a:rPr lang="en-US" dirty="0" smtClean="0"/>
              <a:t>philosophy: positivism</a:t>
            </a:r>
          </a:p>
          <a:p>
            <a:r>
              <a:rPr lang="en-US" dirty="0" smtClean="0"/>
              <a:t>Prediction and control</a:t>
            </a:r>
          </a:p>
          <a:p>
            <a:r>
              <a:rPr lang="en-US" dirty="0" smtClean="0"/>
              <a:t>But inaccurate for human systems: conflict and discord</a:t>
            </a:r>
          </a:p>
          <a:p>
            <a:pPr lvl="1"/>
            <a:r>
              <a:rPr lang="en-US" dirty="0" smtClean="0"/>
              <a:t>Different worldviews, not a common  goal</a:t>
            </a:r>
          </a:p>
          <a:p>
            <a:pPr lvl="1"/>
            <a:r>
              <a:rPr lang="en-US" dirty="0" smtClean="0"/>
              <a:t>Strive for an optimal solution regardless of different opinions or values</a:t>
            </a:r>
          </a:p>
          <a:p>
            <a:pPr lvl="1"/>
            <a:r>
              <a:rPr lang="en-US" dirty="0" smtClean="0"/>
              <a:t>Success depends on:</a:t>
            </a:r>
          </a:p>
          <a:p>
            <a:pPr lvl="2"/>
            <a:r>
              <a:rPr lang="en-US" dirty="0" smtClean="0"/>
              <a:t>Common goal (realistic?)</a:t>
            </a:r>
          </a:p>
          <a:p>
            <a:pPr lvl="2"/>
            <a:r>
              <a:rPr lang="en-US" dirty="0" smtClean="0"/>
              <a:t>Objectives determined by those in power</a:t>
            </a:r>
            <a:endParaRPr lang="en-US" dirty="0"/>
          </a:p>
        </p:txBody>
      </p:sp>
    </p:spTree>
    <p:extLst>
      <p:ext uri="{BB962C8B-B14F-4D97-AF65-F5344CB8AC3E}">
        <p14:creationId xmlns:p14="http://schemas.microsoft.com/office/powerpoint/2010/main" val="963237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systems thinking</a:t>
            </a:r>
            <a:endParaRPr lang="en-US" dirty="0"/>
          </a:p>
        </p:txBody>
      </p:sp>
      <p:sp>
        <p:nvSpPr>
          <p:cNvPr id="3" name="Content Placeholder 2"/>
          <p:cNvSpPr>
            <a:spLocks noGrp="1"/>
          </p:cNvSpPr>
          <p:nvPr>
            <p:ph idx="1"/>
          </p:nvPr>
        </p:nvSpPr>
        <p:spPr/>
        <p:txBody>
          <a:bodyPr/>
          <a:lstStyle/>
          <a:p>
            <a:r>
              <a:rPr lang="en-US" dirty="0"/>
              <a:t>Research </a:t>
            </a:r>
            <a:r>
              <a:rPr lang="en-US" dirty="0" smtClean="0"/>
              <a:t>philosophy: </a:t>
            </a:r>
            <a:r>
              <a:rPr lang="en-US" dirty="0" err="1"/>
              <a:t>i</a:t>
            </a:r>
            <a:r>
              <a:rPr lang="en-US" dirty="0" err="1" smtClean="0"/>
              <a:t>nterpretivism</a:t>
            </a:r>
            <a:endParaRPr lang="en-US" dirty="0" smtClean="0"/>
          </a:p>
          <a:p>
            <a:pPr lvl="1"/>
            <a:r>
              <a:rPr lang="en-US" dirty="0" smtClean="0"/>
              <a:t>Includes the cultural, psychological processes of human activity</a:t>
            </a:r>
          </a:p>
          <a:p>
            <a:r>
              <a:rPr lang="en-US" dirty="0" smtClean="0"/>
              <a:t>Social system is constructed by individuals</a:t>
            </a:r>
          </a:p>
          <a:p>
            <a:pPr lvl="1"/>
            <a:r>
              <a:rPr lang="en-US" dirty="0" smtClean="0"/>
              <a:t>Interpret the viewpoints of individuals rather than taking an outsiders view</a:t>
            </a:r>
          </a:p>
          <a:p>
            <a:r>
              <a:rPr lang="en-US" dirty="0" smtClean="0"/>
              <a:t>Not able </a:t>
            </a:r>
            <a:r>
              <a:rPr lang="en-US" dirty="0"/>
              <a:t>to persuade </a:t>
            </a:r>
            <a:r>
              <a:rPr lang="en-US" dirty="0" smtClean="0"/>
              <a:t>with those in power to participate</a:t>
            </a:r>
            <a:endParaRPr lang="en-US" dirty="0"/>
          </a:p>
        </p:txBody>
      </p:sp>
    </p:spTree>
    <p:extLst>
      <p:ext uri="{BB962C8B-B14F-4D97-AF65-F5344CB8AC3E}">
        <p14:creationId xmlns:p14="http://schemas.microsoft.com/office/powerpoint/2010/main" val="218830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73226" y="594457"/>
            <a:ext cx="7542373" cy="5541549"/>
          </a:xfrm>
          <a:prstGeom prst="rect">
            <a:avLst/>
          </a:prstGeom>
        </p:spPr>
      </p:pic>
    </p:spTree>
    <p:extLst>
      <p:ext uri="{BB962C8B-B14F-4D97-AF65-F5344CB8AC3E}">
        <p14:creationId xmlns:p14="http://schemas.microsoft.com/office/powerpoint/2010/main" val="3743009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059873"/>
          </a:xfrm>
        </p:spPr>
        <p:txBody>
          <a:bodyPr>
            <a:normAutofit/>
          </a:bodyPr>
          <a:lstStyle/>
          <a:p>
            <a:r>
              <a:rPr lang="en-US" dirty="0" smtClean="0"/>
              <a:t>The very basics</a:t>
            </a:r>
            <a:r>
              <a:rPr lang="en-US" dirty="0" smtClean="0"/>
              <a:t>: </a:t>
            </a:r>
            <a:r>
              <a:rPr lang="en-US" dirty="0" smtClean="0"/>
              <a:t>Laws of Forms</a:t>
            </a:r>
            <a:br>
              <a:rPr lang="en-US" dirty="0" smtClean="0"/>
            </a:br>
            <a:r>
              <a:rPr lang="en-US" sz="2000" dirty="0" smtClean="0"/>
              <a:t>George Spencer-Brown</a:t>
            </a:r>
            <a:endParaRPr lang="en-US" sz="2000" dirty="0"/>
          </a:p>
        </p:txBody>
      </p:sp>
      <p:sp>
        <p:nvSpPr>
          <p:cNvPr id="3" name="Content Placeholder 2"/>
          <p:cNvSpPr>
            <a:spLocks noGrp="1"/>
          </p:cNvSpPr>
          <p:nvPr>
            <p:ph idx="1"/>
          </p:nvPr>
        </p:nvSpPr>
        <p:spPr>
          <a:xfrm>
            <a:off x="2147455" y="2202872"/>
            <a:ext cx="6349431" cy="3781875"/>
          </a:xfrm>
        </p:spPr>
        <p:txBody>
          <a:bodyPr>
            <a:normAutofit fontScale="85000" lnSpcReduction="20000"/>
          </a:bodyPr>
          <a:lstStyle/>
          <a:p>
            <a:pPr marL="0" indent="0">
              <a:buNone/>
            </a:pPr>
            <a:r>
              <a:rPr lang="en-US" dirty="0" smtClean="0"/>
              <a:t>We </a:t>
            </a:r>
            <a:r>
              <a:rPr lang="en-US" dirty="0"/>
              <a:t>take as given the idea of </a:t>
            </a:r>
            <a:r>
              <a:rPr lang="en-US" dirty="0" smtClean="0"/>
              <a:t>distinction and </a:t>
            </a:r>
            <a:r>
              <a:rPr lang="en-US" dirty="0"/>
              <a:t>the idea of </a:t>
            </a:r>
            <a:r>
              <a:rPr lang="en-US" dirty="0" smtClean="0"/>
              <a:t>indication</a:t>
            </a:r>
            <a:r>
              <a:rPr lang="en-US" dirty="0"/>
              <a:t>, and that </a:t>
            </a:r>
            <a:r>
              <a:rPr lang="en-US" dirty="0" smtClean="0"/>
              <a:t>one cannot </a:t>
            </a:r>
            <a:r>
              <a:rPr lang="en-US" dirty="0"/>
              <a:t>make an indication without drawing </a:t>
            </a:r>
            <a:r>
              <a:rPr lang="en-US" dirty="0" smtClean="0"/>
              <a:t>a distinction. We </a:t>
            </a:r>
            <a:r>
              <a:rPr lang="en-US" dirty="0"/>
              <a:t>take, therefore, the form of </a:t>
            </a:r>
            <a:r>
              <a:rPr lang="en-US" dirty="0" smtClean="0"/>
              <a:t>distinction for </a:t>
            </a:r>
            <a:r>
              <a:rPr lang="en-US" dirty="0"/>
              <a:t>the form</a:t>
            </a:r>
            <a:r>
              <a:rPr lang="en-US" dirty="0" smtClean="0"/>
              <a:t>.</a:t>
            </a:r>
          </a:p>
          <a:p>
            <a:pPr marL="0" indent="0">
              <a:buNone/>
            </a:pPr>
            <a:r>
              <a:rPr lang="en-US" dirty="0" smtClean="0"/>
              <a:t>Definition: distinction is perfect continence.</a:t>
            </a:r>
          </a:p>
          <a:p>
            <a:pPr marL="0" indent="0">
              <a:buNone/>
            </a:pPr>
            <a:r>
              <a:rPr lang="en-US" dirty="0" smtClean="0"/>
              <a:t>Foundational for:</a:t>
            </a:r>
          </a:p>
          <a:p>
            <a:r>
              <a:rPr lang="en-US" dirty="0" err="1"/>
              <a:t>Autopoeisis</a:t>
            </a:r>
            <a:r>
              <a:rPr lang="en-US" dirty="0"/>
              <a:t> and the Biology of cognition (</a:t>
            </a:r>
            <a:r>
              <a:rPr lang="en-US" dirty="0" err="1"/>
              <a:t>Maturana</a:t>
            </a:r>
            <a:r>
              <a:rPr lang="en-US" dirty="0"/>
              <a:t> and Varela)</a:t>
            </a:r>
          </a:p>
          <a:p>
            <a:r>
              <a:rPr lang="en-US" dirty="0"/>
              <a:t>Neo-cybernetics and second-order observing (Heinz von </a:t>
            </a:r>
            <a:r>
              <a:rPr lang="en-US" dirty="0" err="1"/>
              <a:t>Foerster</a:t>
            </a:r>
            <a:r>
              <a:rPr lang="en-US" dirty="0" smtClean="0"/>
              <a:t>)</a:t>
            </a:r>
          </a:p>
          <a:p>
            <a:r>
              <a:rPr lang="en-US" dirty="0" err="1" smtClean="0"/>
              <a:t>Luhmann’s</a:t>
            </a:r>
            <a:r>
              <a:rPr lang="en-US" dirty="0" smtClean="0"/>
              <a:t> </a:t>
            </a:r>
            <a:r>
              <a:rPr lang="en-US" dirty="0"/>
              <a:t>social theory: society as closed, </a:t>
            </a:r>
            <a:r>
              <a:rPr lang="en-US" dirty="0" err="1"/>
              <a:t>autopoeitic</a:t>
            </a:r>
            <a:r>
              <a:rPr lang="en-US" dirty="0"/>
              <a:t>, self-referential systems of communications</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6992" y="2202872"/>
            <a:ext cx="2667776" cy="3781875"/>
          </a:xfrm>
          <a:prstGeom prst="rect">
            <a:avLst/>
          </a:prstGeom>
        </p:spPr>
      </p:pic>
    </p:spTree>
    <p:extLst>
      <p:ext uri="{BB962C8B-B14F-4D97-AF65-F5344CB8AC3E}">
        <p14:creationId xmlns:p14="http://schemas.microsoft.com/office/powerpoint/2010/main" val="310734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37231" y="3165231"/>
            <a:ext cx="1596912" cy="523220"/>
          </a:xfrm>
          <a:prstGeom prst="rect">
            <a:avLst/>
          </a:prstGeom>
          <a:noFill/>
        </p:spPr>
        <p:txBody>
          <a:bodyPr wrap="none" rtlCol="0">
            <a:spAutoFit/>
          </a:bodyPr>
          <a:lstStyle/>
          <a:p>
            <a:r>
              <a:rPr lang="en-US" sz="2800" dirty="0" smtClean="0"/>
              <a:t>No-Thing</a:t>
            </a:r>
            <a:endParaRPr lang="en-US" sz="2800" dirty="0"/>
          </a:p>
        </p:txBody>
      </p:sp>
      <p:sp>
        <p:nvSpPr>
          <p:cNvPr id="3" name="Oval 2"/>
          <p:cNvSpPr/>
          <p:nvPr/>
        </p:nvSpPr>
        <p:spPr>
          <a:xfrm>
            <a:off x="4445390" y="2146681"/>
            <a:ext cx="2588456" cy="256032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728764" y="3165231"/>
            <a:ext cx="2021707" cy="523220"/>
          </a:xfrm>
          <a:prstGeom prst="rect">
            <a:avLst/>
          </a:prstGeom>
          <a:noFill/>
        </p:spPr>
        <p:txBody>
          <a:bodyPr wrap="none" rtlCol="0">
            <a:spAutoFit/>
          </a:bodyPr>
          <a:lstStyle/>
          <a:p>
            <a:r>
              <a:rPr lang="en-US" sz="2800" dirty="0" smtClean="0"/>
              <a:t>Some-Thing</a:t>
            </a:r>
            <a:endParaRPr lang="en-US" sz="2800" dirty="0"/>
          </a:p>
        </p:txBody>
      </p:sp>
    </p:spTree>
    <p:extLst>
      <p:ext uri="{BB962C8B-B14F-4D97-AF65-F5344CB8AC3E}">
        <p14:creationId xmlns:p14="http://schemas.microsoft.com/office/powerpoint/2010/main" val="395002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555172"/>
            <a:ext cx="10018713" cy="1025434"/>
          </a:xfrm>
        </p:spPr>
        <p:txBody>
          <a:bodyPr/>
          <a:lstStyle/>
          <a:p>
            <a:r>
              <a:rPr lang="en-US" dirty="0" smtClean="0"/>
              <a:t>Laws of Forms</a:t>
            </a:r>
            <a:endParaRPr lang="en-US" dirty="0"/>
          </a:p>
        </p:txBody>
      </p:sp>
      <p:sp>
        <p:nvSpPr>
          <p:cNvPr id="3" name="Content Placeholder 2"/>
          <p:cNvSpPr>
            <a:spLocks noGrp="1"/>
          </p:cNvSpPr>
          <p:nvPr>
            <p:ph idx="1"/>
          </p:nvPr>
        </p:nvSpPr>
        <p:spPr>
          <a:xfrm>
            <a:off x="1484310" y="1711235"/>
            <a:ext cx="10018713" cy="4245428"/>
          </a:xfrm>
        </p:spPr>
        <p:txBody>
          <a:bodyPr>
            <a:normAutofit/>
          </a:bodyPr>
          <a:lstStyle/>
          <a:p>
            <a:pPr marL="0" indent="0">
              <a:buNone/>
            </a:pPr>
            <a:r>
              <a:rPr lang="en-US" i="1" dirty="0"/>
              <a:t>The theme of this book is that a universe comes into being when a space is severed or taken apart. The skin of a living organism cuts off an inside from an outside. So does the circumference of a circle in a plane. By tracing the way we represent such a severance, we can begin to reconstruct, with an accuracy and coverage that appear almost uncanny, the basic forms underlying linguistic, mathematical, physical, and biological science, and can begin to see how the familiar laws of our own experience follow inexorably from the original act of severance. The act is itself already remembered, even if unconsciously, as our first attempt to distinguish different things in a world where, in the first place, the boundaries can be drawn anywhere we please</a:t>
            </a:r>
            <a:r>
              <a:rPr lang="en-US" i="1" dirty="0" smtClean="0"/>
              <a:t>.</a:t>
            </a:r>
            <a:endParaRPr lang="en-US" i="1" dirty="0"/>
          </a:p>
        </p:txBody>
      </p:sp>
    </p:spTree>
    <p:extLst>
      <p:ext uri="{BB962C8B-B14F-4D97-AF65-F5344CB8AC3E}">
        <p14:creationId xmlns:p14="http://schemas.microsoft.com/office/powerpoint/2010/main" val="1686948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of Genesis</a:t>
            </a:r>
            <a:endParaRPr lang="en-US" dirty="0"/>
          </a:p>
        </p:txBody>
      </p:sp>
      <p:sp>
        <p:nvSpPr>
          <p:cNvPr id="3" name="Content Placeholder 2"/>
          <p:cNvSpPr>
            <a:spLocks noGrp="1"/>
          </p:cNvSpPr>
          <p:nvPr>
            <p:ph idx="1"/>
          </p:nvPr>
        </p:nvSpPr>
        <p:spPr/>
        <p:txBody>
          <a:bodyPr>
            <a:normAutofit fontScale="85000" lnSpcReduction="10000"/>
          </a:bodyPr>
          <a:lstStyle/>
          <a:p>
            <a:pPr marL="0" indent="0" algn="ctr">
              <a:buNone/>
            </a:pPr>
            <a:r>
              <a:rPr lang="en-US" i="1" dirty="0"/>
              <a:t>In the beginning God created the heavens and the earth. Now the earth was formless and empty, darkness was over the surface of the deep, and the Spirit of God was hovering over the waters.</a:t>
            </a:r>
          </a:p>
          <a:p>
            <a:pPr marL="0" indent="0" algn="ctr">
              <a:buNone/>
            </a:pPr>
            <a:r>
              <a:rPr lang="en-US" i="1" dirty="0"/>
              <a:t>And God said, “Let there be light,” and there was light. God saw that the light was good, and he separated the light from the darkness. God called the light “day,” and the darkness he called “night.” And there was evening, and there was morning—the first day</a:t>
            </a:r>
            <a:r>
              <a:rPr lang="en-US" i="1" dirty="0" smtClean="0"/>
              <a:t>.</a:t>
            </a:r>
          </a:p>
          <a:p>
            <a:pPr marL="0" indent="0" algn="ctr">
              <a:buNone/>
            </a:pPr>
            <a:endParaRPr lang="en-US" dirty="0"/>
          </a:p>
          <a:p>
            <a:pPr marL="0" indent="0">
              <a:buNone/>
            </a:pPr>
            <a:r>
              <a:rPr lang="en-US" dirty="0"/>
              <a:t>God has made his first distinction after the first day: the distinction between light and darkness. And this was the starting point of many more distinctions eventually resulting in God’s creation of mankind as an image of his own</a:t>
            </a:r>
            <a:r>
              <a:rPr lang="en-US" dirty="0" smtClean="0"/>
              <a:t>.</a:t>
            </a:r>
            <a:endParaRPr lang="en-US" dirty="0"/>
          </a:p>
        </p:txBody>
      </p:sp>
    </p:spTree>
    <p:extLst>
      <p:ext uri="{BB962C8B-B14F-4D97-AF65-F5344CB8AC3E}">
        <p14:creationId xmlns:p14="http://schemas.microsoft.com/office/powerpoint/2010/main" val="141471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6982039" y="2178515"/>
            <a:ext cx="4895056" cy="3820342"/>
          </a:xfrm>
        </p:spPr>
        <p:txBody>
          <a:bodyPr>
            <a:normAutofit lnSpcReduction="10000"/>
          </a:bodyPr>
          <a:lstStyle/>
          <a:p>
            <a:pPr marL="0" indent="0">
              <a:buNone/>
            </a:pPr>
            <a:r>
              <a:rPr lang="en-US" dirty="0" smtClean="0"/>
              <a:t>When </a:t>
            </a:r>
            <a:r>
              <a:rPr lang="en-US" dirty="0"/>
              <a:t>we perceive things, we generally use the sword of conceptualization to cut reality into pieces, saying, 'This piece is A, and A cannot be B, C, or D.' </a:t>
            </a:r>
            <a:endParaRPr lang="en-US" dirty="0" smtClean="0"/>
          </a:p>
          <a:p>
            <a:pPr marL="0" indent="0">
              <a:buNone/>
            </a:pPr>
            <a:r>
              <a:rPr lang="en-US" dirty="0" smtClean="0"/>
              <a:t>But </a:t>
            </a:r>
            <a:r>
              <a:rPr lang="en-US" dirty="0"/>
              <a:t>when A is looked at in light of dependent co-arising, we see that A is comprised of B, C, D, and everything else in the universe. 'A' can never exist by itself alone. </a:t>
            </a:r>
            <a:endParaRPr lang="en-US" dirty="0" smtClean="0"/>
          </a:p>
          <a:p>
            <a:pPr marL="0" indent="0">
              <a:buNone/>
            </a:pPr>
            <a:r>
              <a:rPr lang="en-US" dirty="0" smtClean="0"/>
              <a:t>When </a:t>
            </a:r>
            <a:r>
              <a:rPr lang="en-US" dirty="0"/>
              <a:t>we look deeply into A, we see B, C, D, and so on. Once we understand that A is not just A, we understand the true nature of A and are qualified to say "A is A," or "A is not A." But until then, the A we see is just an illusion of the true A</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313" y="2178516"/>
            <a:ext cx="2488199" cy="3820342"/>
          </a:xfrm>
          <a:prstGeom prst="rect">
            <a:avLst/>
          </a:prstGeom>
        </p:spPr>
      </p:pic>
      <p:sp>
        <p:nvSpPr>
          <p:cNvPr id="2" name="Title 1"/>
          <p:cNvSpPr>
            <a:spLocks noGrp="1"/>
          </p:cNvSpPr>
          <p:nvPr>
            <p:ph type="title"/>
          </p:nvPr>
        </p:nvSpPr>
        <p:spPr>
          <a:xfrm>
            <a:off x="1484311" y="685800"/>
            <a:ext cx="10018713" cy="1004455"/>
          </a:xfrm>
        </p:spPr>
        <p:txBody>
          <a:bodyPr>
            <a:normAutofit/>
          </a:bodyPr>
          <a:lstStyle/>
          <a:p>
            <a:r>
              <a:rPr lang="en-US" sz="3200" dirty="0" smtClean="0"/>
              <a:t>The logic of not</a:t>
            </a:r>
            <a:r>
              <a:rPr lang="en-US" dirty="0" smtClean="0"/>
              <a:t/>
            </a:r>
            <a:br>
              <a:rPr lang="en-US" dirty="0" smtClean="0"/>
            </a:br>
            <a:r>
              <a:rPr lang="en-US" sz="2400" dirty="0" smtClean="0"/>
              <a:t>The Diamond Sutra – The perfection of wisdom</a:t>
            </a:r>
            <a:endParaRPr lang="en-US" sz="2400" dirty="0"/>
          </a:p>
        </p:txBody>
      </p:sp>
      <p:sp>
        <p:nvSpPr>
          <p:cNvPr id="3" name="Content Placeholder 2"/>
          <p:cNvSpPr>
            <a:spLocks noGrp="1"/>
          </p:cNvSpPr>
          <p:nvPr>
            <p:ph sz="half" idx="1"/>
          </p:nvPr>
        </p:nvSpPr>
        <p:spPr>
          <a:xfrm>
            <a:off x="1261449" y="2766753"/>
            <a:ext cx="2761337" cy="2641209"/>
          </a:xfrm>
        </p:spPr>
        <p:txBody>
          <a:bodyPr>
            <a:normAutofit lnSpcReduction="10000"/>
          </a:bodyPr>
          <a:lstStyle/>
          <a:p>
            <a:r>
              <a:rPr lang="en-US" dirty="0"/>
              <a:t>A is </a:t>
            </a:r>
            <a:r>
              <a:rPr lang="en-US" i="1" dirty="0"/>
              <a:t>not</a:t>
            </a:r>
            <a:r>
              <a:rPr lang="en-US" dirty="0"/>
              <a:t> A, therefore it is </a:t>
            </a:r>
            <a:r>
              <a:rPr lang="en-US" dirty="0" smtClean="0"/>
              <a:t>A</a:t>
            </a:r>
          </a:p>
          <a:p>
            <a:r>
              <a:rPr lang="en-US" dirty="0" smtClean="0"/>
              <a:t>The </a:t>
            </a:r>
            <a:r>
              <a:rPr lang="en-US" dirty="0"/>
              <a:t>diamond that cuts through afflictions, ignorance, illusion, or delusion</a:t>
            </a:r>
            <a:r>
              <a:rPr lang="en-US" dirty="0" smtClean="0"/>
              <a:t>.</a:t>
            </a:r>
          </a:p>
          <a:p>
            <a:r>
              <a:rPr lang="en-US" dirty="0" smtClean="0"/>
              <a:t>Central theme: emptiness</a:t>
            </a:r>
            <a:endParaRPr lang="en-US" dirty="0"/>
          </a:p>
        </p:txBody>
      </p:sp>
    </p:spTree>
    <p:extLst>
      <p:ext uri="{BB962C8B-B14F-4D97-AF65-F5344CB8AC3E}">
        <p14:creationId xmlns:p14="http://schemas.microsoft.com/office/powerpoint/2010/main" val="123119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118813"/>
          </a:xfrm>
        </p:spPr>
        <p:txBody>
          <a:bodyPr>
            <a:normAutofit/>
          </a:bodyPr>
          <a:lstStyle/>
          <a:p>
            <a:r>
              <a:rPr lang="en-US" dirty="0" smtClean="0"/>
              <a:t>Distinction</a:t>
            </a:r>
            <a:r>
              <a:rPr lang="en-US" dirty="0"/>
              <a:t/>
            </a:r>
            <a:br>
              <a:rPr lang="en-US" dirty="0"/>
            </a:br>
            <a:r>
              <a:rPr lang="en-US" sz="2400" dirty="0" smtClean="0"/>
              <a:t>is perfect continence</a:t>
            </a:r>
            <a:endParaRPr lang="en-US" sz="2400" dirty="0"/>
          </a:p>
        </p:txBody>
      </p:sp>
      <p:sp>
        <p:nvSpPr>
          <p:cNvPr id="3" name="Content Placeholder 2"/>
          <p:cNvSpPr>
            <a:spLocks noGrp="1"/>
          </p:cNvSpPr>
          <p:nvPr>
            <p:ph idx="1"/>
          </p:nvPr>
        </p:nvSpPr>
        <p:spPr>
          <a:xfrm>
            <a:off x="1759527" y="2410692"/>
            <a:ext cx="9906000" cy="3893126"/>
          </a:xfrm>
        </p:spPr>
        <p:txBody>
          <a:bodyPr>
            <a:normAutofit fontScale="92500" lnSpcReduction="20000"/>
          </a:bodyPr>
          <a:lstStyle/>
          <a:p>
            <a:r>
              <a:rPr lang="en-US" dirty="0"/>
              <a:t>The circle “makes” a distinction in the plane.</a:t>
            </a:r>
          </a:p>
          <a:p>
            <a:r>
              <a:rPr lang="en-US" dirty="0" smtClean="0"/>
              <a:t>We </a:t>
            </a:r>
            <a:r>
              <a:rPr lang="en-US" dirty="0"/>
              <a:t>make a distinction in the plane by drawing a circle.</a:t>
            </a:r>
          </a:p>
          <a:p>
            <a:r>
              <a:rPr lang="en-US" dirty="0" smtClean="0"/>
              <a:t>Circle </a:t>
            </a:r>
            <a:r>
              <a:rPr lang="en-US" dirty="0"/>
              <a:t>and observer arise together in the act of perceiving.</a:t>
            </a:r>
          </a:p>
          <a:p>
            <a:r>
              <a:rPr lang="en-US" dirty="0" smtClean="0"/>
              <a:t>That </a:t>
            </a:r>
            <a:r>
              <a:rPr lang="en-US" dirty="0"/>
              <a:t>circle, this observer, and the distinction that arises are one.</a:t>
            </a:r>
          </a:p>
          <a:p>
            <a:r>
              <a:rPr lang="en-US" dirty="0" smtClean="0"/>
              <a:t>The </a:t>
            </a:r>
            <a:r>
              <a:rPr lang="en-US" dirty="0"/>
              <a:t>Form we take to exist arises from framing nothing</a:t>
            </a:r>
            <a:r>
              <a:rPr lang="en-US" dirty="0" smtClean="0"/>
              <a:t>.</a:t>
            </a:r>
            <a:endParaRPr lang="en-US" dirty="0"/>
          </a:p>
          <a:p>
            <a:r>
              <a:rPr lang="en-US" dirty="0" smtClean="0"/>
              <a:t>By </a:t>
            </a:r>
            <a:r>
              <a:rPr lang="en-US" dirty="0"/>
              <a:t>starting in unity we make imaginary complexity, related to </a:t>
            </a:r>
            <a:r>
              <a:rPr lang="en-US" dirty="0" smtClean="0"/>
              <a:t>the original </a:t>
            </a:r>
            <a:r>
              <a:rPr lang="en-US" dirty="0"/>
              <a:t>unity.</a:t>
            </a:r>
          </a:p>
          <a:p>
            <a:r>
              <a:rPr lang="en-US" dirty="0" smtClean="0"/>
              <a:t>Every distinction </a:t>
            </a:r>
            <a:r>
              <a:rPr lang="en-US" dirty="0"/>
              <a:t>is inherently a process, and the structure of </a:t>
            </a:r>
            <a:r>
              <a:rPr lang="en-US" dirty="0" smtClean="0"/>
              <a:t>our world </a:t>
            </a:r>
            <a:r>
              <a:rPr lang="en-US" dirty="0"/>
              <a:t>as a whole comes from the relationships whose </a:t>
            </a:r>
            <a:r>
              <a:rPr lang="en-US" dirty="0" smtClean="0"/>
              <a:t>exploration constitutes </a:t>
            </a:r>
            <a:r>
              <a:rPr lang="en-US" dirty="0"/>
              <a:t>that world. It is a reflexive domain there is no place to </a:t>
            </a:r>
            <a:r>
              <a:rPr lang="en-US" dirty="0" smtClean="0"/>
              <a:t>hide, no </a:t>
            </a:r>
            <a:r>
              <a:rPr lang="en-US" dirty="0"/>
              <a:t>irreducible object. Any given entity acquires its properties </a:t>
            </a:r>
            <a:r>
              <a:rPr lang="en-US" dirty="0" smtClean="0"/>
              <a:t>through its </a:t>
            </a:r>
            <a:r>
              <a:rPr lang="en-US" dirty="0"/>
              <a:t>relationships with everything else</a:t>
            </a:r>
            <a:r>
              <a:rPr lang="en-US" dirty="0" smtClean="0"/>
              <a:t>.</a:t>
            </a:r>
            <a:endParaRPr lang="en-US" dirty="0"/>
          </a:p>
        </p:txBody>
      </p:sp>
      <p:sp>
        <p:nvSpPr>
          <p:cNvPr id="4" name="Oval 3"/>
          <p:cNvSpPr/>
          <p:nvPr/>
        </p:nvSpPr>
        <p:spPr>
          <a:xfrm>
            <a:off x="9756597" y="2410692"/>
            <a:ext cx="1427871" cy="1361552"/>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05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46018"/>
          </a:xfrm>
        </p:spPr>
        <p:txBody>
          <a:bodyPr/>
          <a:lstStyle/>
          <a:p>
            <a:r>
              <a:rPr lang="en-US" dirty="0" smtClean="0"/>
              <a:t>Mark of Distinction</a:t>
            </a:r>
            <a:br>
              <a:rPr lang="en-US" dirty="0" smtClean="0"/>
            </a:br>
            <a:r>
              <a:rPr lang="en-US" sz="2000" dirty="0"/>
              <a:t>s</a:t>
            </a:r>
            <a:r>
              <a:rPr lang="en-US" sz="2000" dirty="0" smtClean="0"/>
              <a:t>ome-thing from no-thing</a:t>
            </a:r>
            <a:endParaRPr lang="en-US" sz="2000" dirty="0"/>
          </a:p>
        </p:txBody>
      </p:sp>
      <p:sp>
        <p:nvSpPr>
          <p:cNvPr id="6" name="Content Placeholder 5"/>
          <p:cNvSpPr>
            <a:spLocks noGrp="1"/>
          </p:cNvSpPr>
          <p:nvPr>
            <p:ph idx="1"/>
          </p:nvPr>
        </p:nvSpPr>
        <p:spPr>
          <a:xfrm>
            <a:off x="1409429" y="2438398"/>
            <a:ext cx="6904577" cy="3546349"/>
          </a:xfrm>
        </p:spPr>
        <p:txBody>
          <a:bodyPr>
            <a:normAutofit fontScale="92500" lnSpcReduction="20000"/>
          </a:bodyPr>
          <a:lstStyle/>
          <a:p>
            <a:r>
              <a:rPr lang="en-US" dirty="0" smtClean="0"/>
              <a:t>We </a:t>
            </a:r>
            <a:r>
              <a:rPr lang="en-US" dirty="0"/>
              <a:t>cannot make an indication without drawing a </a:t>
            </a:r>
            <a:r>
              <a:rPr lang="en-US" dirty="0" smtClean="0"/>
              <a:t>distinction.</a:t>
            </a:r>
          </a:p>
          <a:p>
            <a:r>
              <a:rPr lang="en-US" dirty="0"/>
              <a:t>This tiny symbol has the power to indicate several things at once:</a:t>
            </a:r>
          </a:p>
          <a:p>
            <a:pPr lvl="1"/>
            <a:r>
              <a:rPr lang="en-US" dirty="0" smtClean="0"/>
              <a:t>The outside/inside </a:t>
            </a:r>
            <a:r>
              <a:rPr lang="en-US" dirty="0"/>
              <a:t>(emptiness, void, nothing, the unmarked state)</a:t>
            </a:r>
          </a:p>
          <a:p>
            <a:pPr lvl="1"/>
            <a:r>
              <a:rPr lang="en-US" dirty="0" smtClean="0"/>
              <a:t>The inside/outside </a:t>
            </a:r>
            <a:r>
              <a:rPr lang="en-US" dirty="0"/>
              <a:t>(something, the marked </a:t>
            </a:r>
            <a:r>
              <a:rPr lang="en-US" dirty="0" smtClean="0"/>
              <a:t>state)</a:t>
            </a:r>
          </a:p>
          <a:p>
            <a:pPr lvl="1"/>
            <a:r>
              <a:rPr lang="en-US" dirty="0" smtClean="0"/>
              <a:t>The </a:t>
            </a:r>
            <a:r>
              <a:rPr lang="en-US" dirty="0"/>
              <a:t>distinction as a sign (indication)</a:t>
            </a:r>
          </a:p>
          <a:p>
            <a:pPr lvl="1"/>
            <a:r>
              <a:rPr lang="en-US" dirty="0" smtClean="0"/>
              <a:t>The </a:t>
            </a:r>
            <a:r>
              <a:rPr lang="en-US" dirty="0"/>
              <a:t>distinction as </a:t>
            </a:r>
            <a:r>
              <a:rPr lang="en-US" dirty="0" smtClean="0"/>
              <a:t>an </a:t>
            </a:r>
            <a:r>
              <a:rPr lang="en-US" dirty="0"/>
              <a:t>operation of making a </a:t>
            </a:r>
            <a:r>
              <a:rPr lang="en-US" dirty="0" smtClean="0"/>
              <a:t>distinction</a:t>
            </a:r>
          </a:p>
          <a:p>
            <a:pPr lvl="1"/>
            <a:r>
              <a:rPr lang="en-US" dirty="0" smtClean="0"/>
              <a:t>The </a:t>
            </a:r>
            <a:r>
              <a:rPr lang="en-US" dirty="0"/>
              <a:t>observer, the one that makes the </a:t>
            </a:r>
            <a:r>
              <a:rPr lang="en-US" dirty="0" smtClean="0"/>
              <a:t>distinction</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4115" y="2966972"/>
            <a:ext cx="3263900" cy="2489200"/>
          </a:xfrm>
          <a:prstGeom prst="rect">
            <a:avLst/>
          </a:prstGeom>
        </p:spPr>
      </p:pic>
    </p:spTree>
    <p:extLst>
      <p:ext uri="{BB962C8B-B14F-4D97-AF65-F5344CB8AC3E}">
        <p14:creationId xmlns:p14="http://schemas.microsoft.com/office/powerpoint/2010/main" val="713133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6044" b="6044"/>
          <a:stretch>
            <a:fillRect/>
          </a:stretch>
        </p:blipFill>
        <p:spPr>
          <a:xfrm>
            <a:off x="7059105" y="1116873"/>
            <a:ext cx="3280974" cy="4572000"/>
          </a:xfrm>
        </p:spPr>
      </p:pic>
      <p:sp>
        <p:nvSpPr>
          <p:cNvPr id="7" name="Text Placeholder 6"/>
          <p:cNvSpPr>
            <a:spLocks noGrp="1"/>
          </p:cNvSpPr>
          <p:nvPr>
            <p:ph type="body" sz="half" idx="2"/>
          </p:nvPr>
        </p:nvSpPr>
        <p:spPr>
          <a:xfrm>
            <a:off x="2377440" y="1051558"/>
            <a:ext cx="4505316" cy="4702630"/>
          </a:xfrm>
        </p:spPr>
        <p:txBody>
          <a:bodyPr>
            <a:normAutofit lnSpcReduction="10000"/>
          </a:bodyPr>
          <a:lstStyle/>
          <a:p>
            <a:pPr algn="l"/>
            <a:r>
              <a:rPr lang="nl-NL" sz="2000" dirty="0" smtClean="0"/>
              <a:t>Transities:</a:t>
            </a:r>
          </a:p>
          <a:p>
            <a:pPr marL="285750" indent="-285750" algn="l">
              <a:buFont typeface="Arial" panose="020B0604020202020204" pitchFamily="34" charset="0"/>
              <a:buChar char="•"/>
            </a:pPr>
            <a:r>
              <a:rPr lang="nl-NL" sz="2000" dirty="0" smtClean="0"/>
              <a:t>Klimaatverandering</a:t>
            </a:r>
          </a:p>
          <a:p>
            <a:pPr marL="285750" indent="-285750" algn="l">
              <a:buFont typeface="Arial" panose="020B0604020202020204" pitchFamily="34" charset="0"/>
              <a:buChar char="•"/>
            </a:pPr>
            <a:r>
              <a:rPr lang="nl-NL" sz="2000" dirty="0" smtClean="0"/>
              <a:t>Digitalisering</a:t>
            </a:r>
          </a:p>
          <a:p>
            <a:pPr marL="285750" indent="-285750" algn="l">
              <a:buFont typeface="Arial" panose="020B0604020202020204" pitchFamily="34" charset="0"/>
              <a:buChar char="•"/>
            </a:pPr>
            <a:r>
              <a:rPr lang="nl-NL" sz="2000" dirty="0" smtClean="0"/>
              <a:t>Consumptie</a:t>
            </a:r>
          </a:p>
          <a:p>
            <a:pPr marL="285750" indent="-285750" algn="l">
              <a:buFont typeface="Arial" panose="020B0604020202020204" pitchFamily="34" charset="0"/>
              <a:buChar char="•"/>
            </a:pPr>
            <a:endParaRPr lang="nl-NL" sz="2000" dirty="0" smtClean="0"/>
          </a:p>
          <a:p>
            <a:pPr algn="l"/>
            <a:r>
              <a:rPr lang="nl-NL" sz="2000" dirty="0" smtClean="0"/>
              <a:t>Antwoorden:</a:t>
            </a:r>
          </a:p>
          <a:p>
            <a:pPr marL="285750" indent="-285750" algn="l">
              <a:buFont typeface="Arial" panose="020B0604020202020204" pitchFamily="34" charset="0"/>
              <a:buChar char="•"/>
            </a:pPr>
            <a:r>
              <a:rPr lang="nl-NL" sz="2000" dirty="0" smtClean="0"/>
              <a:t>Markt</a:t>
            </a:r>
          </a:p>
          <a:p>
            <a:pPr marL="285750" indent="-285750" algn="l">
              <a:buFont typeface="Arial" panose="020B0604020202020204" pitchFamily="34" charset="0"/>
              <a:buChar char="•"/>
            </a:pPr>
            <a:r>
              <a:rPr lang="nl-NL" sz="2000" dirty="0" smtClean="0"/>
              <a:t>Vesting</a:t>
            </a:r>
          </a:p>
          <a:p>
            <a:pPr marL="285750" indent="-285750" algn="l">
              <a:buFont typeface="Arial" panose="020B0604020202020204" pitchFamily="34" charset="0"/>
              <a:buChar char="•"/>
            </a:pPr>
            <a:endParaRPr lang="nl-NL" sz="2000" dirty="0" smtClean="0"/>
          </a:p>
          <a:p>
            <a:pPr marL="285750" indent="-285750" algn="l">
              <a:buFont typeface="Arial" panose="020B0604020202020204" pitchFamily="34" charset="0"/>
              <a:buChar char="•"/>
            </a:pPr>
            <a:r>
              <a:rPr lang="nl-NL" sz="2000" dirty="0" smtClean="0"/>
              <a:t>Wat is het perspectief?</a:t>
            </a:r>
          </a:p>
          <a:p>
            <a:pPr marL="285750" indent="-285750" algn="l">
              <a:buFont typeface="Arial" panose="020B0604020202020204" pitchFamily="34" charset="0"/>
              <a:buChar char="•"/>
            </a:pPr>
            <a:r>
              <a:rPr lang="nl-NL" sz="2000" dirty="0" smtClean="0"/>
              <a:t>Kunnen we veranderen?</a:t>
            </a:r>
            <a:endParaRPr lang="nl-NL" sz="2000" dirty="0"/>
          </a:p>
        </p:txBody>
      </p:sp>
    </p:spTree>
    <p:extLst>
      <p:ext uri="{BB962C8B-B14F-4D97-AF65-F5344CB8AC3E}">
        <p14:creationId xmlns:p14="http://schemas.microsoft.com/office/powerpoint/2010/main" val="301521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4311" y="346364"/>
            <a:ext cx="10018713" cy="727363"/>
          </a:xfrm>
        </p:spPr>
        <p:txBody>
          <a:bodyPr>
            <a:normAutofit/>
          </a:bodyPr>
          <a:lstStyle/>
          <a:p>
            <a:r>
              <a:rPr lang="en-US" dirty="0" smtClean="0"/>
              <a:t>Blind spot</a:t>
            </a:r>
            <a:endParaRPr lang="en-US" dirty="0"/>
          </a:p>
        </p:txBody>
      </p:sp>
      <p:pic>
        <p:nvPicPr>
          <p:cNvPr id="5" name="Picture 4" descr="https://upload.wikimedia.org/wikipedia/commons/thumb/e/e7/Necker_cube.svg/125px-Necker_cube.svg.png"/>
          <p:cNvPicPr/>
          <p:nvPr/>
        </p:nvPicPr>
        <p:blipFill>
          <a:blip r:embed="rId2">
            <a:extLst>
              <a:ext uri="{28A0092B-C50C-407E-A947-70E740481C1C}">
                <a14:useLocalDpi xmlns:a14="http://schemas.microsoft.com/office/drawing/2010/main" val="0"/>
              </a:ext>
            </a:extLst>
          </a:blip>
          <a:srcRect/>
          <a:stretch>
            <a:fillRect/>
          </a:stretch>
        </p:blipFill>
        <p:spPr bwMode="auto">
          <a:xfrm>
            <a:off x="5795810" y="1454727"/>
            <a:ext cx="1395714" cy="1711037"/>
          </a:xfrm>
          <a:prstGeom prst="rect">
            <a:avLst/>
          </a:prstGeom>
          <a:noFill/>
          <a:ln>
            <a:noFill/>
          </a:ln>
        </p:spPr>
      </p:pic>
      <p:pic>
        <p:nvPicPr>
          <p:cNvPr id="1026" name="Picture 13" descr="https://upload.wikimedia.org/wikipedia/commons/thumb/e/ee/Cube1.svg/125px-Cube1.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3817" y="3165764"/>
            <a:ext cx="1531993" cy="1274618"/>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4" descr="https://upload.wikimedia.org/wikipedia/commons/thumb/7/7d/Cube2.svg/125px-Cube2.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524" y="3165764"/>
            <a:ext cx="1531993" cy="12746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descr="Afbeeldingsresultaat voor vase illusio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3683" y="4876801"/>
            <a:ext cx="1679967" cy="1447250"/>
          </a:xfrm>
          <a:prstGeom prst="rect">
            <a:avLst/>
          </a:prstGeom>
          <a:noFill/>
          <a:ln>
            <a:noFill/>
          </a:ln>
        </p:spPr>
      </p:pic>
      <p:sp>
        <p:nvSpPr>
          <p:cNvPr id="7" name="TextBox 6"/>
          <p:cNvSpPr txBox="1"/>
          <p:nvPr/>
        </p:nvSpPr>
        <p:spPr>
          <a:xfrm>
            <a:off x="2388609" y="2079412"/>
            <a:ext cx="1760803" cy="461665"/>
          </a:xfrm>
          <a:prstGeom prst="rect">
            <a:avLst/>
          </a:prstGeom>
          <a:noFill/>
        </p:spPr>
        <p:txBody>
          <a:bodyPr wrap="none" rtlCol="0">
            <a:spAutoFit/>
          </a:bodyPr>
          <a:lstStyle/>
          <a:p>
            <a:r>
              <a:rPr lang="en-US" sz="2400" dirty="0" smtClean="0"/>
              <a:t>Necker cube</a:t>
            </a:r>
            <a:endParaRPr lang="en-US" sz="2400" dirty="0"/>
          </a:p>
        </p:txBody>
      </p:sp>
      <p:sp>
        <p:nvSpPr>
          <p:cNvPr id="11" name="TextBox 10"/>
          <p:cNvSpPr txBox="1"/>
          <p:nvPr/>
        </p:nvSpPr>
        <p:spPr>
          <a:xfrm>
            <a:off x="2313709" y="5369593"/>
            <a:ext cx="1553952" cy="461665"/>
          </a:xfrm>
          <a:prstGeom prst="rect">
            <a:avLst/>
          </a:prstGeom>
          <a:noFill/>
        </p:spPr>
        <p:txBody>
          <a:bodyPr wrap="none" rtlCol="0">
            <a:spAutoFit/>
          </a:bodyPr>
          <a:lstStyle/>
          <a:p>
            <a:r>
              <a:rPr lang="en-US" sz="2400" dirty="0" smtClean="0"/>
              <a:t>Rubin vase</a:t>
            </a:r>
            <a:endParaRPr lang="en-US" sz="2400" dirty="0"/>
          </a:p>
        </p:txBody>
      </p:sp>
    </p:spTree>
    <p:extLst>
      <p:ext uri="{BB962C8B-B14F-4D97-AF65-F5344CB8AC3E}">
        <p14:creationId xmlns:p14="http://schemas.microsoft.com/office/powerpoint/2010/main" val="24132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63886" y="110836"/>
            <a:ext cx="9543974" cy="6747164"/>
          </a:xfrm>
          <a:prstGeom prst="rect">
            <a:avLst/>
          </a:prstGeom>
        </p:spPr>
      </p:pic>
    </p:spTree>
    <p:extLst>
      <p:ext uri="{BB962C8B-B14F-4D97-AF65-F5344CB8AC3E}">
        <p14:creationId xmlns:p14="http://schemas.microsoft.com/office/powerpoint/2010/main" val="14732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Self-reference - Re-entry in the Form</a:t>
            </a:r>
            <a:br>
              <a:rPr lang="en-US" dirty="0" smtClean="0"/>
            </a:br>
            <a:r>
              <a:rPr lang="en-US" sz="2000" dirty="0" smtClean="0"/>
              <a:t>(according to </a:t>
            </a:r>
            <a:r>
              <a:rPr lang="en-US" sz="2000" dirty="0" err="1" smtClean="0"/>
              <a:t>Fransisco</a:t>
            </a:r>
            <a:r>
              <a:rPr lang="en-US" sz="2000" dirty="0" smtClean="0"/>
              <a:t> Varela)</a:t>
            </a:r>
            <a:endParaRPr lang="en-US" sz="2000" dirty="0"/>
          </a:p>
        </p:txBody>
      </p:sp>
      <p:sp>
        <p:nvSpPr>
          <p:cNvPr id="3" name="Content Placeholder 2"/>
          <p:cNvSpPr>
            <a:spLocks noGrp="1"/>
          </p:cNvSpPr>
          <p:nvPr>
            <p:ph idx="1"/>
          </p:nvPr>
        </p:nvSpPr>
        <p:spPr/>
        <p:txBody>
          <a:bodyPr/>
          <a:lstStyle/>
          <a:p>
            <a:pPr marL="0" indent="0">
              <a:buNone/>
            </a:pPr>
            <a:r>
              <a:rPr lang="en-US" dirty="0"/>
              <a:t>T</a:t>
            </a:r>
            <a:r>
              <a:rPr lang="en-US" dirty="0" smtClean="0"/>
              <a:t>he </a:t>
            </a:r>
            <a:r>
              <a:rPr lang="en-US" dirty="0"/>
              <a:t>emergence of the mark itself requires self-reference, for there can be no mark without a distinction and there can be no distinction without indication (Spencer-Brown says there can be no indication without a distinction. This argument says it the other way around.). Indication is itself a distinction, and one sees that the act of distinction is necessarily circular.</a:t>
            </a:r>
          </a:p>
        </p:txBody>
      </p:sp>
    </p:spTree>
    <p:extLst>
      <p:ext uri="{BB962C8B-B14F-4D97-AF65-F5344CB8AC3E}">
        <p14:creationId xmlns:p14="http://schemas.microsoft.com/office/powerpoint/2010/main" val="71398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114865"/>
          </a:xfrm>
        </p:spPr>
        <p:txBody>
          <a:bodyPr/>
          <a:lstStyle/>
          <a:p>
            <a:r>
              <a:rPr lang="en-US" dirty="0" smtClean="0"/>
              <a:t>Self-reference</a:t>
            </a:r>
            <a:endParaRPr lang="en-US" dirty="0"/>
          </a:p>
        </p:txBody>
      </p:sp>
      <p:sp>
        <p:nvSpPr>
          <p:cNvPr id="3" name="Content Placeholder 2"/>
          <p:cNvSpPr>
            <a:spLocks noGrp="1"/>
          </p:cNvSpPr>
          <p:nvPr>
            <p:ph idx="1"/>
          </p:nvPr>
        </p:nvSpPr>
        <p:spPr>
          <a:xfrm>
            <a:off x="1484311" y="2666999"/>
            <a:ext cx="4100563" cy="3124201"/>
          </a:xfrm>
        </p:spPr>
        <p:txBody>
          <a:bodyPr/>
          <a:lstStyle/>
          <a:p>
            <a:pPr marL="0" indent="0">
              <a:buNone/>
            </a:pPr>
            <a:r>
              <a:rPr lang="en-US" dirty="0" smtClean="0"/>
              <a:t>An unconscious reference to one’s own cultural values, experiences and knowledge as a basis for decisions.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0972" y="2538630"/>
            <a:ext cx="5065935" cy="3380937"/>
          </a:xfrm>
          <a:prstGeom prst="rect">
            <a:avLst/>
          </a:prstGeom>
        </p:spPr>
      </p:pic>
    </p:spTree>
    <p:extLst>
      <p:ext uri="{BB962C8B-B14F-4D97-AF65-F5344CB8AC3E}">
        <p14:creationId xmlns:p14="http://schemas.microsoft.com/office/powerpoint/2010/main" val="1009904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438" y="103910"/>
            <a:ext cx="10018713" cy="782782"/>
          </a:xfrm>
        </p:spPr>
        <p:txBody>
          <a:bodyPr/>
          <a:lstStyle/>
          <a:p>
            <a:r>
              <a:rPr lang="en-US" dirty="0" smtClean="0"/>
              <a:t>Self-reference</a:t>
            </a:r>
            <a:endParaRPr lang="en-US" dirty="0"/>
          </a:p>
        </p:txBody>
      </p:sp>
      <p:pic>
        <p:nvPicPr>
          <p:cNvPr id="3" name="Picture 2" descr="https://upload.wikimedia.org/wikipedia/commons/thumb/0/0f/Droste_cacao_100gr_blikje%2C_foto_02.JPG/260px-Droste_cacao_100gr_blikje%2C_foto_02.JPG"/>
          <p:cNvPicPr/>
          <p:nvPr/>
        </p:nvPicPr>
        <p:blipFill>
          <a:blip r:embed="rId2">
            <a:extLst>
              <a:ext uri="{28A0092B-C50C-407E-A947-70E740481C1C}">
                <a14:useLocalDpi xmlns:a14="http://schemas.microsoft.com/office/drawing/2010/main" val="0"/>
              </a:ext>
            </a:extLst>
          </a:blip>
          <a:srcRect/>
          <a:stretch>
            <a:fillRect/>
          </a:stretch>
        </p:blipFill>
        <p:spPr bwMode="auto">
          <a:xfrm>
            <a:off x="3848299" y="789710"/>
            <a:ext cx="5456990" cy="5874326"/>
          </a:xfrm>
          <a:prstGeom prst="rect">
            <a:avLst/>
          </a:prstGeom>
          <a:noFill/>
          <a:ln>
            <a:noFill/>
          </a:ln>
        </p:spPr>
      </p:pic>
    </p:spTree>
    <p:extLst>
      <p:ext uri="{BB962C8B-B14F-4D97-AF65-F5344CB8AC3E}">
        <p14:creationId xmlns:p14="http://schemas.microsoft.com/office/powerpoint/2010/main" val="3557954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988255"/>
          </a:xfrm>
        </p:spPr>
        <p:txBody>
          <a:bodyPr/>
          <a:lstStyle/>
          <a:p>
            <a:r>
              <a:rPr lang="en-US" dirty="0" smtClean="0"/>
              <a:t>Self-reference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7835" y="1674055"/>
            <a:ext cx="7051664" cy="4660861"/>
          </a:xfrm>
          <a:prstGeom prst="rect">
            <a:avLst/>
          </a:prstGeom>
        </p:spPr>
      </p:pic>
    </p:spTree>
    <p:extLst>
      <p:ext uri="{BB962C8B-B14F-4D97-AF65-F5344CB8AC3E}">
        <p14:creationId xmlns:p14="http://schemas.microsoft.com/office/powerpoint/2010/main" val="3080738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123" y="788642"/>
            <a:ext cx="10018713" cy="963257"/>
          </a:xfrm>
        </p:spPr>
        <p:txBody>
          <a:bodyPr/>
          <a:lstStyle/>
          <a:p>
            <a:r>
              <a:rPr lang="en-US" dirty="0" smtClean="0"/>
              <a:t>Laws</a:t>
            </a:r>
            <a:endParaRPr lang="en-US" dirty="0"/>
          </a:p>
        </p:txBody>
      </p:sp>
      <p:sp>
        <p:nvSpPr>
          <p:cNvPr id="5" name="Oval 4"/>
          <p:cNvSpPr/>
          <p:nvPr/>
        </p:nvSpPr>
        <p:spPr>
          <a:xfrm>
            <a:off x="6027185" y="2153208"/>
            <a:ext cx="1018903" cy="9535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445678" y="2153207"/>
            <a:ext cx="1018903" cy="9535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qual 6"/>
          <p:cNvSpPr/>
          <p:nvPr/>
        </p:nvSpPr>
        <p:spPr>
          <a:xfrm>
            <a:off x="8864171" y="2295558"/>
            <a:ext cx="631192" cy="66164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9784244" y="2149587"/>
            <a:ext cx="1018903" cy="9535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70527" y="2395548"/>
            <a:ext cx="3266396" cy="461665"/>
          </a:xfrm>
          <a:prstGeom prst="rect">
            <a:avLst/>
          </a:prstGeom>
          <a:noFill/>
        </p:spPr>
        <p:txBody>
          <a:bodyPr wrap="square" rtlCol="0">
            <a:spAutoFit/>
          </a:bodyPr>
          <a:lstStyle/>
          <a:p>
            <a:r>
              <a:rPr lang="en-US" sz="2400" dirty="0" smtClean="0"/>
              <a:t>Law of condensation</a:t>
            </a:r>
            <a:endParaRPr lang="en-US" sz="2400" dirty="0"/>
          </a:p>
        </p:txBody>
      </p:sp>
      <p:grpSp>
        <p:nvGrpSpPr>
          <p:cNvPr id="9" name="Group 8"/>
          <p:cNvGrpSpPr/>
          <p:nvPr/>
        </p:nvGrpSpPr>
        <p:grpSpPr>
          <a:xfrm>
            <a:off x="2370527" y="3336895"/>
            <a:ext cx="7124836" cy="953589"/>
            <a:chOff x="1852196" y="4225783"/>
            <a:chExt cx="7124836" cy="953589"/>
          </a:xfrm>
        </p:grpSpPr>
        <p:sp>
          <p:nvSpPr>
            <p:cNvPr id="10" name="Oval 9"/>
            <p:cNvSpPr/>
            <p:nvPr/>
          </p:nvSpPr>
          <p:spPr>
            <a:xfrm>
              <a:off x="6922167" y="4225783"/>
              <a:ext cx="1018903" cy="9535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061168" y="4359510"/>
              <a:ext cx="740899" cy="6861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qual 11"/>
            <p:cNvSpPr/>
            <p:nvPr/>
          </p:nvSpPr>
          <p:spPr>
            <a:xfrm>
              <a:off x="8345840" y="4371751"/>
              <a:ext cx="631192" cy="66164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1852196" y="4471742"/>
              <a:ext cx="3266396" cy="461665"/>
            </a:xfrm>
            <a:prstGeom prst="rect">
              <a:avLst/>
            </a:prstGeom>
            <a:noFill/>
          </p:spPr>
          <p:txBody>
            <a:bodyPr wrap="square" rtlCol="0">
              <a:spAutoFit/>
            </a:bodyPr>
            <a:lstStyle/>
            <a:p>
              <a:r>
                <a:rPr lang="en-US" sz="2400" dirty="0" smtClean="0"/>
                <a:t>Law of cancellation</a:t>
              </a:r>
              <a:endParaRPr lang="en-US" sz="2400" dirty="0"/>
            </a:p>
          </p:txBody>
        </p:sp>
      </p:grpSp>
      <p:grpSp>
        <p:nvGrpSpPr>
          <p:cNvPr id="18" name="Group 17"/>
          <p:cNvGrpSpPr/>
          <p:nvPr/>
        </p:nvGrpSpPr>
        <p:grpSpPr>
          <a:xfrm>
            <a:off x="9945720" y="5728474"/>
            <a:ext cx="1098452" cy="601705"/>
            <a:chOff x="4398562" y="6233443"/>
            <a:chExt cx="1098452" cy="601705"/>
          </a:xfrm>
        </p:grpSpPr>
        <p:sp>
          <p:nvSpPr>
            <p:cNvPr id="47" name="Equal 46"/>
            <p:cNvSpPr/>
            <p:nvPr/>
          </p:nvSpPr>
          <p:spPr>
            <a:xfrm>
              <a:off x="5009936" y="6361988"/>
              <a:ext cx="487078" cy="32544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p:cNvGrpSpPr/>
            <p:nvPr/>
          </p:nvGrpSpPr>
          <p:grpSpPr>
            <a:xfrm>
              <a:off x="4398562" y="6233443"/>
              <a:ext cx="490988" cy="601705"/>
              <a:chOff x="6062982" y="6184124"/>
              <a:chExt cx="490988" cy="601705"/>
            </a:xfrm>
          </p:grpSpPr>
          <p:cxnSp>
            <p:nvCxnSpPr>
              <p:cNvPr id="43" name="Straight Connector 42"/>
              <p:cNvCxnSpPr/>
              <p:nvPr/>
            </p:nvCxnSpPr>
            <p:spPr>
              <a:xfrm>
                <a:off x="6062982" y="6307597"/>
                <a:ext cx="36776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429746" y="6307597"/>
                <a:ext cx="1005" cy="46309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062982" y="6184124"/>
                <a:ext cx="490988" cy="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553970" y="6184124"/>
                <a:ext cx="0" cy="60170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16" name="Group 15"/>
          <p:cNvGrpSpPr/>
          <p:nvPr/>
        </p:nvGrpSpPr>
        <p:grpSpPr>
          <a:xfrm>
            <a:off x="9589656" y="4691792"/>
            <a:ext cx="1868833" cy="467680"/>
            <a:chOff x="4039067" y="4797032"/>
            <a:chExt cx="1868833" cy="467680"/>
          </a:xfrm>
        </p:grpSpPr>
        <p:sp>
          <p:nvSpPr>
            <p:cNvPr id="27" name="Equal 26"/>
            <p:cNvSpPr/>
            <p:nvPr/>
          </p:nvSpPr>
          <p:spPr>
            <a:xfrm>
              <a:off x="5006505" y="4870441"/>
              <a:ext cx="487078" cy="32544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540131" y="4801621"/>
              <a:ext cx="367769" cy="463091"/>
              <a:chOff x="5509872" y="4021561"/>
              <a:chExt cx="367769" cy="463091"/>
            </a:xfrm>
          </p:grpSpPr>
          <p:cxnSp>
            <p:nvCxnSpPr>
              <p:cNvPr id="36" name="Straight Connector 35"/>
              <p:cNvCxnSpPr/>
              <p:nvPr/>
            </p:nvCxnSpPr>
            <p:spPr>
              <a:xfrm>
                <a:off x="5509872" y="4021561"/>
                <a:ext cx="36776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876636" y="4021561"/>
                <a:ext cx="1005" cy="46309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4522786" y="4801618"/>
              <a:ext cx="367769" cy="463091"/>
              <a:chOff x="5509872" y="4021561"/>
              <a:chExt cx="367769" cy="463091"/>
            </a:xfrm>
          </p:grpSpPr>
          <p:cxnSp>
            <p:nvCxnSpPr>
              <p:cNvPr id="54" name="Straight Connector 53"/>
              <p:cNvCxnSpPr/>
              <p:nvPr/>
            </p:nvCxnSpPr>
            <p:spPr>
              <a:xfrm>
                <a:off x="5509872" y="4021561"/>
                <a:ext cx="36776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876636" y="4021561"/>
                <a:ext cx="1005" cy="46309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4039067" y="4797032"/>
              <a:ext cx="367769" cy="463091"/>
              <a:chOff x="5509872" y="4021561"/>
              <a:chExt cx="367769" cy="463091"/>
            </a:xfrm>
          </p:grpSpPr>
          <p:cxnSp>
            <p:nvCxnSpPr>
              <p:cNvPr id="57" name="Straight Connector 56"/>
              <p:cNvCxnSpPr/>
              <p:nvPr/>
            </p:nvCxnSpPr>
            <p:spPr>
              <a:xfrm>
                <a:off x="5509872" y="4021561"/>
                <a:ext cx="36776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876636" y="4021561"/>
                <a:ext cx="1005" cy="46309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59" name="TextBox 58"/>
          <p:cNvSpPr txBox="1"/>
          <p:nvPr/>
        </p:nvSpPr>
        <p:spPr>
          <a:xfrm>
            <a:off x="7046088" y="5210846"/>
            <a:ext cx="3266396" cy="461665"/>
          </a:xfrm>
          <a:prstGeom prst="rect">
            <a:avLst/>
          </a:prstGeom>
          <a:noFill/>
        </p:spPr>
        <p:txBody>
          <a:bodyPr wrap="square" rtlCol="0">
            <a:spAutoFit/>
          </a:bodyPr>
          <a:lstStyle/>
          <a:p>
            <a:r>
              <a:rPr lang="en-US" sz="2400" dirty="0" smtClean="0"/>
              <a:t>Corresponds with</a:t>
            </a:r>
            <a:endParaRPr lang="en-US" sz="2400" dirty="0"/>
          </a:p>
        </p:txBody>
      </p:sp>
    </p:spTree>
    <p:extLst>
      <p:ext uri="{BB962C8B-B14F-4D97-AF65-F5344CB8AC3E}">
        <p14:creationId xmlns:p14="http://schemas.microsoft.com/office/powerpoint/2010/main" val="551533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491798"/>
            <a:ext cx="10018713" cy="657476"/>
          </a:xfrm>
        </p:spPr>
        <p:txBody>
          <a:bodyPr>
            <a:normAutofit fontScale="90000"/>
          </a:bodyPr>
          <a:lstStyle/>
          <a:p>
            <a:r>
              <a:rPr lang="en-US" dirty="0" smtClean="0"/>
              <a:t>Self-reference</a:t>
            </a:r>
            <a:endParaRPr lang="en-US" dirty="0"/>
          </a:p>
        </p:txBody>
      </p:sp>
      <mc:AlternateContent xmlns:mc="http://schemas.openxmlformats.org/markup-compatibility/2006" xmlns:a14="http://schemas.microsoft.com/office/drawing/2010/main">
        <mc:Choice Requires="a14">
          <p:sp>
            <p:nvSpPr>
              <p:cNvPr id="58" name="Content Placeholder 57"/>
              <p:cNvSpPr>
                <a:spLocks noGrp="1"/>
              </p:cNvSpPr>
              <p:nvPr>
                <p:ph idx="1"/>
              </p:nvPr>
            </p:nvSpPr>
            <p:spPr>
              <a:xfrm>
                <a:off x="1435822" y="791132"/>
                <a:ext cx="4554151" cy="4597528"/>
              </a:xfrm>
            </p:spPr>
            <p:txBody>
              <a:bodyPr>
                <a:normAutofit fontScale="92500" lnSpcReduction="20000"/>
              </a:bodyPr>
              <a:lstStyle/>
              <a:p>
                <a:pPr marL="0" indent="0">
                  <a:buNone/>
                </a:pPr>
                <a:r>
                  <a:rPr lang="en-US" dirty="0" smtClean="0"/>
                  <a:t>Imaginary numbers</a:t>
                </a:r>
              </a:p>
              <a:p>
                <a:pPr marL="0" indent="0">
                  <a:buNone/>
                </a:pPr>
                <a14:m>
                  <m:oMath xmlns:m="http://schemas.openxmlformats.org/officeDocument/2006/math">
                    <m:sSup>
                      <m:sSupPr>
                        <m:ctrlPr>
                          <a:rPr lang="en-US" sz="1800" i="1">
                            <a:latin typeface="Cambria Math" panose="02040503050406030204" pitchFamily="18" charset="0"/>
                          </a:rPr>
                        </m:ctrlPr>
                      </m:sSupPr>
                      <m:e>
                        <m:r>
                          <a:rPr lang="en-US" sz="1800" b="0" i="1" smtClean="0">
                            <a:latin typeface="Cambria Math" panose="02040503050406030204" pitchFamily="18" charset="0"/>
                          </a:rPr>
                          <m:t>𝑖</m:t>
                        </m:r>
                      </m:e>
                      <m:sup>
                        <m:r>
                          <a:rPr lang="en-US" sz="1800" i="1">
                            <a:latin typeface="Cambria Math" panose="02040503050406030204" pitchFamily="18" charset="0"/>
                          </a:rPr>
                          <m:t>2</m:t>
                        </m:r>
                      </m:sup>
                    </m:sSup>
                    <m:r>
                      <a:rPr lang="en-US" sz="1800" i="1" smtClean="0">
                        <a:latin typeface="Cambria Math" panose="02040503050406030204" pitchFamily="18" charset="0"/>
                      </a:rPr>
                      <m:t>=</m:t>
                    </m:r>
                    <m:r>
                      <a:rPr lang="en-US" sz="1800" b="0" i="1" smtClean="0">
                        <a:latin typeface="Cambria Math" panose="02040503050406030204" pitchFamily="18" charset="0"/>
                      </a:rPr>
                      <m:t>−</m:t>
                    </m:r>
                    <m:r>
                      <a:rPr lang="en-US" sz="1800" b="0" i="1" smtClean="0">
                        <a:latin typeface="Cambria Math" panose="02040503050406030204" pitchFamily="18" charset="0"/>
                      </a:rPr>
                      <m:t>1</m:t>
                    </m:r>
                  </m:oMath>
                </a14:m>
                <a:r>
                  <a:rPr lang="en-US" sz="1800" dirty="0" smtClean="0"/>
                  <a:t>, </a:t>
                </a:r>
                <a14:m>
                  <m:oMath xmlns:m="http://schemas.openxmlformats.org/officeDocument/2006/math">
                    <m:r>
                      <a:rPr lang="en-US" sz="1800" i="1">
                        <a:latin typeface="Cambria Math" panose="02040503050406030204" pitchFamily="18" charset="0"/>
                      </a:rPr>
                      <m:t>𝑖</m:t>
                    </m:r>
                    <m:r>
                      <a:rPr lang="en-US" sz="1800" i="1" smtClean="0">
                        <a:latin typeface="Cambria Math" panose="02040503050406030204" pitchFamily="18" charset="0"/>
                      </a:rPr>
                      <m:t>=</m:t>
                    </m:r>
                    <m:rad>
                      <m:radPr>
                        <m:degHide m:val="on"/>
                        <m:ctrlPr>
                          <a:rPr lang="en-US" sz="1800" i="1" dirty="0" smtClean="0">
                            <a:latin typeface="Cambria Math" panose="02040503050406030204" pitchFamily="18" charset="0"/>
                          </a:rPr>
                        </m:ctrlPr>
                      </m:radPr>
                      <m:deg/>
                      <m:e>
                        <m:r>
                          <a:rPr lang="en-US" sz="1800" b="0" i="1" dirty="0" smtClean="0">
                            <a:latin typeface="Cambria Math" panose="02040503050406030204" pitchFamily="18" charset="0"/>
                          </a:rPr>
                          <m:t>−</m:t>
                        </m:r>
                        <m:r>
                          <a:rPr lang="en-US" sz="1800" b="0" i="1" dirty="0" smtClean="0">
                            <a:latin typeface="Cambria Math" panose="02040503050406030204" pitchFamily="18" charset="0"/>
                          </a:rPr>
                          <m:t>1</m:t>
                        </m:r>
                      </m:e>
                    </m:rad>
                  </m:oMath>
                </a14:m>
                <a:endParaRPr lang="en-US" dirty="0" smtClean="0"/>
              </a:p>
              <a:p>
                <a:pPr marL="0" indent="0">
                  <a:buNone/>
                </a:pPr>
                <a:endParaRPr lang="en-US" dirty="0" smtClean="0"/>
              </a:p>
              <a:p>
                <a:pPr marL="0" indent="0">
                  <a:buNone/>
                </a:pPr>
                <a:r>
                  <a:rPr lang="en-US" dirty="0"/>
                  <a:t>P</a:t>
                </a:r>
                <a:r>
                  <a:rPr lang="en-US" dirty="0" smtClean="0"/>
                  <a:t>aradox:</a:t>
                </a:r>
              </a:p>
              <a:p>
                <a:pPr marL="0" indent="0">
                  <a:buNone/>
                </a:pPr>
                <a:r>
                  <a:rPr lang="en-US" dirty="0"/>
                  <a:t>If "this sentence is false" is true, then the sentence is false, but if the sentence states that it is false, and it is false, then it must be true, and so on</a:t>
                </a:r>
                <a:endParaRPr lang="en-US" dirty="0" smtClean="0"/>
              </a:p>
              <a:p>
                <a:pPr marL="0" indent="0">
                  <a:buNone/>
                </a:pPr>
                <a:endParaRPr lang="en-US" dirty="0" smtClean="0"/>
              </a:p>
              <a:p>
                <a:pPr marL="0" indent="0">
                  <a:buNone/>
                </a:pPr>
                <a:endParaRPr lang="en-US" dirty="0" smtClean="0"/>
              </a:p>
              <a:p>
                <a:pPr marL="0" indent="0">
                  <a:buNone/>
                </a:pPr>
                <a:r>
                  <a:rPr lang="en-US" dirty="0" smtClean="0"/>
                  <a:t>Oscillation, time emerges</a:t>
                </a:r>
                <a:endParaRPr lang="en-US" dirty="0"/>
              </a:p>
            </p:txBody>
          </p:sp>
        </mc:Choice>
        <mc:Fallback xmlns="">
          <p:sp>
            <p:nvSpPr>
              <p:cNvPr id="58" name="Content Placeholder 57"/>
              <p:cNvSpPr>
                <a:spLocks noGrp="1" noRot="1" noChangeAspect="1" noMove="1" noResize="1" noEditPoints="1" noAdjustHandles="1" noChangeArrowheads="1" noChangeShapeType="1" noTextEdit="1"/>
              </p:cNvSpPr>
              <p:nvPr>
                <p:ph idx="1"/>
              </p:nvPr>
            </p:nvSpPr>
            <p:spPr>
              <a:xfrm>
                <a:off x="1435822" y="791132"/>
                <a:ext cx="4554151" cy="4597528"/>
              </a:xfrm>
              <a:blipFill>
                <a:blip r:embed="rId2"/>
                <a:stretch>
                  <a:fillRect l="-1740"/>
                </a:stretch>
              </a:blipFill>
            </p:spPr>
            <p:txBody>
              <a:bodyPr/>
              <a:lstStyle/>
              <a:p>
                <a:r>
                  <a:rPr lang="en-US">
                    <a:noFill/>
                  </a:rPr>
                  <a:t> </a:t>
                </a:r>
              </a:p>
            </p:txBody>
          </p:sp>
        </mc:Fallback>
      </mc:AlternateContent>
      <p:grpSp>
        <p:nvGrpSpPr>
          <p:cNvPr id="24" name="Group 23"/>
          <p:cNvGrpSpPr/>
          <p:nvPr/>
        </p:nvGrpSpPr>
        <p:grpSpPr>
          <a:xfrm>
            <a:off x="4504315" y="1271337"/>
            <a:ext cx="4394927" cy="871721"/>
            <a:chOff x="4544717" y="2467485"/>
            <a:chExt cx="4394927" cy="871721"/>
          </a:xfrm>
        </p:grpSpPr>
        <mc:AlternateContent xmlns:mc="http://schemas.openxmlformats.org/markup-compatibility/2006" xmlns:a14="http://schemas.microsoft.com/office/drawing/2010/main">
          <mc:Choice Requires="a14">
            <p:sp>
              <p:nvSpPr>
                <p:cNvPr id="4" name="TextBox 3"/>
                <p:cNvSpPr txBox="1"/>
                <p:nvPr/>
              </p:nvSpPr>
              <p:spPr>
                <a:xfrm>
                  <a:off x="4544717" y="2467485"/>
                  <a:ext cx="1049711" cy="276999"/>
                </a:xfrm>
                <a:prstGeom prst="rect">
                  <a:avLst/>
                </a:prstGeom>
                <a:noFill/>
              </p:spPr>
              <p:txBody>
                <a:bodyPr wrap="none" lIns="0" tIns="0" rIns="0" bIns="0" rtlCol="0">
                  <a:spAutoFit/>
                </a:bodyPr>
                <a:lstStyle/>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i="1">
                              <a:latin typeface="Cambria Math" panose="02040503050406030204" pitchFamily="18" charset="0"/>
                            </a:rPr>
                            <m:t>2</m:t>
                          </m:r>
                        </m:sup>
                      </m:sSup>
                      <m:r>
                        <a:rPr lang="en-US" b="0" i="0" smtClean="0">
                          <a:latin typeface="Cambria Math" panose="02040503050406030204" pitchFamily="18" charset="0"/>
                        </a:rPr>
                        <m:t>+</m:t>
                      </m:r>
                      <m:r>
                        <a:rPr lang="en-US" b="0" i="0" smtClean="0">
                          <a:latin typeface="Cambria Math" panose="02040503050406030204" pitchFamily="18" charset="0"/>
                        </a:rPr>
                        <m:t>1</m:t>
                      </m:r>
                      <m:r>
                        <a:rPr lang="en-US" i="1" smtClean="0">
                          <a:latin typeface="Cambria Math" panose="02040503050406030204" pitchFamily="18" charset="0"/>
                        </a:rPr>
                        <m:t>=</m:t>
                      </m:r>
                    </m:oMath>
                  </a14:m>
                  <a:r>
                    <a:rPr lang="en-US" dirty="0" smtClean="0"/>
                    <a:t> 0</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544717" y="2467485"/>
                  <a:ext cx="1049711" cy="276999"/>
                </a:xfrm>
                <a:prstGeom prst="rect">
                  <a:avLst/>
                </a:prstGeom>
                <a:blipFill>
                  <a:blip r:embed="rId3"/>
                  <a:stretch>
                    <a:fillRect l="-5780" t="-28889" r="-13295" b="-51111"/>
                  </a:stretch>
                </a:blipFill>
              </p:spPr>
              <p:txBody>
                <a:bodyPr/>
                <a:lstStyle/>
                <a:p>
                  <a:r>
                    <a:rPr lang="en-US">
                      <a:noFill/>
                    </a:rPr>
                    <a:t> </a:t>
                  </a:r>
                </a:p>
              </p:txBody>
            </p:sp>
          </mc:Fallback>
        </mc:AlternateContent>
        <p:sp>
          <p:nvSpPr>
            <p:cNvPr id="5" name="TextBox 4"/>
            <p:cNvSpPr txBox="1"/>
            <p:nvPr/>
          </p:nvSpPr>
          <p:spPr>
            <a:xfrm>
              <a:off x="5641144" y="2975317"/>
              <a:ext cx="65" cy="276999"/>
            </a:xfrm>
            <a:prstGeom prst="rect">
              <a:avLst/>
            </a:prstGeom>
            <a:noFill/>
          </p:spPr>
          <p:txBody>
            <a:bodyPr wrap="none" lIns="0" tIns="0" rIns="0" bIns="0" rtlCol="0">
              <a:spAutoFit/>
            </a:bodyPr>
            <a:lstStyle/>
            <a:p>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4752690" y="2946598"/>
                  <a:ext cx="633763" cy="392608"/>
                </a:xfrm>
                <a:prstGeom prst="rect">
                  <a:avLst/>
                </a:prstGeom>
                <a:noFill/>
              </p:spPr>
              <p:txBody>
                <a:bodyPr wrap="none" lIns="0" tIns="0" rIns="0" bIns="0" rtlCol="0">
                  <a:spAutoFit/>
                </a:bodyPr>
                <a:lstStyle/>
                <a:p>
                  <a14:m>
                    <m:oMath xmlns:m="http://schemas.openxmlformats.org/officeDocument/2006/math">
                      <m:r>
                        <a:rPr lang="en-US" i="1">
                          <a:latin typeface="Cambria Math" panose="02040503050406030204" pitchFamily="18" charset="0"/>
                        </a:rPr>
                        <m:t>𝑥</m:t>
                      </m:r>
                    </m:oMath>
                  </a14:m>
                  <a:r>
                    <a:rPr lang="en-US" dirty="0" smtClean="0"/>
                    <a:t> </a:t>
                  </a:r>
                  <a14:m>
                    <m:oMath xmlns:m="http://schemas.openxmlformats.org/officeDocument/2006/math">
                      <m:r>
                        <a:rPr lang="en-US"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1</m:t>
                          </m:r>
                        </m:num>
                        <m:den>
                          <m:r>
                            <a:rPr lang="en-US" b="0" i="1" smtClean="0">
                              <a:latin typeface="Cambria Math" panose="02040503050406030204" pitchFamily="18" charset="0"/>
                            </a:rPr>
                            <m:t>𝑥</m:t>
                          </m:r>
                        </m:den>
                      </m:f>
                    </m:oMath>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752690" y="2946598"/>
                  <a:ext cx="633763" cy="392608"/>
                </a:xfrm>
                <a:prstGeom prst="rect">
                  <a:avLst/>
                </a:prstGeom>
                <a:blipFill>
                  <a:blip r:embed="rId4"/>
                  <a:stretch>
                    <a:fillRect l="-9615" r="-7692" b="-1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973850" y="2467485"/>
                  <a:ext cx="1873462" cy="276999"/>
                </a:xfrm>
                <a:prstGeom prst="rect">
                  <a:avLst/>
                </a:prstGeom>
                <a:noFill/>
              </p:spPr>
              <p:txBody>
                <a:bodyPr wrap="none" lIns="0" tIns="0" rIns="0" bIns="0" rtlCol="0">
                  <a:spAutoFit/>
                </a:bodyPr>
                <a:lstStyle/>
                <a:p>
                  <a14:m>
                    <m:oMath xmlns:m="http://schemas.openxmlformats.org/officeDocument/2006/math">
                      <m:r>
                        <a:rPr lang="en-US" i="1" smtClean="0">
                          <a:latin typeface="Cambria Math" panose="02040503050406030204" pitchFamily="18" charset="0"/>
                        </a:rPr>
                        <m:t>𝑥</m:t>
                      </m:r>
                    </m:oMath>
                  </a14:m>
                  <a:r>
                    <a:rPr lang="en-US" dirty="0" smtClean="0"/>
                    <a:t> </a:t>
                  </a:r>
                  <a14:m>
                    <m:oMath xmlns:m="http://schemas.openxmlformats.org/officeDocument/2006/math">
                      <m:r>
                        <a:rPr lang="en-US" i="1"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 → </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1</m:t>
                      </m:r>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6973850" y="2467485"/>
                  <a:ext cx="1873462" cy="276999"/>
                </a:xfrm>
                <a:prstGeom prst="rect">
                  <a:avLst/>
                </a:prstGeom>
                <a:blipFill>
                  <a:blip r:embed="rId5"/>
                  <a:stretch>
                    <a:fillRect l="-3257" r="-3583"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881516" y="2882984"/>
                  <a:ext cx="2058128" cy="369332"/>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rPr>
                        <m:t>𝑥</m:t>
                      </m:r>
                    </m:oMath>
                  </a14:m>
                  <a:r>
                    <a:rPr lang="en-US" dirty="0" smtClean="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 → </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1</m:t>
                      </m:r>
                    </m:oMath>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6881516" y="2882984"/>
                  <a:ext cx="2058128" cy="369332"/>
                </a:xfrm>
                <a:prstGeom prst="rect">
                  <a:avLst/>
                </a:prstGeom>
                <a:blipFill>
                  <a:blip r:embed="rId6"/>
                  <a:stretch>
                    <a:fillRect/>
                  </a:stretch>
                </a:blipFill>
              </p:spPr>
              <p:txBody>
                <a:bodyPr/>
                <a:lstStyle/>
                <a:p>
                  <a:r>
                    <a:rPr lang="en-US">
                      <a:noFill/>
                    </a:rPr>
                    <a:t> </a:t>
                  </a:r>
                </a:p>
              </p:txBody>
            </p:sp>
          </mc:Fallback>
        </mc:AlternateContent>
      </p:grpSp>
      <p:grpSp>
        <p:nvGrpSpPr>
          <p:cNvPr id="23" name="Group 22"/>
          <p:cNvGrpSpPr/>
          <p:nvPr/>
        </p:nvGrpSpPr>
        <p:grpSpPr>
          <a:xfrm>
            <a:off x="7290852" y="2802066"/>
            <a:ext cx="1869328" cy="709464"/>
            <a:chOff x="4694915" y="4140269"/>
            <a:chExt cx="1869328" cy="709464"/>
          </a:xfrm>
        </p:grpSpPr>
        <p:sp>
          <p:nvSpPr>
            <p:cNvPr id="11" name="Oval 10"/>
            <p:cNvSpPr/>
            <p:nvPr/>
          </p:nvSpPr>
          <p:spPr>
            <a:xfrm>
              <a:off x="5809777" y="4140269"/>
              <a:ext cx="754466" cy="7094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qual 11"/>
            <p:cNvSpPr/>
            <p:nvPr/>
          </p:nvSpPr>
          <p:spPr>
            <a:xfrm>
              <a:off x="5208744" y="4286242"/>
              <a:ext cx="385684" cy="31389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4694915" y="4181579"/>
              <a:ext cx="298480" cy="523220"/>
            </a:xfrm>
            <a:prstGeom prst="rect">
              <a:avLst/>
            </a:prstGeom>
            <a:noFill/>
          </p:spPr>
          <p:txBody>
            <a:bodyPr wrap="none" rtlCol="0">
              <a:spAutoFit/>
            </a:bodyPr>
            <a:lstStyle/>
            <a:p>
              <a:r>
                <a:rPr lang="en-US" sz="2800" dirty="0" smtClean="0"/>
                <a:t>f</a:t>
              </a:r>
              <a:endParaRPr lang="en-US" sz="2800" dirty="0"/>
            </a:p>
          </p:txBody>
        </p:sp>
        <p:sp>
          <p:nvSpPr>
            <p:cNvPr id="15" name="TextBox 14"/>
            <p:cNvSpPr txBox="1"/>
            <p:nvPr/>
          </p:nvSpPr>
          <p:spPr>
            <a:xfrm>
              <a:off x="6037770" y="4233391"/>
              <a:ext cx="298480" cy="523220"/>
            </a:xfrm>
            <a:prstGeom prst="rect">
              <a:avLst/>
            </a:prstGeom>
            <a:noFill/>
          </p:spPr>
          <p:txBody>
            <a:bodyPr wrap="none" rtlCol="0">
              <a:spAutoFit/>
            </a:bodyPr>
            <a:lstStyle/>
            <a:p>
              <a:r>
                <a:rPr lang="en-US" sz="2800" dirty="0" smtClean="0"/>
                <a:t>f</a:t>
              </a:r>
              <a:endParaRPr lang="en-US" sz="2800" dirty="0"/>
            </a:p>
          </p:txBody>
        </p:sp>
      </p:grpSp>
      <p:grpSp>
        <p:nvGrpSpPr>
          <p:cNvPr id="22" name="Group 21"/>
          <p:cNvGrpSpPr/>
          <p:nvPr/>
        </p:nvGrpSpPr>
        <p:grpSpPr>
          <a:xfrm>
            <a:off x="3407683" y="3734866"/>
            <a:ext cx="8321841" cy="1535953"/>
            <a:chOff x="2377440" y="5107473"/>
            <a:chExt cx="8321841" cy="1535953"/>
          </a:xfrm>
        </p:grpSpPr>
        <p:sp>
          <p:nvSpPr>
            <p:cNvPr id="13" name="Oval 12"/>
            <p:cNvSpPr/>
            <p:nvPr/>
          </p:nvSpPr>
          <p:spPr>
            <a:xfrm>
              <a:off x="3084301" y="5289446"/>
              <a:ext cx="1018903" cy="9535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16520" y="5411509"/>
              <a:ext cx="754466" cy="7094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444513" y="5504631"/>
              <a:ext cx="298480" cy="523220"/>
            </a:xfrm>
            <a:prstGeom prst="rect">
              <a:avLst/>
            </a:prstGeom>
            <a:noFill/>
          </p:spPr>
          <p:txBody>
            <a:bodyPr wrap="none" rtlCol="0">
              <a:spAutoFit/>
            </a:bodyPr>
            <a:lstStyle/>
            <a:p>
              <a:r>
                <a:rPr lang="en-US" sz="2800" dirty="0" smtClean="0"/>
                <a:t>f</a:t>
              </a:r>
              <a:endParaRPr lang="en-US" sz="2800" dirty="0"/>
            </a:p>
          </p:txBody>
        </p:sp>
        <p:sp>
          <p:nvSpPr>
            <p:cNvPr id="18" name="Oval 17"/>
            <p:cNvSpPr/>
            <p:nvPr/>
          </p:nvSpPr>
          <p:spPr>
            <a:xfrm>
              <a:off x="5297202" y="5391062"/>
              <a:ext cx="1018903" cy="9535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429421" y="5513125"/>
              <a:ext cx="754466" cy="7094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657414" y="5606247"/>
              <a:ext cx="298480" cy="523220"/>
            </a:xfrm>
            <a:prstGeom prst="rect">
              <a:avLst/>
            </a:prstGeom>
            <a:noFill/>
          </p:spPr>
          <p:txBody>
            <a:bodyPr wrap="none" rtlCol="0">
              <a:spAutoFit/>
            </a:bodyPr>
            <a:lstStyle/>
            <a:p>
              <a:r>
                <a:rPr lang="en-US" sz="2800" dirty="0" smtClean="0"/>
                <a:t>f</a:t>
              </a:r>
              <a:endParaRPr lang="en-US" sz="2800" dirty="0"/>
            </a:p>
          </p:txBody>
        </p:sp>
        <p:sp>
          <p:nvSpPr>
            <p:cNvPr id="21" name="Oval 20"/>
            <p:cNvSpPr/>
            <p:nvPr/>
          </p:nvSpPr>
          <p:spPr>
            <a:xfrm>
              <a:off x="5165258" y="5241844"/>
              <a:ext cx="1282790" cy="1252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789894" y="5398266"/>
              <a:ext cx="1018903" cy="9535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922113" y="5520329"/>
              <a:ext cx="754466" cy="7094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50106" y="5613451"/>
              <a:ext cx="298480" cy="523220"/>
            </a:xfrm>
            <a:prstGeom prst="rect">
              <a:avLst/>
            </a:prstGeom>
            <a:noFill/>
          </p:spPr>
          <p:txBody>
            <a:bodyPr wrap="none" rtlCol="0">
              <a:spAutoFit/>
            </a:bodyPr>
            <a:lstStyle/>
            <a:p>
              <a:r>
                <a:rPr lang="en-US" sz="2800" dirty="0" smtClean="0"/>
                <a:t>f</a:t>
              </a:r>
              <a:endParaRPr lang="en-US" sz="2800" dirty="0"/>
            </a:p>
          </p:txBody>
        </p:sp>
        <p:sp>
          <p:nvSpPr>
            <p:cNvPr id="29" name="Oval 28"/>
            <p:cNvSpPr/>
            <p:nvPr/>
          </p:nvSpPr>
          <p:spPr>
            <a:xfrm>
              <a:off x="7657950" y="5249048"/>
              <a:ext cx="1282790" cy="1252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505251" y="5107473"/>
              <a:ext cx="1588188" cy="15359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2377440" y="5613841"/>
              <a:ext cx="601217" cy="26160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a:off x="6676041" y="5737051"/>
              <a:ext cx="601217" cy="26160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4331763" y="5645619"/>
              <a:ext cx="601217" cy="26160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9321432" y="5702585"/>
              <a:ext cx="601217" cy="26160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0150642" y="5781056"/>
              <a:ext cx="548639" cy="104665"/>
              <a:chOff x="10239104" y="4904933"/>
              <a:chExt cx="548639" cy="104665"/>
            </a:xfrm>
          </p:grpSpPr>
          <p:sp>
            <p:nvSpPr>
              <p:cNvPr id="9" name="Oval 8"/>
              <p:cNvSpPr/>
              <p:nvPr/>
            </p:nvSpPr>
            <p:spPr>
              <a:xfrm>
                <a:off x="10239104" y="4904934"/>
                <a:ext cx="117565" cy="1046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0454641" y="4904935"/>
                <a:ext cx="117565" cy="1046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0670178" y="4904933"/>
                <a:ext cx="117565" cy="1046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3437242" y="5361267"/>
            <a:ext cx="8292281" cy="709464"/>
            <a:chOff x="3437242" y="5361267"/>
            <a:chExt cx="8292281" cy="709464"/>
          </a:xfrm>
        </p:grpSpPr>
        <p:sp>
          <p:nvSpPr>
            <p:cNvPr id="40" name="TextBox 39"/>
            <p:cNvSpPr txBox="1"/>
            <p:nvPr/>
          </p:nvSpPr>
          <p:spPr>
            <a:xfrm>
              <a:off x="4504315" y="5471357"/>
              <a:ext cx="298480" cy="523220"/>
            </a:xfrm>
            <a:prstGeom prst="rect">
              <a:avLst/>
            </a:prstGeom>
            <a:noFill/>
          </p:spPr>
          <p:txBody>
            <a:bodyPr wrap="none" rtlCol="0">
              <a:spAutoFit/>
            </a:bodyPr>
            <a:lstStyle/>
            <a:p>
              <a:r>
                <a:rPr lang="en-US" sz="2800" dirty="0" smtClean="0"/>
                <a:t>f</a:t>
              </a:r>
              <a:endParaRPr lang="en-US" sz="2800" dirty="0"/>
            </a:p>
          </p:txBody>
        </p:sp>
        <p:sp>
          <p:nvSpPr>
            <p:cNvPr id="42" name="Oval 41"/>
            <p:cNvSpPr/>
            <p:nvPr/>
          </p:nvSpPr>
          <p:spPr>
            <a:xfrm>
              <a:off x="6490147" y="5361267"/>
              <a:ext cx="754466" cy="7094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718140" y="5454389"/>
              <a:ext cx="298480" cy="523220"/>
            </a:xfrm>
            <a:prstGeom prst="rect">
              <a:avLst/>
            </a:prstGeom>
            <a:noFill/>
          </p:spPr>
          <p:txBody>
            <a:bodyPr wrap="none" rtlCol="0">
              <a:spAutoFit/>
            </a:bodyPr>
            <a:lstStyle/>
            <a:p>
              <a:r>
                <a:rPr lang="en-US" sz="2800" dirty="0" smtClean="0"/>
                <a:t>f</a:t>
              </a:r>
              <a:endParaRPr lang="en-US" sz="2800" dirty="0"/>
            </a:p>
          </p:txBody>
        </p:sp>
        <p:sp>
          <p:nvSpPr>
            <p:cNvPr id="47" name="TextBox 46"/>
            <p:cNvSpPr txBox="1"/>
            <p:nvPr/>
          </p:nvSpPr>
          <p:spPr>
            <a:xfrm>
              <a:off x="9209906" y="5491494"/>
              <a:ext cx="298480" cy="523220"/>
            </a:xfrm>
            <a:prstGeom prst="rect">
              <a:avLst/>
            </a:prstGeom>
            <a:noFill/>
          </p:spPr>
          <p:txBody>
            <a:bodyPr wrap="none" rtlCol="0">
              <a:spAutoFit/>
            </a:bodyPr>
            <a:lstStyle/>
            <a:p>
              <a:r>
                <a:rPr lang="en-US" sz="2800" dirty="0" smtClean="0"/>
                <a:t>f</a:t>
              </a:r>
              <a:endParaRPr lang="en-US" sz="2800" dirty="0"/>
            </a:p>
          </p:txBody>
        </p:sp>
        <p:sp>
          <p:nvSpPr>
            <p:cNvPr id="50" name="Right Arrow 49"/>
            <p:cNvSpPr/>
            <p:nvPr/>
          </p:nvSpPr>
          <p:spPr>
            <a:xfrm>
              <a:off x="3437242" y="5580567"/>
              <a:ext cx="601217" cy="26160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a:off x="7735842" y="5616977"/>
              <a:ext cx="601217" cy="26160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a:off x="5391565" y="5612345"/>
              <a:ext cx="601217" cy="26160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a:off x="10381233" y="5625252"/>
              <a:ext cx="601217" cy="26160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11180884" y="5690816"/>
              <a:ext cx="548639" cy="104665"/>
              <a:chOff x="10239104" y="4904933"/>
              <a:chExt cx="548639" cy="104665"/>
            </a:xfrm>
          </p:grpSpPr>
          <p:sp>
            <p:nvSpPr>
              <p:cNvPr id="55" name="Oval 54"/>
              <p:cNvSpPr/>
              <p:nvPr/>
            </p:nvSpPr>
            <p:spPr>
              <a:xfrm>
                <a:off x="10239104" y="4904934"/>
                <a:ext cx="117565" cy="1046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0454641" y="4904935"/>
                <a:ext cx="117565" cy="1046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0670178" y="4904933"/>
                <a:ext cx="117565" cy="1046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25" name="TextBox 24"/>
              <p:cNvSpPr txBox="1"/>
              <p:nvPr/>
            </p:nvSpPr>
            <p:spPr>
              <a:xfrm>
                <a:off x="9901515" y="1242618"/>
                <a:ext cx="1672702" cy="276999"/>
              </a:xfrm>
              <a:prstGeom prst="rect">
                <a:avLst/>
              </a:prstGeom>
              <a:noFill/>
            </p:spPr>
            <p:txBody>
              <a:bodyPr wrap="none" lIns="0" tIns="0" rIns="0" bIns="0" rtlCol="0">
                <a:spAutoFit/>
              </a:bodyPr>
              <a:lstStyle/>
              <a:p>
                <a:r>
                  <a:rPr lang="en-US" dirty="0" smtClean="0"/>
                  <a:t>n!</a:t>
                </a:r>
                <a14:m>
                  <m:oMath xmlns:m="http://schemas.openxmlformats.org/officeDocument/2006/math">
                    <m:r>
                      <a:rPr lang="en-US" b="0" i="0" smtClean="0">
                        <a:latin typeface="Cambria Math" panose="02040503050406030204" pitchFamily="18" charset="0"/>
                      </a:rPr>
                      <m:t> </m:t>
                    </m:r>
                    <m:r>
                      <a:rPr lang="en-US"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e>
                    </m:d>
                    <m:r>
                      <a:rPr lang="en-US" b="0" i="1" smtClean="0">
                        <a:latin typeface="Cambria Math" panose="02040503050406030204" pitchFamily="18" charset="0"/>
                      </a:rPr>
                      <m:t>!</m:t>
                    </m:r>
                  </m:oMath>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9901515" y="1242618"/>
                <a:ext cx="1672702" cy="276999"/>
              </a:xfrm>
              <a:prstGeom prst="rect">
                <a:avLst/>
              </a:prstGeom>
              <a:blipFill>
                <a:blip r:embed="rId7"/>
                <a:stretch>
                  <a:fillRect l="-8364" t="-28889" r="-4364" b="-5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9565191" y="1704283"/>
                <a:ext cx="128698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0</m:t>
                      </m:r>
                      <m:r>
                        <a:rPr lang="en-US" b="0" i="0" smtClean="0">
                          <a:latin typeface="Cambria Math" panose="02040503050406030204" pitchFamily="18" charset="0"/>
                        </a:rPr>
                        <m:t>!</m:t>
                      </m:r>
                      <m:r>
                        <a:rPr lang="en-US" i="1" smtClean="0">
                          <a:latin typeface="Cambria Math" panose="02040503050406030204" pitchFamily="18" charset="0"/>
                        </a:rPr>
                        <m:t>=</m:t>
                      </m:r>
                      <m:r>
                        <a:rPr lang="en-US" b="0" i="0" smtClean="0">
                          <a:latin typeface="Cambria Math" panose="02040503050406030204" pitchFamily="18" charset="0"/>
                        </a:rPr>
                        <m:t>1</m:t>
                      </m:r>
                    </m:oMath>
                  </m:oMathPara>
                </a14:m>
                <a:endParaRPr lang="en-US" dirty="0"/>
              </a:p>
            </p:txBody>
          </p:sp>
        </mc:Choice>
        <mc:Fallback xmlns="">
          <p:sp>
            <p:nvSpPr>
              <p:cNvPr id="59" name="TextBox 58"/>
              <p:cNvSpPr txBox="1">
                <a:spLocks noRot="1" noChangeAspect="1" noMove="1" noResize="1" noEditPoints="1" noAdjustHandles="1" noChangeArrowheads="1" noChangeShapeType="1" noTextEdit="1"/>
              </p:cNvSpPr>
              <p:nvPr/>
            </p:nvSpPr>
            <p:spPr>
              <a:xfrm>
                <a:off x="9565191" y="1704283"/>
                <a:ext cx="1286980" cy="276999"/>
              </a:xfrm>
              <a:prstGeom prst="rect">
                <a:avLst/>
              </a:prstGeom>
              <a:blipFill>
                <a:blip r:embed="rId8"/>
                <a:stretch>
                  <a:fillRect b="-6667"/>
                </a:stretch>
              </a:blipFill>
            </p:spPr>
            <p:txBody>
              <a:bodyPr/>
              <a:lstStyle/>
              <a:p>
                <a:r>
                  <a:rPr lang="en-US">
                    <a:noFill/>
                  </a:rPr>
                  <a:t> </a:t>
                </a:r>
              </a:p>
            </p:txBody>
          </p:sp>
        </mc:Fallback>
      </mc:AlternateContent>
      <p:sp>
        <p:nvSpPr>
          <p:cNvPr id="37" name="TextBox 36"/>
          <p:cNvSpPr txBox="1"/>
          <p:nvPr/>
        </p:nvSpPr>
        <p:spPr>
          <a:xfrm>
            <a:off x="10208681" y="780953"/>
            <a:ext cx="1107996" cy="400110"/>
          </a:xfrm>
          <a:prstGeom prst="rect">
            <a:avLst/>
          </a:prstGeom>
          <a:noFill/>
        </p:spPr>
        <p:txBody>
          <a:bodyPr wrap="none" rtlCol="0">
            <a:spAutoFit/>
          </a:bodyPr>
          <a:lstStyle/>
          <a:p>
            <a:r>
              <a:rPr lang="nl-NL" sz="2000" dirty="0" smtClean="0"/>
              <a:t>Factorial</a:t>
            </a:r>
            <a:endParaRPr lang="en-US" sz="2000" dirty="0"/>
          </a:p>
        </p:txBody>
      </p:sp>
    </p:spTree>
    <p:extLst>
      <p:ext uri="{BB962C8B-B14F-4D97-AF65-F5344CB8AC3E}">
        <p14:creationId xmlns:p14="http://schemas.microsoft.com/office/powerpoint/2010/main" val="345654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500"/>
                                        <p:tgtEl>
                                          <p:spTgt spid="5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8">
                                            <p:txEl>
                                              <p:pRg st="3" end="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8">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8">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9"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730806"/>
          </a:xfrm>
        </p:spPr>
        <p:txBody>
          <a:bodyPr/>
          <a:lstStyle/>
          <a:p>
            <a:r>
              <a:rPr lang="en-US" dirty="0" smtClean="0"/>
              <a:t>Boolean algebra</a:t>
            </a:r>
            <a:endParaRPr lang="en-US" dirty="0"/>
          </a:p>
        </p:txBody>
      </p:sp>
      <p:sp>
        <p:nvSpPr>
          <p:cNvPr id="6" name="Oval 5"/>
          <p:cNvSpPr/>
          <p:nvPr/>
        </p:nvSpPr>
        <p:spPr>
          <a:xfrm>
            <a:off x="8087707" y="2521308"/>
            <a:ext cx="740899" cy="6861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58635" y="2633546"/>
            <a:ext cx="974236" cy="461665"/>
          </a:xfrm>
          <a:prstGeom prst="rect">
            <a:avLst/>
          </a:prstGeom>
          <a:noFill/>
        </p:spPr>
        <p:txBody>
          <a:bodyPr wrap="square" rtlCol="0">
            <a:spAutoFit/>
          </a:bodyPr>
          <a:lstStyle/>
          <a:p>
            <a:r>
              <a:rPr lang="en-US" sz="2400" dirty="0" smtClean="0"/>
              <a:t>True</a:t>
            </a:r>
            <a:endParaRPr lang="en-US" sz="2400" dirty="0"/>
          </a:p>
        </p:txBody>
      </p:sp>
      <p:sp>
        <p:nvSpPr>
          <p:cNvPr id="8" name="Equal 7"/>
          <p:cNvSpPr/>
          <p:nvPr/>
        </p:nvSpPr>
        <p:spPr>
          <a:xfrm>
            <a:off x="6881033" y="2533551"/>
            <a:ext cx="631192" cy="66164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a:off x="5885294" y="2533552"/>
            <a:ext cx="382841" cy="661649"/>
            <a:chOff x="10030265" y="4871637"/>
            <a:chExt cx="382841" cy="661649"/>
          </a:xfrm>
        </p:grpSpPr>
        <p:cxnSp>
          <p:nvCxnSpPr>
            <p:cNvPr id="10" name="Straight Connector 9"/>
            <p:cNvCxnSpPr/>
            <p:nvPr/>
          </p:nvCxnSpPr>
          <p:spPr>
            <a:xfrm>
              <a:off x="10030265" y="4871637"/>
              <a:ext cx="36776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0400043" y="4871637"/>
              <a:ext cx="13063" cy="66164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2" name="Equal 11"/>
          <p:cNvSpPr/>
          <p:nvPr/>
        </p:nvSpPr>
        <p:spPr>
          <a:xfrm>
            <a:off x="4911732" y="2533553"/>
            <a:ext cx="631192" cy="66164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12"/>
          <p:cNvGrpSpPr/>
          <p:nvPr/>
        </p:nvGrpSpPr>
        <p:grpSpPr>
          <a:xfrm>
            <a:off x="3758635" y="1651068"/>
            <a:ext cx="1795945" cy="661649"/>
            <a:chOff x="1840540" y="5601038"/>
            <a:chExt cx="1795945" cy="661649"/>
          </a:xfrm>
        </p:grpSpPr>
        <p:sp>
          <p:nvSpPr>
            <p:cNvPr id="14" name="TextBox 13"/>
            <p:cNvSpPr txBox="1"/>
            <p:nvPr/>
          </p:nvSpPr>
          <p:spPr>
            <a:xfrm>
              <a:off x="1840540" y="5701031"/>
              <a:ext cx="860457" cy="461665"/>
            </a:xfrm>
            <a:prstGeom prst="rect">
              <a:avLst/>
            </a:prstGeom>
            <a:noFill/>
          </p:spPr>
          <p:txBody>
            <a:bodyPr wrap="square" rtlCol="0">
              <a:spAutoFit/>
            </a:bodyPr>
            <a:lstStyle/>
            <a:p>
              <a:r>
                <a:rPr lang="en-US" sz="2400" dirty="0" smtClean="0"/>
                <a:t>False</a:t>
              </a:r>
              <a:endParaRPr lang="en-US" sz="2400" dirty="0"/>
            </a:p>
          </p:txBody>
        </p:sp>
        <p:sp>
          <p:nvSpPr>
            <p:cNvPr id="15" name="Equal 14"/>
            <p:cNvSpPr/>
            <p:nvPr/>
          </p:nvSpPr>
          <p:spPr>
            <a:xfrm>
              <a:off x="3005293" y="5601038"/>
              <a:ext cx="631192" cy="66164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67"/>
          <p:cNvGrpSpPr/>
          <p:nvPr/>
        </p:nvGrpSpPr>
        <p:grpSpPr>
          <a:xfrm>
            <a:off x="3530776" y="3729143"/>
            <a:ext cx="1704535" cy="463091"/>
            <a:chOff x="2265990" y="4021562"/>
            <a:chExt cx="1704535" cy="463091"/>
          </a:xfrm>
        </p:grpSpPr>
        <p:sp>
          <p:nvSpPr>
            <p:cNvPr id="28" name="TextBox 27"/>
            <p:cNvSpPr txBox="1"/>
            <p:nvPr/>
          </p:nvSpPr>
          <p:spPr>
            <a:xfrm>
              <a:off x="3268232" y="4022988"/>
              <a:ext cx="702293" cy="461665"/>
            </a:xfrm>
            <a:prstGeom prst="rect">
              <a:avLst/>
            </a:prstGeom>
            <a:noFill/>
          </p:spPr>
          <p:txBody>
            <a:bodyPr wrap="square" rtlCol="0">
              <a:spAutoFit/>
            </a:bodyPr>
            <a:lstStyle/>
            <a:p>
              <a:r>
                <a:rPr lang="en-US" sz="2400" dirty="0" smtClean="0"/>
                <a:t>a</a:t>
              </a:r>
              <a:endParaRPr lang="en-US" sz="2400" dirty="0"/>
            </a:p>
          </p:txBody>
        </p:sp>
        <p:sp>
          <p:nvSpPr>
            <p:cNvPr id="16" name="TextBox 15"/>
            <p:cNvSpPr txBox="1"/>
            <p:nvPr/>
          </p:nvSpPr>
          <p:spPr>
            <a:xfrm>
              <a:off x="2265990" y="4022988"/>
              <a:ext cx="702293" cy="461665"/>
            </a:xfrm>
            <a:prstGeom prst="rect">
              <a:avLst/>
            </a:prstGeom>
            <a:noFill/>
          </p:spPr>
          <p:txBody>
            <a:bodyPr wrap="square" rtlCol="0">
              <a:spAutoFit/>
            </a:bodyPr>
            <a:lstStyle/>
            <a:p>
              <a:r>
                <a:rPr lang="en-US" sz="2400" dirty="0" smtClean="0"/>
                <a:t>~a</a:t>
              </a:r>
              <a:endParaRPr lang="en-US" sz="2400" dirty="0"/>
            </a:p>
          </p:txBody>
        </p:sp>
        <p:sp>
          <p:nvSpPr>
            <p:cNvPr id="17" name="Equal 16"/>
            <p:cNvSpPr/>
            <p:nvPr/>
          </p:nvSpPr>
          <p:spPr>
            <a:xfrm>
              <a:off x="2752109" y="4090382"/>
              <a:ext cx="487078" cy="32544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7" name="Group 26"/>
            <p:cNvGrpSpPr/>
            <p:nvPr/>
          </p:nvGrpSpPr>
          <p:grpSpPr>
            <a:xfrm>
              <a:off x="3285735" y="4021562"/>
              <a:ext cx="367769" cy="463091"/>
              <a:chOff x="5509872" y="4021561"/>
              <a:chExt cx="367769" cy="463091"/>
            </a:xfrm>
          </p:grpSpPr>
          <p:cxnSp>
            <p:nvCxnSpPr>
              <p:cNvPr id="19" name="Straight Connector 18"/>
              <p:cNvCxnSpPr/>
              <p:nvPr/>
            </p:nvCxnSpPr>
            <p:spPr>
              <a:xfrm>
                <a:off x="5509872" y="4021561"/>
                <a:ext cx="36776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876636" y="4021561"/>
                <a:ext cx="1005" cy="46309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29" name="TextBox 28"/>
          <p:cNvSpPr txBox="1"/>
          <p:nvPr/>
        </p:nvSpPr>
        <p:spPr>
          <a:xfrm>
            <a:off x="4532013" y="4482844"/>
            <a:ext cx="702293" cy="461665"/>
          </a:xfrm>
          <a:prstGeom prst="rect">
            <a:avLst/>
          </a:prstGeom>
          <a:noFill/>
        </p:spPr>
        <p:txBody>
          <a:bodyPr wrap="square" rtlCol="0">
            <a:spAutoFit/>
          </a:bodyPr>
          <a:lstStyle/>
          <a:p>
            <a:r>
              <a:rPr lang="en-US" sz="2400" dirty="0" smtClean="0"/>
              <a:t>ab</a:t>
            </a:r>
            <a:endParaRPr lang="en-US" sz="2400" dirty="0"/>
          </a:p>
        </p:txBody>
      </p:sp>
      <p:sp>
        <p:nvSpPr>
          <p:cNvPr id="30" name="TextBox 29"/>
          <p:cNvSpPr txBox="1"/>
          <p:nvPr/>
        </p:nvSpPr>
        <p:spPr>
          <a:xfrm>
            <a:off x="3149857" y="4482844"/>
            <a:ext cx="1082207" cy="461665"/>
          </a:xfrm>
          <a:prstGeom prst="rect">
            <a:avLst/>
          </a:prstGeom>
          <a:noFill/>
        </p:spPr>
        <p:txBody>
          <a:bodyPr wrap="square" rtlCol="0">
            <a:spAutoFit/>
          </a:bodyPr>
          <a:lstStyle/>
          <a:p>
            <a:r>
              <a:rPr lang="en-US" sz="2400" dirty="0"/>
              <a:t>a</a:t>
            </a:r>
            <a:r>
              <a:rPr lang="en-US" sz="2400" dirty="0" smtClean="0"/>
              <a:t> or b</a:t>
            </a:r>
            <a:endParaRPr lang="en-US" sz="2400" dirty="0"/>
          </a:p>
        </p:txBody>
      </p:sp>
      <p:sp>
        <p:nvSpPr>
          <p:cNvPr id="31" name="Equal 30"/>
          <p:cNvSpPr/>
          <p:nvPr/>
        </p:nvSpPr>
        <p:spPr>
          <a:xfrm>
            <a:off x="4016889" y="4550950"/>
            <a:ext cx="487078" cy="32544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TextBox 49"/>
          <p:cNvSpPr txBox="1"/>
          <p:nvPr/>
        </p:nvSpPr>
        <p:spPr>
          <a:xfrm>
            <a:off x="9278198" y="3782090"/>
            <a:ext cx="702293" cy="461665"/>
          </a:xfrm>
          <a:prstGeom prst="rect">
            <a:avLst/>
          </a:prstGeom>
          <a:noFill/>
        </p:spPr>
        <p:txBody>
          <a:bodyPr wrap="square" rtlCol="0">
            <a:spAutoFit/>
          </a:bodyPr>
          <a:lstStyle/>
          <a:p>
            <a:r>
              <a:rPr lang="en-US" sz="2400" dirty="0"/>
              <a:t>b</a:t>
            </a:r>
          </a:p>
        </p:txBody>
      </p:sp>
      <p:grpSp>
        <p:nvGrpSpPr>
          <p:cNvPr id="51" name="Group 50"/>
          <p:cNvGrpSpPr/>
          <p:nvPr/>
        </p:nvGrpSpPr>
        <p:grpSpPr>
          <a:xfrm>
            <a:off x="9295701" y="3780664"/>
            <a:ext cx="367769" cy="463091"/>
            <a:chOff x="5509872" y="4021561"/>
            <a:chExt cx="367769" cy="463091"/>
          </a:xfrm>
        </p:grpSpPr>
        <p:cxnSp>
          <p:nvCxnSpPr>
            <p:cNvPr id="52" name="Straight Connector 51"/>
            <p:cNvCxnSpPr/>
            <p:nvPr/>
          </p:nvCxnSpPr>
          <p:spPr>
            <a:xfrm>
              <a:off x="5509872" y="4021561"/>
              <a:ext cx="36776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876636" y="4021561"/>
              <a:ext cx="1005" cy="46309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8757779" y="3766949"/>
            <a:ext cx="702293" cy="461665"/>
          </a:xfrm>
          <a:prstGeom prst="rect">
            <a:avLst/>
          </a:prstGeom>
          <a:noFill/>
        </p:spPr>
        <p:txBody>
          <a:bodyPr wrap="square" rtlCol="0">
            <a:spAutoFit/>
          </a:bodyPr>
          <a:lstStyle/>
          <a:p>
            <a:r>
              <a:rPr lang="en-US" sz="2400" dirty="0" smtClean="0"/>
              <a:t>a</a:t>
            </a:r>
            <a:endParaRPr lang="en-US" sz="2400" dirty="0"/>
          </a:p>
        </p:txBody>
      </p:sp>
      <p:sp>
        <p:nvSpPr>
          <p:cNvPr id="42" name="TextBox 41"/>
          <p:cNvSpPr txBox="1"/>
          <p:nvPr/>
        </p:nvSpPr>
        <p:spPr>
          <a:xfrm>
            <a:off x="7161171" y="3766949"/>
            <a:ext cx="1296660" cy="461665"/>
          </a:xfrm>
          <a:prstGeom prst="rect">
            <a:avLst/>
          </a:prstGeom>
          <a:noFill/>
        </p:spPr>
        <p:txBody>
          <a:bodyPr wrap="square" rtlCol="0">
            <a:spAutoFit/>
          </a:bodyPr>
          <a:lstStyle/>
          <a:p>
            <a:r>
              <a:rPr lang="en-US" sz="2400" dirty="0"/>
              <a:t>a</a:t>
            </a:r>
            <a:r>
              <a:rPr lang="en-US" sz="2400" dirty="0" smtClean="0"/>
              <a:t> and b</a:t>
            </a:r>
            <a:endParaRPr lang="en-US" sz="2400" dirty="0"/>
          </a:p>
        </p:txBody>
      </p:sp>
      <p:sp>
        <p:nvSpPr>
          <p:cNvPr id="43" name="Equal 42"/>
          <p:cNvSpPr/>
          <p:nvPr/>
        </p:nvSpPr>
        <p:spPr>
          <a:xfrm>
            <a:off x="8242655" y="3835055"/>
            <a:ext cx="487078" cy="32544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4" name="Group 43"/>
          <p:cNvGrpSpPr/>
          <p:nvPr/>
        </p:nvGrpSpPr>
        <p:grpSpPr>
          <a:xfrm>
            <a:off x="8775282" y="3765523"/>
            <a:ext cx="367769" cy="463091"/>
            <a:chOff x="5509872" y="4021561"/>
            <a:chExt cx="367769" cy="463091"/>
          </a:xfrm>
        </p:grpSpPr>
        <p:cxnSp>
          <p:nvCxnSpPr>
            <p:cNvPr id="45" name="Straight Connector 44"/>
            <p:cNvCxnSpPr/>
            <p:nvPr/>
          </p:nvCxnSpPr>
          <p:spPr>
            <a:xfrm>
              <a:off x="5509872" y="4021561"/>
              <a:ext cx="36776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5876636" y="4021561"/>
              <a:ext cx="1005" cy="46309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a:xfrm>
            <a:off x="8771845" y="3657191"/>
            <a:ext cx="1014844" cy="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786689" y="3657191"/>
            <a:ext cx="0" cy="60170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02" name="Picture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177" y="4550950"/>
            <a:ext cx="5816075" cy="2043147"/>
          </a:xfrm>
          <a:prstGeom prst="rect">
            <a:avLst/>
          </a:prstGeom>
        </p:spPr>
      </p:pic>
    </p:spTree>
    <p:extLst>
      <p:ext uri="{BB962C8B-B14F-4D97-AF65-F5344CB8AC3E}">
        <p14:creationId xmlns:p14="http://schemas.microsoft.com/office/powerpoint/2010/main" val="59763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12" grpId="0" animBg="1"/>
      <p:bldP spid="29" grpId="0"/>
      <p:bldP spid="30" grpId="0"/>
      <p:bldP spid="31" grpId="0" animBg="1"/>
      <p:bldP spid="50" grpId="0"/>
      <p:bldP spid="41" grpId="0"/>
      <p:bldP spid="42" grpId="0"/>
      <p:bldP spid="4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86246"/>
          </a:xfrm>
        </p:spPr>
        <p:txBody>
          <a:bodyPr/>
          <a:lstStyle/>
          <a:p>
            <a:r>
              <a:rPr lang="en-US" dirty="0" smtClean="0"/>
              <a:t>Imaginary, boundary state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484310" y="1672047"/>
                <a:ext cx="10018713" cy="4119153"/>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i="1" smtClean="0"/>
                        <m:t>𝑓</m:t>
                      </m:r>
                      <m:r>
                        <a:rPr lang="en-US" i="1" smtClean="0"/>
                        <m:t>=</m:t>
                      </m:r>
                      <m:acc>
                        <m:accPr>
                          <m:chr m:val="̅"/>
                          <m:ctrlPr>
                            <a:rPr lang="en-US" i="1"/>
                          </m:ctrlPr>
                        </m:accPr>
                        <m:e>
                          <m:r>
                            <a:rPr lang="en-US" i="1"/>
                            <m:t>𝑓</m:t>
                          </m:r>
                          <m:r>
                            <a:rPr lang="en-US" i="1"/>
                            <m:t>|</m:t>
                          </m:r>
                        </m:e>
                      </m:acc>
                      <m:r>
                        <a:rPr lang="en-US" i="1"/>
                        <m:t>    ≝    </m:t>
                      </m:r>
                      <m:bar>
                        <m:barPr>
                          <m:ctrlPr>
                            <a:rPr lang="en-US" i="1"/>
                          </m:ctrlPr>
                        </m:barPr>
                        <m:e>
                          <m:acc>
                            <m:accPr>
                              <m:chr m:val="̅"/>
                              <m:ctrlPr>
                                <a:rPr lang="en-US" i="1"/>
                              </m:ctrlPr>
                            </m:accPr>
                            <m:e>
                              <m:r>
                                <a:rPr lang="en-US" i="1"/>
                                <m:t>ˌ  </m:t>
                              </m:r>
                              <m:r>
                                <a:rPr lang="en-US"/>
                                <m:t>|</m:t>
                              </m:r>
                            </m:e>
                          </m:acc>
                        </m:e>
                      </m:bar>
                      <m:r>
                        <a:rPr lang="en-US"/>
                        <m:t>     </m:t>
                      </m:r>
                      <m:r>
                        <m:rPr>
                          <m:sty m:val="p"/>
                        </m:rPr>
                        <a:rPr lang="en-US"/>
                        <m:t>with</m:t>
                      </m:r>
                      <m:r>
                        <a:rPr lang="en-US"/>
                        <m:t> </m:t>
                      </m:r>
                      <m:r>
                        <m:rPr>
                          <m:sty m:val="p"/>
                        </m:rPr>
                        <a:rPr lang="en-US"/>
                        <m:t>f</m:t>
                      </m:r>
                      <m:r>
                        <a:rPr lang="en-US"/>
                        <m:t>  </m:t>
                      </m:r>
                      <m:r>
                        <m:rPr>
                          <m:sty m:val="p"/>
                        </m:rPr>
                        <a:rPr lang="en-US"/>
                        <m:t>denoting</m:t>
                      </m:r>
                      <m:r>
                        <a:rPr lang="en-US"/>
                        <m:t> </m:t>
                      </m:r>
                      <m:r>
                        <m:rPr>
                          <m:sty m:val="p"/>
                        </m:rPr>
                        <a:rPr lang="en-US"/>
                        <m:t>an</m:t>
                      </m:r>
                      <m:r>
                        <a:rPr lang="en-US"/>
                        <m:t> </m:t>
                      </m:r>
                      <m:r>
                        <m:rPr>
                          <m:sty m:val="p"/>
                        </m:rPr>
                        <a:rPr lang="en-US"/>
                        <m:t>arbitrary</m:t>
                      </m:r>
                      <m:r>
                        <a:rPr lang="en-US"/>
                        <m:t> </m:t>
                      </m:r>
                      <m:r>
                        <m:rPr>
                          <m:sty m:val="p"/>
                        </m:rPr>
                        <a:rPr lang="en-US"/>
                        <m:t>expression</m:t>
                      </m:r>
                      <m:r>
                        <a:rPr lang="en-US"/>
                        <m:t>, </m:t>
                      </m:r>
                      <m:r>
                        <m:rPr>
                          <m:sty m:val="p"/>
                        </m:rPr>
                        <a:rPr lang="en-US"/>
                        <m:t>e</m:t>
                      </m:r>
                      <m:r>
                        <a:rPr lang="en-US"/>
                        <m:t>.</m:t>
                      </m:r>
                      <m:r>
                        <m:rPr>
                          <m:sty m:val="p"/>
                        </m:rPr>
                        <a:rPr lang="en-US"/>
                        <m:t>g</m:t>
                      </m:r>
                      <m:r>
                        <a:rPr lang="en-US"/>
                        <m:t>., </m:t>
                      </m:r>
                      <m:r>
                        <m:rPr>
                          <m:sty m:val="p"/>
                        </m:rPr>
                        <a:rPr lang="en-US" smtClean="0"/>
                        <m:t>TSIF</m:t>
                      </m:r>
                    </m:oMath>
                  </m:oMathPara>
                </a14:m>
                <a:endParaRPr lang="en-US" dirty="0" smtClean="0"/>
              </a:p>
              <a:p>
                <a:pPr marL="0" indent="0" algn="ctr">
                  <a:buNone/>
                </a:pPr>
                <a:r>
                  <a:rPr lang="en-US" dirty="0" smtClean="0"/>
                  <a:t>Varela:</a:t>
                </a:r>
              </a:p>
              <a:p>
                <a:pPr marL="0" indent="0">
                  <a:buNone/>
                </a:pPr>
                <a14:m>
                  <m:oMathPara xmlns:m="http://schemas.openxmlformats.org/officeDocument/2006/math">
                    <m:oMathParaPr>
                      <m:jc m:val="centerGroup"/>
                    </m:oMathParaPr>
                    <m:oMath xmlns:m="http://schemas.openxmlformats.org/officeDocument/2006/math">
                      <m:bar>
                        <m:barPr>
                          <m:ctrlPr>
                            <a:rPr lang="en-US" i="1"/>
                          </m:ctrlPr>
                        </m:barPr>
                        <m:e>
                          <m:acc>
                            <m:accPr>
                              <m:chr m:val="̅"/>
                              <m:ctrlPr>
                                <a:rPr lang="en-US" i="1"/>
                              </m:ctrlPr>
                            </m:accPr>
                            <m:e>
                              <m:r>
                                <a:rPr lang="en-US" i="1"/>
                                <m:t>ˌ  </m:t>
                              </m:r>
                              <m:r>
                                <a:rPr lang="en-US"/>
                                <m:t>|</m:t>
                              </m:r>
                            </m:e>
                          </m:acc>
                        </m:e>
                      </m:bar>
                      <m:r>
                        <a:rPr lang="en-US" i="1"/>
                        <m:t>= </m:t>
                      </m:r>
                      <m:acc>
                        <m:accPr>
                          <m:chr m:val="̅"/>
                          <m:ctrlPr>
                            <a:rPr lang="en-US" i="1"/>
                          </m:ctrlPr>
                        </m:accPr>
                        <m:e>
                          <m:bar>
                            <m:barPr>
                              <m:ctrlPr>
                                <a:rPr lang="en-US" i="1"/>
                              </m:ctrlPr>
                            </m:barPr>
                            <m:e>
                              <m:acc>
                                <m:accPr>
                                  <m:chr m:val="̅"/>
                                  <m:ctrlPr>
                                    <a:rPr lang="en-US" i="1"/>
                                  </m:ctrlPr>
                                </m:accPr>
                                <m:e>
                                  <m:r>
                                    <a:rPr lang="en-US" i="1"/>
                                    <m:t>ˌ  </m:t>
                                  </m:r>
                                  <m:r>
                                    <a:rPr lang="en-US"/>
                                    <m:t>|</m:t>
                                  </m:r>
                                </m:e>
                              </m:acc>
                            </m:e>
                          </m:bar>
                          <m:r>
                            <a:rPr lang="en-US" i="1"/>
                            <m:t>|</m:t>
                          </m:r>
                        </m:e>
                      </m:acc>
                    </m:oMath>
                  </m:oMathPara>
                </a14:m>
                <a:endParaRPr lang="en-US" dirty="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bar>
                        <m:barPr>
                          <m:ctrlPr>
                            <a:rPr lang="en-US" i="1"/>
                          </m:ctrlPr>
                        </m:barPr>
                        <m:e>
                          <m:acc>
                            <m:accPr>
                              <m:chr m:val="̅"/>
                              <m:ctrlPr>
                                <a:rPr lang="en-US" i="1"/>
                              </m:ctrlPr>
                            </m:accPr>
                            <m:e>
                              <m:acc>
                                <m:accPr>
                                  <m:chr m:val="̅"/>
                                  <m:ctrlPr>
                                    <a:rPr lang="en-US" i="1"/>
                                  </m:ctrlPr>
                                </m:accPr>
                                <m:e>
                                  <m:r>
                                    <a:rPr lang="en-US" i="1"/>
                                    <m:t>ˌ</m:t>
                                  </m:r>
                                  <m:r>
                                    <a:rPr lang="en-US" i="1"/>
                                    <m:t>𝑎</m:t>
                                  </m:r>
                                  <m:r>
                                    <a:rPr lang="en-US" i="1"/>
                                    <m:t>|</m:t>
                                  </m:r>
                                </m:e>
                              </m:acc>
                              <m:r>
                                <a:rPr lang="en-US" i="1"/>
                                <m:t>𝑏</m:t>
                              </m:r>
                              <m:r>
                                <a:rPr lang="en-US"/>
                                <m:t>|</m:t>
                              </m:r>
                            </m:e>
                          </m:acc>
                        </m:e>
                      </m:bar>
                      <m:r>
                        <a:rPr lang="en-US" i="1"/>
                        <m:t>=</m:t>
                      </m:r>
                      <m:acc>
                        <m:accPr>
                          <m:chr m:val="̅"/>
                          <m:ctrlPr>
                            <a:rPr lang="en-US" i="1"/>
                          </m:ctrlPr>
                        </m:accPr>
                        <m:e>
                          <m:acc>
                            <m:accPr>
                              <m:chr m:val="̅"/>
                              <m:ctrlPr>
                                <a:rPr lang="en-US" i="1"/>
                              </m:ctrlPr>
                            </m:accPr>
                            <m:e>
                              <m:acc>
                                <m:accPr>
                                  <m:chr m:val="̅"/>
                                  <m:ctrlPr>
                                    <a:rPr lang="en-US" i="1"/>
                                  </m:ctrlPr>
                                </m:accPr>
                                <m:e>
                                  <m:acc>
                                    <m:accPr>
                                      <m:chr m:val="̅"/>
                                      <m:ctrlPr>
                                        <a:rPr lang="en-US" i="1"/>
                                      </m:ctrlPr>
                                    </m:accPr>
                                    <m:e>
                                      <m:r>
                                        <a:rPr lang="en-US" i="1"/>
                                        <m:t>…</m:t>
                                      </m:r>
                                      <m:r>
                                        <a:rPr lang="en-US" i="1"/>
                                        <m:t>𝑎</m:t>
                                      </m:r>
                                      <m:r>
                                        <a:rPr lang="en-US" i="1"/>
                                        <m:t>|</m:t>
                                      </m:r>
                                    </m:e>
                                  </m:acc>
                                  <m:r>
                                    <a:rPr lang="en-US" i="1"/>
                                    <m:t>𝑏</m:t>
                                  </m:r>
                                  <m:r>
                                    <a:rPr lang="en-US" i="1"/>
                                    <m:t>|</m:t>
                                  </m:r>
                                </m:e>
                              </m:acc>
                              <m:r>
                                <a:rPr lang="en-US" i="1"/>
                                <m:t>𝑎</m:t>
                              </m:r>
                              <m:r>
                                <a:rPr lang="en-US" i="1"/>
                                <m:t>|</m:t>
                              </m:r>
                            </m:e>
                          </m:acc>
                          <m:r>
                            <a:rPr lang="en-US" i="1"/>
                            <m:t>𝑏</m:t>
                          </m:r>
                          <m:r>
                            <a:rPr lang="en-US" i="1"/>
                            <m:t>|</m:t>
                          </m:r>
                        </m:e>
                      </m:acc>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bar>
                        <m:barPr>
                          <m:ctrlPr>
                            <a:rPr lang="en-US" i="1">
                              <a:latin typeface="Cambria Math" panose="02040503050406030204" pitchFamily="18" charset="0"/>
                            </a:rPr>
                          </m:ctrlPr>
                        </m:barPr>
                        <m:e>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r>
                                    <a:rPr lang="en-US" i="1">
                                      <a:latin typeface="Cambria Math" panose="02040503050406030204" pitchFamily="18" charset="0"/>
                                    </a:rPr>
                                    <m:t>ˌ</m:t>
                                  </m:r>
                                  <m:r>
                                    <a:rPr lang="en-US" b="0" i="1" smtClean="0">
                                      <a:latin typeface="Cambria Math" panose="02040503050406030204" pitchFamily="18" charset="0"/>
                                    </a:rPr>
                                    <m:t>𝐼</m:t>
                                  </m:r>
                                  <m:r>
                                    <a:rPr lang="en-US" i="1">
                                      <a:latin typeface="Cambria Math" panose="02040503050406030204" pitchFamily="18" charset="0"/>
                                    </a:rPr>
                                    <m:t>|</m:t>
                                  </m:r>
                                </m:e>
                              </m:acc>
                              <m:r>
                                <m:rPr>
                                  <m:sty m:val="p"/>
                                </m:rPr>
                                <a:rPr lang="en-US" b="0" i="0" smtClean="0">
                                  <a:latin typeface="Cambria Math" panose="02040503050406030204" pitchFamily="18" charset="0"/>
                                </a:rPr>
                                <m:t>world</m:t>
                              </m:r>
                              <m:r>
                                <a:rPr lang="en-US">
                                  <a:latin typeface="Cambria Math" panose="02040503050406030204" pitchFamily="18" charset="0"/>
                                </a:rPr>
                                <m:t>|</m:t>
                              </m:r>
                            </m:e>
                          </m:acc>
                        </m:e>
                      </m:bar>
                      <m:r>
                        <a:rPr lang="en-US" i="1">
                          <a:latin typeface="Cambria Math" panose="02040503050406030204" pitchFamily="18" charset="0"/>
                        </a:rPr>
                        <m:t>=</m:t>
                      </m:r>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acc>
                                    <m:accPr>
                                      <m:chr m:val="̅"/>
                                      <m:ctrlPr>
                                        <a:rPr lang="en-US" i="1">
                                          <a:latin typeface="Cambria Math" panose="02040503050406030204" pitchFamily="18" charset="0"/>
                                        </a:rPr>
                                      </m:ctrlPr>
                                    </m:accPr>
                                    <m:e>
                                      <m:r>
                                        <a:rPr lang="en-US" i="1">
                                          <a:latin typeface="Cambria Math" panose="02040503050406030204" pitchFamily="18" charset="0"/>
                                        </a:rPr>
                                        <m:t>…</m:t>
                                      </m:r>
                                      <m:r>
                                        <a:rPr lang="en-US" b="0" i="1" smtClean="0">
                                          <a:latin typeface="Cambria Math" panose="02040503050406030204" pitchFamily="18" charset="0"/>
                                        </a:rPr>
                                        <m:t>𝐼</m:t>
                                      </m:r>
                                      <m:r>
                                        <a:rPr lang="en-US" i="1">
                                          <a:latin typeface="Cambria Math" panose="02040503050406030204" pitchFamily="18" charset="0"/>
                                        </a:rPr>
                                        <m:t>|</m:t>
                                      </m:r>
                                    </m:e>
                                  </m:acc>
                                  <m:r>
                                    <a:rPr lang="en-US" b="0" i="1" smtClean="0">
                                      <a:latin typeface="Cambria Math" panose="02040503050406030204" pitchFamily="18" charset="0"/>
                                    </a:rPr>
                                    <m:t>𝑤𝑜𝑟𝑙𝑑</m:t>
                                  </m:r>
                                  <m:r>
                                    <a:rPr lang="en-US" i="1">
                                      <a:latin typeface="Cambria Math" panose="02040503050406030204" pitchFamily="18" charset="0"/>
                                    </a:rPr>
                                    <m:t>|</m:t>
                                  </m:r>
                                </m:e>
                              </m:acc>
                              <m:r>
                                <a:rPr lang="en-US" b="0" i="1" smtClean="0">
                                  <a:latin typeface="Cambria Math" panose="02040503050406030204" pitchFamily="18" charset="0"/>
                                </a:rPr>
                                <m:t>𝐼</m:t>
                              </m:r>
                              <m:r>
                                <a:rPr lang="en-US" i="1">
                                  <a:latin typeface="Cambria Math" panose="02040503050406030204" pitchFamily="18" charset="0"/>
                                </a:rPr>
                                <m:t>|</m:t>
                              </m:r>
                            </m:e>
                          </m:acc>
                          <m:r>
                            <a:rPr lang="en-US" b="0" i="1" smtClean="0">
                              <a:latin typeface="Cambria Math" panose="02040503050406030204" pitchFamily="18" charset="0"/>
                            </a:rPr>
                            <m:t>𝑤𝑜𝑟𝑙𝑑</m:t>
                          </m:r>
                          <m:r>
                            <a:rPr lang="en-US" i="1">
                              <a:latin typeface="Cambria Math" panose="02040503050406030204" pitchFamily="18" charset="0"/>
                            </a:rPr>
                            <m:t>|</m:t>
                          </m:r>
                        </m:e>
                      </m:acc>
                    </m:oMath>
                  </m:oMathPara>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484310" y="1672047"/>
                <a:ext cx="10018713" cy="4119153"/>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6636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01436"/>
          </a:xfrm>
        </p:spPr>
        <p:txBody>
          <a:bodyPr/>
          <a:lstStyle/>
          <a:p>
            <a:r>
              <a:rPr lang="nl-NL" dirty="0" err="1" smtClean="0"/>
              <a:t>Wicked</a:t>
            </a:r>
            <a:r>
              <a:rPr lang="nl-NL" dirty="0" smtClean="0"/>
              <a:t> </a:t>
            </a:r>
            <a:r>
              <a:rPr lang="nl-NL" dirty="0" err="1" smtClean="0"/>
              <a:t>problems</a:t>
            </a:r>
            <a:endParaRPr lang="en-US" dirty="0"/>
          </a:p>
        </p:txBody>
      </p:sp>
      <p:sp>
        <p:nvSpPr>
          <p:cNvPr id="3" name="Content Placeholder 2"/>
          <p:cNvSpPr>
            <a:spLocks noGrp="1"/>
          </p:cNvSpPr>
          <p:nvPr>
            <p:ph idx="1"/>
          </p:nvPr>
        </p:nvSpPr>
        <p:spPr>
          <a:xfrm>
            <a:off x="1484310" y="2175165"/>
            <a:ext cx="10018713" cy="3616036"/>
          </a:xfrm>
        </p:spPr>
        <p:txBody>
          <a:bodyPr>
            <a:normAutofit fontScale="92500" lnSpcReduction="20000"/>
          </a:bodyPr>
          <a:lstStyle/>
          <a:p>
            <a:r>
              <a:rPr lang="en-US" dirty="0" smtClean="0"/>
              <a:t>The problem involves many stakeholders with different values and priorities.</a:t>
            </a:r>
          </a:p>
          <a:p>
            <a:r>
              <a:rPr lang="en-US" dirty="0" smtClean="0"/>
              <a:t>The issue’s roots are complex and tangled.</a:t>
            </a:r>
          </a:p>
          <a:p>
            <a:r>
              <a:rPr lang="en-US" dirty="0" smtClean="0"/>
              <a:t>The problem is difficult to come to grips with and changes with every attempt to address it.</a:t>
            </a:r>
          </a:p>
          <a:p>
            <a:r>
              <a:rPr lang="en-US" dirty="0" smtClean="0"/>
              <a:t>The challenge has no precedent.</a:t>
            </a:r>
          </a:p>
          <a:p>
            <a:r>
              <a:rPr lang="en-US" dirty="0" smtClean="0"/>
              <a:t>There’s nothing to indicate the right answer to the problem.</a:t>
            </a:r>
          </a:p>
          <a:p>
            <a:endParaRPr lang="nl-NL" dirty="0"/>
          </a:p>
          <a:p>
            <a:pPr marL="0" indent="0">
              <a:buNone/>
            </a:pPr>
            <a:r>
              <a:rPr lang="en-US" dirty="0" smtClean="0"/>
              <a:t>Nevertheless</a:t>
            </a:r>
            <a:r>
              <a:rPr lang="nl-NL" dirty="0" smtClean="0"/>
              <a:t>, in </a:t>
            </a:r>
            <a:r>
              <a:rPr lang="nl-NL" dirty="0" err="1" smtClean="0"/>
              <a:t>our</a:t>
            </a:r>
            <a:r>
              <a:rPr lang="nl-NL" dirty="0" smtClean="0"/>
              <a:t> </a:t>
            </a:r>
            <a:r>
              <a:rPr lang="nl-NL" dirty="0" err="1" smtClean="0"/>
              <a:t>experiences</a:t>
            </a:r>
            <a:r>
              <a:rPr lang="nl-NL" dirty="0" smtClean="0"/>
              <a:t>, </a:t>
            </a:r>
            <a:r>
              <a:rPr lang="nl-NL" dirty="0" err="1" smtClean="0"/>
              <a:t>it</a:t>
            </a:r>
            <a:r>
              <a:rPr lang="nl-NL" dirty="0" smtClean="0"/>
              <a:t> is </a:t>
            </a:r>
            <a:r>
              <a:rPr lang="nl-NL" dirty="0" err="1" smtClean="0"/>
              <a:t>possible</a:t>
            </a:r>
            <a:r>
              <a:rPr lang="nl-NL" dirty="0" smtClean="0"/>
              <a:t> </a:t>
            </a:r>
            <a:r>
              <a:rPr lang="nl-NL" dirty="0" err="1" smtClean="0"/>
              <a:t>to</a:t>
            </a:r>
            <a:r>
              <a:rPr lang="nl-NL" dirty="0" smtClean="0"/>
              <a:t> make </a:t>
            </a:r>
            <a:r>
              <a:rPr lang="nl-NL" dirty="0" err="1" smtClean="0"/>
              <a:t>progress</a:t>
            </a:r>
            <a:r>
              <a:rPr lang="nl-NL" dirty="0" smtClean="0"/>
              <a:t> </a:t>
            </a:r>
            <a:r>
              <a:rPr lang="nl-NL" dirty="0" err="1" smtClean="0"/>
              <a:t>by</a:t>
            </a:r>
            <a:r>
              <a:rPr lang="nl-NL" dirty="0" smtClean="0"/>
              <a:t> </a:t>
            </a:r>
            <a:r>
              <a:rPr lang="nl-NL" dirty="0" err="1" smtClean="0"/>
              <a:t>using</a:t>
            </a:r>
            <a:r>
              <a:rPr lang="nl-NL" dirty="0" smtClean="0"/>
              <a:t> </a:t>
            </a:r>
            <a:r>
              <a:rPr lang="nl-NL" dirty="0" err="1" smtClean="0"/>
              <a:t>the</a:t>
            </a:r>
            <a:r>
              <a:rPr lang="nl-NL" dirty="0" smtClean="0"/>
              <a:t> right </a:t>
            </a:r>
            <a:r>
              <a:rPr lang="nl-NL" dirty="0" err="1" smtClean="0"/>
              <a:t>methods</a:t>
            </a:r>
            <a:r>
              <a:rPr lang="nl-NL" dirty="0" smtClean="0"/>
              <a:t>.</a:t>
            </a:r>
            <a:endParaRPr lang="nl-NL" dirty="0"/>
          </a:p>
        </p:txBody>
      </p:sp>
    </p:spTree>
    <p:extLst>
      <p:ext uri="{BB962C8B-B14F-4D97-AF65-F5344CB8AC3E}">
        <p14:creationId xmlns:p14="http://schemas.microsoft.com/office/powerpoint/2010/main" val="3223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Self-production (</a:t>
            </a:r>
            <a:r>
              <a:rPr lang="en-US" dirty="0" err="1" smtClean="0"/>
              <a:t>autopoiesis</a:t>
            </a:r>
            <a:r>
              <a:rPr lang="en-US" dirty="0" smtClean="0"/>
              <a: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20000"/>
              </a:bodyPr>
              <a:lstStyle/>
              <a:p>
                <a14:m>
                  <m:oMath xmlns:m="http://schemas.openxmlformats.org/officeDocument/2006/math">
                    <m:r>
                      <a:rPr lang="en-US" b="0" i="1" smtClean="0">
                        <a:latin typeface="Cambria Math" panose="02040503050406030204" pitchFamily="18" charset="0"/>
                        <a:cs typeface="Calibri" panose="020F0502020204030204" pitchFamily="34" charset="0"/>
                      </a:rPr>
                      <m:t>𝑠𝑦𝑠𝑡𝑒𝑚</m:t>
                    </m:r>
                    <m:r>
                      <a:rPr lang="he-IL" i="1">
                        <a:latin typeface="Cambria Math" panose="02040503050406030204" pitchFamily="18" charset="0"/>
                        <a:cs typeface="Calibri" panose="020F0502020204030204" pitchFamily="34"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𝑠𝑦𝑠𝑡𝑒𝑚</m:t>
                        </m:r>
                        <m:r>
                          <a:rPr lang="en-US" b="0" i="1" smtClean="0">
                            <a:latin typeface="Cambria Math" panose="02040503050406030204" pitchFamily="18" charset="0"/>
                          </a:rPr>
                          <m:t>|</m:t>
                        </m:r>
                      </m:e>
                    </m:acc>
                    <m:r>
                      <a:rPr lang="en-US" b="0" i="1" smtClean="0">
                        <a:latin typeface="Cambria Math" panose="02040503050406030204" pitchFamily="18" charset="0"/>
                      </a:rPr>
                      <m:t>𝑒𝑛𝑣𝑖𝑟𝑜𝑛𝑚𝑒𝑛𝑡</m:t>
                    </m:r>
                  </m:oMath>
                </a14:m>
                <a:endParaRPr lang="en-US" dirty="0" smtClean="0"/>
              </a:p>
              <a:p>
                <a:r>
                  <a:rPr lang="en-US" dirty="0"/>
                  <a:t>The observer and the observed coincide, and are in fact the </a:t>
                </a:r>
                <a:r>
                  <a:rPr lang="en-US" dirty="0" smtClean="0"/>
                  <a:t>same.</a:t>
                </a:r>
              </a:p>
              <a:p>
                <a:r>
                  <a:rPr lang="en-US" dirty="0" smtClean="0"/>
                  <a:t>The </a:t>
                </a:r>
                <a:r>
                  <a:rPr lang="en-US" dirty="0"/>
                  <a:t>system makes a distinction and by doing so an indication co-arises indicating the difference between system and environment. Thus, the system (i.e., the observer) observes itself as a distinction (i.e., the observed), which is by definition the system (i.e., the observer</a:t>
                </a:r>
                <a:r>
                  <a:rPr lang="en-US" dirty="0" smtClean="0"/>
                  <a:t>).</a:t>
                </a:r>
              </a:p>
              <a:p>
                <a:r>
                  <a:rPr lang="en-US" dirty="0" smtClean="0"/>
                  <a:t>To </a:t>
                </a:r>
                <a:r>
                  <a:rPr lang="en-US" dirty="0"/>
                  <a:t>put it differently, you, as being a system, </a:t>
                </a:r>
                <a:r>
                  <a:rPr lang="en-US" i="1" dirty="0"/>
                  <a:t>make</a:t>
                </a:r>
                <a:r>
                  <a:rPr lang="en-US" dirty="0"/>
                  <a:t> a distinction and therefore you </a:t>
                </a:r>
                <a:r>
                  <a:rPr lang="en-US" i="1" dirty="0"/>
                  <a:t>are</a:t>
                </a:r>
                <a:r>
                  <a:rPr lang="en-US" dirty="0"/>
                  <a:t> the </a:t>
                </a:r>
                <a:r>
                  <a:rPr lang="en-US" dirty="0" smtClean="0"/>
                  <a:t>distinguished </a:t>
                </a:r>
                <a:r>
                  <a:rPr lang="en-US" dirty="0"/>
                  <a:t>because that is the way you perceive and interact with the outside world.</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8" t="-3314" b="-2339"/>
                </a:stretch>
              </a:blipFill>
            </p:spPr>
            <p:txBody>
              <a:bodyPr/>
              <a:lstStyle/>
              <a:p>
                <a:r>
                  <a:rPr lang="en-US">
                    <a:noFill/>
                  </a:rPr>
                  <a:t> </a:t>
                </a:r>
              </a:p>
            </p:txBody>
          </p:sp>
        </mc:Fallback>
      </mc:AlternateContent>
    </p:spTree>
    <p:extLst>
      <p:ext uri="{BB962C8B-B14F-4D97-AF65-F5344CB8AC3E}">
        <p14:creationId xmlns:p14="http://schemas.microsoft.com/office/powerpoint/2010/main" val="626314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5356" y="4160362"/>
            <a:ext cx="9656619" cy="1323439"/>
          </a:xfrm>
          <a:prstGeom prst="rect">
            <a:avLst/>
          </a:prstGeom>
        </p:spPr>
        <p:txBody>
          <a:bodyPr wrap="square">
            <a:spAutoFit/>
          </a:bodyPr>
          <a:lstStyle/>
          <a:p>
            <a:pPr algn="ctr"/>
            <a:r>
              <a:rPr lang="en-US" sz="4000" dirty="0"/>
              <a:t>W</a:t>
            </a:r>
            <a:r>
              <a:rPr lang="en-US" sz="4000" dirty="0" smtClean="0"/>
              <a:t>e </a:t>
            </a:r>
            <a:r>
              <a:rPr lang="en-US" sz="4000" dirty="0"/>
              <a:t>have to become what we are not, </a:t>
            </a:r>
            <a:endParaRPr lang="en-US" sz="4000" dirty="0" smtClean="0"/>
          </a:p>
          <a:p>
            <a:pPr algn="ctr"/>
            <a:r>
              <a:rPr lang="en-US" sz="4000" dirty="0" smtClean="0"/>
              <a:t>and </a:t>
            </a:r>
            <a:r>
              <a:rPr lang="en-US" sz="4000" dirty="0"/>
              <a:t>yet remain the same. </a:t>
            </a:r>
          </a:p>
        </p:txBody>
      </p:sp>
      <p:sp>
        <p:nvSpPr>
          <p:cNvPr id="3" name="Title 2"/>
          <p:cNvSpPr>
            <a:spLocks noGrp="1"/>
          </p:cNvSpPr>
          <p:nvPr>
            <p:ph type="title"/>
          </p:nvPr>
        </p:nvSpPr>
        <p:spPr>
          <a:xfrm>
            <a:off x="1484311" y="685800"/>
            <a:ext cx="10018713" cy="1286691"/>
          </a:xfrm>
        </p:spPr>
        <p:txBody>
          <a:bodyPr/>
          <a:lstStyle/>
          <a:p>
            <a:r>
              <a:rPr lang="en-US" dirty="0" smtClean="0"/>
              <a:t>System characteristics</a:t>
            </a:r>
            <a:endParaRPr lang="en-US" dirty="0"/>
          </a:p>
        </p:txBody>
      </p:sp>
      <p:sp>
        <p:nvSpPr>
          <p:cNvPr id="4" name="Content Placeholder 3"/>
          <p:cNvSpPr>
            <a:spLocks noGrp="1"/>
          </p:cNvSpPr>
          <p:nvPr>
            <p:ph idx="1"/>
          </p:nvPr>
        </p:nvSpPr>
        <p:spPr>
          <a:xfrm>
            <a:off x="1303262" y="2330762"/>
            <a:ext cx="10018713" cy="1471329"/>
          </a:xfrm>
        </p:spPr>
        <p:txBody>
          <a:bodyPr/>
          <a:lstStyle/>
          <a:p>
            <a:r>
              <a:rPr lang="en-US" dirty="0" smtClean="0"/>
              <a:t>Self-referential, self-producing, and autonomous</a:t>
            </a:r>
          </a:p>
          <a:p>
            <a:r>
              <a:rPr lang="en-US" dirty="0" smtClean="0"/>
              <a:t>Organizationally closed, structurally open</a:t>
            </a:r>
          </a:p>
        </p:txBody>
      </p:sp>
    </p:spTree>
    <p:extLst>
      <p:ext uri="{BB962C8B-B14F-4D97-AF65-F5344CB8AC3E}">
        <p14:creationId xmlns:p14="http://schemas.microsoft.com/office/powerpoint/2010/main" val="27996169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02317" y="3450751"/>
            <a:ext cx="2695809" cy="2661149"/>
          </a:xfrm>
          <a:prstGeom prst="rect">
            <a:avLst/>
          </a:prstGeom>
        </p:spPr>
      </p:pic>
      <p:pic>
        <p:nvPicPr>
          <p:cNvPr id="7" name="Picture 6"/>
          <p:cNvPicPr>
            <a:picLocks noChangeAspect="1"/>
          </p:cNvPicPr>
          <p:nvPr/>
        </p:nvPicPr>
        <p:blipFill>
          <a:blip r:embed="rId3"/>
          <a:stretch>
            <a:fillRect/>
          </a:stretch>
        </p:blipFill>
        <p:spPr>
          <a:xfrm>
            <a:off x="5487158" y="3447834"/>
            <a:ext cx="2664066" cy="2664066"/>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818" t="16081" r="9113" b="11956"/>
          <a:stretch/>
        </p:blipFill>
        <p:spPr>
          <a:xfrm>
            <a:off x="9040256" y="3453723"/>
            <a:ext cx="2273696" cy="2658177"/>
          </a:xfrm>
          <a:prstGeom prst="rect">
            <a:avLst/>
          </a:prstGeom>
          <a:ln>
            <a:solidFill>
              <a:srgbClr val="4F81BD"/>
            </a:solidFill>
          </a:ln>
        </p:spPr>
      </p:pic>
      <p:sp>
        <p:nvSpPr>
          <p:cNvPr id="2" name="Title 1"/>
          <p:cNvSpPr>
            <a:spLocks noGrp="1"/>
          </p:cNvSpPr>
          <p:nvPr>
            <p:ph type="title"/>
          </p:nvPr>
        </p:nvSpPr>
        <p:spPr>
          <a:xfrm>
            <a:off x="1484311" y="685801"/>
            <a:ext cx="10018713" cy="960120"/>
          </a:xfrm>
        </p:spPr>
        <p:txBody>
          <a:bodyPr/>
          <a:lstStyle/>
          <a:p>
            <a:r>
              <a:rPr lang="en-US" dirty="0" err="1" smtClean="0"/>
              <a:t>Ouroboros</a:t>
            </a:r>
            <a:endParaRPr lang="en-US" dirty="0"/>
          </a:p>
        </p:txBody>
      </p:sp>
      <p:sp>
        <p:nvSpPr>
          <p:cNvPr id="3" name="Content Placeholder 2"/>
          <p:cNvSpPr>
            <a:spLocks noGrp="1"/>
          </p:cNvSpPr>
          <p:nvPr>
            <p:ph idx="1"/>
          </p:nvPr>
        </p:nvSpPr>
        <p:spPr>
          <a:xfrm>
            <a:off x="1484311" y="1645921"/>
            <a:ext cx="10018714" cy="1624148"/>
          </a:xfrm>
        </p:spPr>
        <p:txBody>
          <a:bodyPr>
            <a:normAutofit lnSpcReduction="10000"/>
          </a:bodyPr>
          <a:lstStyle/>
          <a:p>
            <a:r>
              <a:rPr lang="nl-NL" dirty="0" err="1" smtClean="0"/>
              <a:t>Ouroboros</a:t>
            </a:r>
            <a:r>
              <a:rPr lang="nl-NL" dirty="0" smtClean="0"/>
              <a:t> betekent staart-eter, een slang die zich zelf opeet en op die manier een eeuwige cirkel vormt.</a:t>
            </a:r>
            <a:endParaRPr lang="nl-NL" dirty="0"/>
          </a:p>
          <a:p>
            <a:r>
              <a:rPr lang="nl-NL" dirty="0"/>
              <a:t>Het symboliseert de cyclische aard van de natuur, het eeuwige terugkeren en de eenheid van </a:t>
            </a:r>
            <a:r>
              <a:rPr lang="nl-NL" dirty="0" smtClean="0"/>
              <a:t>alles.</a:t>
            </a:r>
          </a:p>
        </p:txBody>
      </p:sp>
    </p:spTree>
    <p:extLst>
      <p:ext uri="{BB962C8B-B14F-4D97-AF65-F5344CB8AC3E}">
        <p14:creationId xmlns:p14="http://schemas.microsoft.com/office/powerpoint/2010/main" val="337122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Frankfurt school: Jürgen </a:t>
            </a:r>
            <a:r>
              <a:rPr lang="en-US" dirty="0" err="1" smtClean="0"/>
              <a:t>Habermas</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Habermas</a:t>
            </a:r>
            <a:r>
              <a:rPr lang="en-US" dirty="0"/>
              <a:t>' Three Generic Domains of Human Interest</a:t>
            </a:r>
          </a:p>
          <a:p>
            <a:r>
              <a:rPr lang="en-US" dirty="0" err="1"/>
              <a:t>Habermas</a:t>
            </a:r>
            <a:r>
              <a:rPr lang="en-US" dirty="0"/>
              <a:t> differentiates three primary generic cognitive areas in which human interest generates knowledge. </a:t>
            </a:r>
            <a:r>
              <a:rPr lang="en-US" dirty="0" smtClean="0"/>
              <a:t>These </a:t>
            </a:r>
            <a:r>
              <a:rPr lang="en-US" dirty="0"/>
              <a:t>areas define cognitive interests or learning domains, and are grounded in different aspects of social existence -- work, interaction and power</a:t>
            </a:r>
            <a:r>
              <a:rPr lang="en-US" dirty="0" smtClean="0"/>
              <a:t>.</a:t>
            </a:r>
          </a:p>
          <a:p>
            <a:r>
              <a:rPr lang="en-US" dirty="0" smtClean="0"/>
              <a:t>Cognitive areas:</a:t>
            </a:r>
            <a:endParaRPr lang="en-US" dirty="0"/>
          </a:p>
          <a:p>
            <a:pPr lvl="1"/>
            <a:r>
              <a:rPr lang="en-US" dirty="0"/>
              <a:t>Work Knowledge</a:t>
            </a:r>
          </a:p>
          <a:p>
            <a:pPr lvl="1"/>
            <a:r>
              <a:rPr lang="en-US" dirty="0" smtClean="0"/>
              <a:t>Practical </a:t>
            </a:r>
            <a:r>
              <a:rPr lang="en-US" dirty="0"/>
              <a:t>Knowledge</a:t>
            </a:r>
          </a:p>
          <a:p>
            <a:pPr lvl="1"/>
            <a:r>
              <a:rPr lang="en-US" dirty="0" smtClean="0"/>
              <a:t>Emancipatory Knowledge</a:t>
            </a:r>
            <a:endParaRPr lang="en-US" dirty="0"/>
          </a:p>
        </p:txBody>
      </p:sp>
    </p:spTree>
    <p:extLst>
      <p:ext uri="{BB962C8B-B14F-4D97-AF65-F5344CB8AC3E}">
        <p14:creationId xmlns:p14="http://schemas.microsoft.com/office/powerpoint/2010/main" val="1532699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Frankfurt school: Jürgen </a:t>
            </a:r>
            <a:r>
              <a:rPr lang="en-US" dirty="0" err="1"/>
              <a:t>Habermas</a:t>
            </a:r>
            <a:endParaRPr lang="en-US" dirty="0"/>
          </a:p>
        </p:txBody>
      </p:sp>
      <p:sp>
        <p:nvSpPr>
          <p:cNvPr id="3" name="AutoShape 2" descr="Afbeeldingsresultaat voor jurgen habermas knowledge domains"/>
          <p:cNvSpPr>
            <a:spLocks noChangeAspect="1" noChangeArrowheads="1"/>
          </p:cNvSpPr>
          <p:nvPr/>
        </p:nvSpPr>
        <p:spPr bwMode="auto">
          <a:xfrm>
            <a:off x="155575" y="-715963"/>
            <a:ext cx="4819650" cy="1504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2921271" y="3003504"/>
            <a:ext cx="7144791" cy="2221639"/>
          </a:xfrm>
          <a:prstGeom prst="rect">
            <a:avLst/>
          </a:prstGeom>
        </p:spPr>
      </p:pic>
    </p:spTree>
    <p:extLst>
      <p:ext uri="{BB962C8B-B14F-4D97-AF65-F5344CB8AC3E}">
        <p14:creationId xmlns:p14="http://schemas.microsoft.com/office/powerpoint/2010/main" val="158242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612" y="561702"/>
            <a:ext cx="8900382" cy="5549411"/>
          </a:xfrm>
          <a:prstGeom prst="rect">
            <a:avLst/>
          </a:prstGeom>
        </p:spPr>
      </p:pic>
    </p:spTree>
    <p:extLst>
      <p:ext uri="{BB962C8B-B14F-4D97-AF65-F5344CB8AC3E}">
        <p14:creationId xmlns:p14="http://schemas.microsoft.com/office/powerpoint/2010/main" val="30830710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508761"/>
          </a:xfrm>
        </p:spPr>
        <p:txBody>
          <a:bodyPr/>
          <a:lstStyle/>
          <a:p>
            <a:r>
              <a:rPr lang="en-US" dirty="0" smtClean="0"/>
              <a:t>Critical Systems Thinking (CST)</a:t>
            </a:r>
            <a:endParaRPr lang="en-US" dirty="0"/>
          </a:p>
        </p:txBody>
      </p:sp>
      <p:sp>
        <p:nvSpPr>
          <p:cNvPr id="3" name="Content Placeholder 2"/>
          <p:cNvSpPr>
            <a:spLocks noGrp="1"/>
          </p:cNvSpPr>
          <p:nvPr>
            <p:ph idx="1"/>
          </p:nvPr>
        </p:nvSpPr>
        <p:spPr>
          <a:xfrm>
            <a:off x="1484310" y="2194561"/>
            <a:ext cx="10018713" cy="3596640"/>
          </a:xfrm>
        </p:spPr>
        <p:txBody>
          <a:bodyPr>
            <a:normAutofit lnSpcReduction="10000"/>
          </a:bodyPr>
          <a:lstStyle/>
          <a:p>
            <a:r>
              <a:rPr lang="en-US" dirty="0" smtClean="0"/>
              <a:t>Research philosophy: critical realism</a:t>
            </a:r>
          </a:p>
          <a:p>
            <a:r>
              <a:rPr lang="en-US" dirty="0" smtClean="0"/>
              <a:t>Premise: shared culture</a:t>
            </a:r>
          </a:p>
          <a:p>
            <a:pPr lvl="1"/>
            <a:r>
              <a:rPr lang="en-US" dirty="0" smtClean="0"/>
              <a:t>Reconstruct meaning that is shared, not just opinions (soft systems approaches)</a:t>
            </a:r>
          </a:p>
          <a:p>
            <a:r>
              <a:rPr lang="en-US" dirty="0" smtClean="0"/>
              <a:t>Incorporating critical theory: seeks </a:t>
            </a:r>
            <a:r>
              <a:rPr lang="en-US" dirty="0"/>
              <a:t>to create change, to the benefit of those </a:t>
            </a:r>
            <a:r>
              <a:rPr lang="en-US" dirty="0" smtClean="0"/>
              <a:t>oppressed</a:t>
            </a:r>
          </a:p>
          <a:p>
            <a:pPr lvl="1"/>
            <a:r>
              <a:rPr lang="en-US" dirty="0" smtClean="0"/>
              <a:t>Issues of power</a:t>
            </a:r>
          </a:p>
          <a:p>
            <a:pPr lvl="1"/>
            <a:r>
              <a:rPr lang="en-US" dirty="0" smtClean="0"/>
              <a:t>Oppression</a:t>
            </a:r>
          </a:p>
          <a:p>
            <a:pPr lvl="1"/>
            <a:r>
              <a:rPr lang="en-US" dirty="0" smtClean="0"/>
              <a:t>Emancipation</a:t>
            </a:r>
          </a:p>
        </p:txBody>
      </p:sp>
    </p:spTree>
    <p:extLst>
      <p:ext uri="{BB962C8B-B14F-4D97-AF65-F5344CB8AC3E}">
        <p14:creationId xmlns:p14="http://schemas.microsoft.com/office/powerpoint/2010/main" val="7055587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Systems Thinking (CST)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Commitments:</a:t>
            </a:r>
          </a:p>
          <a:p>
            <a:r>
              <a:rPr lang="en-US" dirty="0" smtClean="0"/>
              <a:t>Critical awareness</a:t>
            </a:r>
          </a:p>
          <a:p>
            <a:r>
              <a:rPr lang="en-US" dirty="0" smtClean="0"/>
              <a:t>Improvement (not just emancipation)</a:t>
            </a:r>
          </a:p>
          <a:p>
            <a:r>
              <a:rPr lang="en-US" dirty="0" smtClean="0"/>
              <a:t>Pluralism (theoretical and methodological) </a:t>
            </a:r>
            <a:endParaRPr lang="en-US" dirty="0"/>
          </a:p>
        </p:txBody>
      </p:sp>
    </p:spTree>
    <p:extLst>
      <p:ext uri="{BB962C8B-B14F-4D97-AF65-F5344CB8AC3E}">
        <p14:creationId xmlns:p14="http://schemas.microsoft.com/office/powerpoint/2010/main" val="31649168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systems thinking</a:t>
            </a:r>
            <a:endParaRPr lang="en-US" dirty="0"/>
          </a:p>
        </p:txBody>
      </p:sp>
      <p:pic>
        <p:nvPicPr>
          <p:cNvPr id="6" name="Picture 5"/>
          <p:cNvPicPr>
            <a:picLocks noChangeAspect="1"/>
          </p:cNvPicPr>
          <p:nvPr/>
        </p:nvPicPr>
        <p:blipFill>
          <a:blip r:embed="rId2"/>
          <a:stretch>
            <a:fillRect/>
          </a:stretch>
        </p:blipFill>
        <p:spPr>
          <a:xfrm>
            <a:off x="3352050" y="2089747"/>
            <a:ext cx="6283234" cy="4488024"/>
          </a:xfrm>
          <a:prstGeom prst="rect">
            <a:avLst/>
          </a:prstGeom>
        </p:spPr>
      </p:pic>
    </p:spTree>
    <p:extLst>
      <p:ext uri="{BB962C8B-B14F-4D97-AF65-F5344CB8AC3E}">
        <p14:creationId xmlns:p14="http://schemas.microsoft.com/office/powerpoint/2010/main" val="25958406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208314"/>
          </a:xfrm>
        </p:spPr>
        <p:txBody>
          <a:bodyPr/>
          <a:lstStyle/>
          <a:p>
            <a:r>
              <a:rPr lang="en-US" dirty="0" smtClean="0"/>
              <a:t>Critical Systems Heuristics (CSH)</a:t>
            </a:r>
            <a:endParaRPr lang="en-US" dirty="0"/>
          </a:p>
        </p:txBody>
      </p:sp>
      <p:sp>
        <p:nvSpPr>
          <p:cNvPr id="3" name="Content Placeholder 2"/>
          <p:cNvSpPr>
            <a:spLocks noGrp="1"/>
          </p:cNvSpPr>
          <p:nvPr>
            <p:ph idx="1"/>
          </p:nvPr>
        </p:nvSpPr>
        <p:spPr>
          <a:xfrm>
            <a:off x="1484310" y="1894115"/>
            <a:ext cx="10018713" cy="4180114"/>
          </a:xfrm>
        </p:spPr>
        <p:txBody>
          <a:bodyPr>
            <a:normAutofit fontScale="92500" lnSpcReduction="20000"/>
          </a:bodyPr>
          <a:lstStyle/>
          <a:p>
            <a:r>
              <a:rPr lang="en-US" dirty="0" smtClean="0"/>
              <a:t>Developed by Werner Ulrich</a:t>
            </a:r>
          </a:p>
          <a:p>
            <a:r>
              <a:rPr lang="en-US" dirty="0" smtClean="0"/>
              <a:t>Concerned with purposive (with a predefined goal) and purposeful (means and ends are subject of inquiry) evaluation</a:t>
            </a:r>
          </a:p>
          <a:p>
            <a:r>
              <a:rPr lang="en-US" dirty="0" smtClean="0"/>
              <a:t>Starting points:</a:t>
            </a:r>
          </a:p>
          <a:p>
            <a:pPr lvl="1"/>
            <a:r>
              <a:rPr lang="en-US" dirty="0" smtClean="0"/>
              <a:t>Infinite richness of the real world</a:t>
            </a:r>
          </a:p>
          <a:p>
            <a:pPr lvl="1"/>
            <a:r>
              <a:rPr lang="en-US" dirty="0" smtClean="0"/>
              <a:t>Our understandings are therefore inherently incomplete</a:t>
            </a:r>
          </a:p>
          <a:p>
            <a:pPr lvl="1"/>
            <a:r>
              <a:rPr lang="en-US" dirty="0" smtClean="0"/>
              <a:t>Selective application of knowledge</a:t>
            </a:r>
          </a:p>
          <a:p>
            <a:r>
              <a:rPr lang="en-US" dirty="0" smtClean="0"/>
              <a:t>Instead of focusing on stances and actions themselves (worldviews of the situation), asking, what are the underlying assumptions: values, power structures, kn</a:t>
            </a:r>
            <a:r>
              <a:rPr lang="en-US" dirty="0"/>
              <a:t>owledge </a:t>
            </a:r>
            <a:r>
              <a:rPr lang="en-US" dirty="0" smtClean="0"/>
              <a:t>bases and moral stances.</a:t>
            </a:r>
          </a:p>
          <a:p>
            <a:r>
              <a:rPr lang="en-US" dirty="0" smtClean="0"/>
              <a:t>Researcher is agent of change, CSH intends to generate discussion, reflection and critique.</a:t>
            </a:r>
            <a:endParaRPr lang="en-US" dirty="0"/>
          </a:p>
        </p:txBody>
      </p:sp>
    </p:spTree>
    <p:extLst>
      <p:ext uri="{BB962C8B-B14F-4D97-AF65-F5344CB8AC3E}">
        <p14:creationId xmlns:p14="http://schemas.microsoft.com/office/powerpoint/2010/main" val="1200427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46018"/>
          </a:xfrm>
        </p:spPr>
        <p:txBody>
          <a:bodyPr/>
          <a:lstStyle/>
          <a:p>
            <a:r>
              <a:rPr lang="en-US" dirty="0" smtClean="0"/>
              <a:t>Contents</a:t>
            </a:r>
            <a:endParaRPr lang="en-US" dirty="0"/>
          </a:p>
        </p:txBody>
      </p:sp>
      <p:sp>
        <p:nvSpPr>
          <p:cNvPr id="3" name="Content Placeholder 2"/>
          <p:cNvSpPr>
            <a:spLocks noGrp="1"/>
          </p:cNvSpPr>
          <p:nvPr>
            <p:ph idx="1"/>
          </p:nvPr>
        </p:nvSpPr>
        <p:spPr>
          <a:xfrm>
            <a:off x="1484310" y="1731819"/>
            <a:ext cx="10018713" cy="4059381"/>
          </a:xfrm>
        </p:spPr>
        <p:txBody>
          <a:bodyPr>
            <a:normAutofit/>
          </a:bodyPr>
          <a:lstStyle/>
          <a:p>
            <a:r>
              <a:rPr lang="en-US" dirty="0" smtClean="0"/>
              <a:t>Critical theory</a:t>
            </a:r>
          </a:p>
          <a:p>
            <a:r>
              <a:rPr lang="en-US" dirty="0" smtClean="0"/>
              <a:t>Systems thinking</a:t>
            </a:r>
          </a:p>
          <a:p>
            <a:r>
              <a:rPr lang="en-US" dirty="0" smtClean="0"/>
              <a:t>Second order cybernetics: Laws of Form and observing</a:t>
            </a:r>
          </a:p>
          <a:p>
            <a:endParaRPr lang="en-US" dirty="0"/>
          </a:p>
          <a:p>
            <a:r>
              <a:rPr lang="en-US" dirty="0" smtClean="0"/>
              <a:t>Critical Systems Heuristics (CSH) + exercise</a:t>
            </a:r>
          </a:p>
          <a:p>
            <a:endParaRPr lang="en-US" dirty="0"/>
          </a:p>
          <a:p>
            <a:r>
              <a:rPr lang="en-US" dirty="0" smtClean="0"/>
              <a:t>Trends</a:t>
            </a:r>
            <a:endParaRPr lang="en-US" dirty="0"/>
          </a:p>
        </p:txBody>
      </p:sp>
    </p:spTree>
    <p:extLst>
      <p:ext uri="{BB962C8B-B14F-4D97-AF65-F5344CB8AC3E}">
        <p14:creationId xmlns:p14="http://schemas.microsoft.com/office/powerpoint/2010/main" val="18578318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07106" y="0"/>
            <a:ext cx="9700753" cy="6858000"/>
          </a:xfrm>
          <a:prstGeom prst="rect">
            <a:avLst/>
          </a:prstGeom>
        </p:spPr>
      </p:pic>
    </p:spTree>
    <p:extLst>
      <p:ext uri="{BB962C8B-B14F-4D97-AF65-F5344CB8AC3E}">
        <p14:creationId xmlns:p14="http://schemas.microsoft.com/office/powerpoint/2010/main" val="38415294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Boundary judgements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4628" y="2726001"/>
            <a:ext cx="8618078" cy="3626222"/>
          </a:xfrm>
          <a:prstGeom prst="rect">
            <a:avLst/>
          </a:prstGeom>
        </p:spPr>
      </p:pic>
    </p:spTree>
    <p:extLst>
      <p:ext uri="{BB962C8B-B14F-4D97-AF65-F5344CB8AC3E}">
        <p14:creationId xmlns:p14="http://schemas.microsoft.com/office/powerpoint/2010/main" val="34927270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4310" y="424544"/>
            <a:ext cx="10018713" cy="1143000"/>
          </a:xfrm>
        </p:spPr>
        <p:txBody>
          <a:bodyPr>
            <a:normAutofit fontScale="90000"/>
          </a:bodyPr>
          <a:lstStyle/>
          <a:p>
            <a:r>
              <a:rPr lang="en-US" dirty="0" err="1" smtClean="0"/>
              <a:t>Aan</a:t>
            </a:r>
            <a:r>
              <a:rPr lang="en-US" dirty="0" smtClean="0"/>
              <a:t> de slag</a:t>
            </a:r>
            <a:br>
              <a:rPr lang="en-US" dirty="0" smtClean="0"/>
            </a:br>
            <a:r>
              <a:rPr lang="en-US" dirty="0" err="1" smtClean="0"/>
              <a:t>Analyseer</a:t>
            </a:r>
            <a:r>
              <a:rPr lang="en-US" dirty="0" smtClean="0"/>
              <a:t> </a:t>
            </a:r>
            <a:r>
              <a:rPr lang="en-US" dirty="0" err="1" smtClean="0"/>
              <a:t>een</a:t>
            </a:r>
            <a:r>
              <a:rPr lang="en-US" dirty="0" smtClean="0"/>
              <a:t> case</a:t>
            </a:r>
            <a:endParaRPr lang="en-US" dirty="0"/>
          </a:p>
        </p:txBody>
      </p:sp>
      <p:sp>
        <p:nvSpPr>
          <p:cNvPr id="5" name="Content Placeholder 4"/>
          <p:cNvSpPr>
            <a:spLocks noGrp="1"/>
          </p:cNvSpPr>
          <p:nvPr>
            <p:ph idx="1"/>
          </p:nvPr>
        </p:nvSpPr>
        <p:spPr>
          <a:xfrm>
            <a:off x="1484310" y="1776549"/>
            <a:ext cx="10018713" cy="4258491"/>
          </a:xfrm>
        </p:spPr>
        <p:txBody>
          <a:bodyPr>
            <a:normAutofit/>
          </a:bodyPr>
          <a:lstStyle/>
          <a:p>
            <a:r>
              <a:rPr lang="nl-NL" dirty="0" smtClean="0"/>
              <a:t>Case op zich is niet belangrijk, kan zijn energietransitie, omgevingsvisie, dementie, eenzaamheid, etc. (aannames maken mag in deze setting ;-))</a:t>
            </a:r>
          </a:p>
          <a:p>
            <a:pPr marL="0" indent="0">
              <a:buNone/>
            </a:pPr>
            <a:endParaRPr lang="nl-NL" dirty="0" smtClean="0"/>
          </a:p>
          <a:p>
            <a:r>
              <a:rPr lang="nl-NL" dirty="0" smtClean="0"/>
              <a:t>Wie zijn de belanghebbenden, wat zijn hun belangen (waar maken ze zich druk om, en waar komt dat vandaan), wat is de stip op de horizon, is die gedeeld, hoe past die stip in een groter geheel, zijn er barrières, en zo ja, hoe kunnen die worden geslecht?</a:t>
            </a:r>
          </a:p>
          <a:p>
            <a:endParaRPr lang="nl-NL" dirty="0"/>
          </a:p>
          <a:p>
            <a:r>
              <a:rPr lang="nl-NL" dirty="0" smtClean="0"/>
              <a:t>Maak de case inzichtelijk, bijvoorbeeld met een rijk plaatje.</a:t>
            </a:r>
          </a:p>
        </p:txBody>
      </p:sp>
    </p:spTree>
    <p:extLst>
      <p:ext uri="{BB962C8B-B14F-4D97-AF65-F5344CB8AC3E}">
        <p14:creationId xmlns:p14="http://schemas.microsoft.com/office/powerpoint/2010/main" val="36678862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63769"/>
            <a:ext cx="10018713" cy="833511"/>
          </a:xfrm>
        </p:spPr>
        <p:txBody>
          <a:bodyPr anchor="t"/>
          <a:lstStyle/>
          <a:p>
            <a:r>
              <a:rPr lang="nl-NL" dirty="0" err="1" smtClean="0"/>
              <a:t>Finding</a:t>
            </a:r>
            <a:r>
              <a:rPr lang="nl-NL" dirty="0" smtClean="0"/>
              <a:t> out - making </a:t>
            </a:r>
            <a:r>
              <a:rPr lang="nl-NL" dirty="0" err="1" smtClean="0"/>
              <a:t>rich</a:t>
            </a:r>
            <a:r>
              <a:rPr lang="nl-NL" dirty="0" smtClean="0"/>
              <a:t> pictures</a:t>
            </a:r>
            <a:endParaRPr lang="nl-NL" dirty="0"/>
          </a:p>
        </p:txBody>
      </p:sp>
      <p:sp>
        <p:nvSpPr>
          <p:cNvPr id="4" name="Content Placeholder 3"/>
          <p:cNvSpPr>
            <a:spLocks noGrp="1"/>
          </p:cNvSpPr>
          <p:nvPr>
            <p:ph idx="1"/>
          </p:nvPr>
        </p:nvSpPr>
        <p:spPr>
          <a:xfrm>
            <a:off x="2004602" y="2189490"/>
            <a:ext cx="2831557" cy="3679327"/>
          </a:xfrm>
        </p:spPr>
        <p:txBody>
          <a:bodyPr>
            <a:normAutofit/>
          </a:bodyPr>
          <a:lstStyle/>
          <a:p>
            <a:r>
              <a:rPr lang="nl-NL" dirty="0" smtClean="0"/>
              <a:t>No </a:t>
            </a:r>
            <a:r>
              <a:rPr lang="nl-NL" dirty="0" err="1" smtClean="0"/>
              <a:t>rules</a:t>
            </a:r>
            <a:r>
              <a:rPr lang="nl-NL" dirty="0" smtClean="0"/>
              <a:t>!</a:t>
            </a:r>
          </a:p>
          <a:p>
            <a:endParaRPr lang="nl-NL" dirty="0"/>
          </a:p>
          <a:p>
            <a:r>
              <a:rPr lang="nl-NL" dirty="0" err="1" smtClean="0"/>
              <a:t>Aspects</a:t>
            </a:r>
            <a:r>
              <a:rPr lang="nl-NL" dirty="0" smtClean="0"/>
              <a:t>:</a:t>
            </a:r>
          </a:p>
          <a:p>
            <a:pPr lvl="1"/>
            <a:r>
              <a:rPr lang="nl-NL" dirty="0" smtClean="0"/>
              <a:t>Stakeholders</a:t>
            </a:r>
          </a:p>
          <a:p>
            <a:pPr lvl="1"/>
            <a:r>
              <a:rPr lang="nl-NL" dirty="0" smtClean="0"/>
              <a:t>Concerns/issues</a:t>
            </a:r>
          </a:p>
          <a:p>
            <a:pPr lvl="1"/>
            <a:r>
              <a:rPr lang="nl-NL" dirty="0" err="1" smtClean="0"/>
              <a:t>Structure</a:t>
            </a:r>
            <a:endParaRPr lang="nl-NL" dirty="0" smtClean="0"/>
          </a:p>
          <a:p>
            <a:pPr lvl="1"/>
            <a:r>
              <a:rPr lang="nl-NL" dirty="0" err="1" smtClean="0"/>
              <a:t>Process</a:t>
            </a:r>
            <a:endParaRPr lang="nl-NL" dirty="0" smtClean="0"/>
          </a:p>
        </p:txBody>
      </p:sp>
      <p:pic>
        <p:nvPicPr>
          <p:cNvPr id="3" name="Picture 5" descr="ssm 26"/>
          <p:cNvPicPr>
            <a:picLocks noChangeAspect="1" noChangeArrowheads="1"/>
          </p:cNvPicPr>
          <p:nvPr/>
        </p:nvPicPr>
        <p:blipFill>
          <a:blip r:embed="rId2" cstate="print"/>
          <a:srcRect/>
          <a:stretch>
            <a:fillRect/>
          </a:stretch>
        </p:blipFill>
        <p:spPr bwMode="auto">
          <a:xfrm>
            <a:off x="5173783" y="1392712"/>
            <a:ext cx="6091310" cy="5272882"/>
          </a:xfrm>
          <a:prstGeom prst="rect">
            <a:avLst/>
          </a:prstGeom>
          <a:noFill/>
        </p:spPr>
      </p:pic>
    </p:spTree>
    <p:extLst>
      <p:ext uri="{BB962C8B-B14F-4D97-AF65-F5344CB8AC3E}">
        <p14:creationId xmlns:p14="http://schemas.microsoft.com/office/powerpoint/2010/main" val="36470079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391887"/>
            <a:ext cx="10363701" cy="6204856"/>
          </a:xfrm>
        </p:spPr>
        <p:txBody>
          <a:bodyPr>
            <a:normAutofit fontScale="62500" lnSpcReduction="20000"/>
          </a:bodyPr>
          <a:lstStyle/>
          <a:p>
            <a:r>
              <a:rPr lang="en-US" b="1" dirty="0"/>
              <a:t>Sources of Motivation</a:t>
            </a:r>
            <a:endParaRPr lang="en-US" dirty="0"/>
          </a:p>
          <a:p>
            <a:pPr marL="914400" lvl="1" indent="-457200">
              <a:buFont typeface="+mj-lt"/>
              <a:buAutoNum type="arabicPeriod"/>
            </a:pPr>
            <a:r>
              <a:rPr lang="en-US" dirty="0"/>
              <a:t>Who is (ought to be) the </a:t>
            </a:r>
            <a:r>
              <a:rPr lang="en-US" b="1" dirty="0"/>
              <a:t>client</a:t>
            </a:r>
            <a:r>
              <a:rPr lang="en-US" dirty="0"/>
              <a:t>? That is, whose interests are (should be) served?</a:t>
            </a:r>
          </a:p>
          <a:p>
            <a:pPr marL="914400" lvl="1" indent="-457200">
              <a:buFont typeface="+mj-lt"/>
              <a:buAutoNum type="arabicPeriod"/>
            </a:pPr>
            <a:r>
              <a:rPr lang="en-US" dirty="0"/>
              <a:t>What is (ought to be) the </a:t>
            </a:r>
            <a:r>
              <a:rPr lang="en-US" b="1" dirty="0"/>
              <a:t>purpose</a:t>
            </a:r>
            <a:r>
              <a:rPr lang="en-US" dirty="0"/>
              <a:t>? That is, what are (should be) the consequences?</a:t>
            </a:r>
          </a:p>
          <a:p>
            <a:pPr marL="914400" lvl="1" indent="-457200">
              <a:buFont typeface="+mj-lt"/>
              <a:buAutoNum type="arabicPeriod"/>
            </a:pPr>
            <a:r>
              <a:rPr lang="en-US" dirty="0"/>
              <a:t>What is (ought to be) the </a:t>
            </a:r>
            <a:r>
              <a:rPr lang="en-US" b="1" dirty="0"/>
              <a:t>measure of improvement</a:t>
            </a:r>
            <a:r>
              <a:rPr lang="en-US" dirty="0"/>
              <a:t>? That is, how can (should) we determine that the consequences, taken together, constitute an improvement?</a:t>
            </a:r>
          </a:p>
          <a:p>
            <a:r>
              <a:rPr lang="en-US" b="1" dirty="0"/>
              <a:t>Sources of Power</a:t>
            </a:r>
            <a:endParaRPr lang="en-US" dirty="0"/>
          </a:p>
          <a:p>
            <a:pPr marL="914400" lvl="1" indent="-457200">
              <a:buFont typeface="+mj-lt"/>
              <a:buAutoNum type="arabicPeriod" startAt="4"/>
            </a:pPr>
            <a:r>
              <a:rPr lang="en-US" dirty="0"/>
              <a:t>Who is (ought to be) the </a:t>
            </a:r>
            <a:r>
              <a:rPr lang="en-US" b="1" dirty="0"/>
              <a:t>decision-maker</a:t>
            </a:r>
            <a:r>
              <a:rPr lang="en-US" dirty="0"/>
              <a:t>? That is, who is (should be) in a position to change the measure of improvement?</a:t>
            </a:r>
          </a:p>
          <a:p>
            <a:pPr marL="914400" lvl="1" indent="-457200">
              <a:buFont typeface="+mj-lt"/>
              <a:buAutoNum type="arabicPeriod" startAt="4"/>
            </a:pPr>
            <a:r>
              <a:rPr lang="en-US" dirty="0"/>
              <a:t>What </a:t>
            </a:r>
            <a:r>
              <a:rPr lang="en-US" b="1" dirty="0"/>
              <a:t>resources </a:t>
            </a:r>
            <a:r>
              <a:rPr lang="en-US" dirty="0"/>
              <a:t>are (ought to be) controlled by the decision-maker? That is, what conditions of success can (should) those involved control?</a:t>
            </a:r>
          </a:p>
          <a:p>
            <a:pPr marL="914400" lvl="1" indent="-457200">
              <a:buFont typeface="+mj-lt"/>
              <a:buAutoNum type="arabicPeriod" startAt="4"/>
            </a:pPr>
            <a:r>
              <a:rPr lang="en-US" dirty="0"/>
              <a:t>What conditions are (ought to be) part of the </a:t>
            </a:r>
            <a:r>
              <a:rPr lang="en-US" b="1" dirty="0"/>
              <a:t>decision environment</a:t>
            </a:r>
            <a:r>
              <a:rPr lang="en-US" dirty="0"/>
              <a:t>? That is, what conditions can (should) the decision-maker </a:t>
            </a:r>
            <a:r>
              <a:rPr lang="en-US" i="1" dirty="0"/>
              <a:t>not </a:t>
            </a:r>
            <a:r>
              <a:rPr lang="en-US" dirty="0"/>
              <a:t>control (e.g. from the viewpoint of those not involved)?</a:t>
            </a:r>
          </a:p>
          <a:p>
            <a:r>
              <a:rPr lang="en-US" b="1" dirty="0"/>
              <a:t>Sources of Knowledge</a:t>
            </a:r>
            <a:endParaRPr lang="en-US" dirty="0"/>
          </a:p>
          <a:p>
            <a:pPr marL="914400" lvl="1" indent="-457200">
              <a:buFont typeface="+mj-lt"/>
              <a:buAutoNum type="arabicPeriod" startAt="7"/>
            </a:pPr>
            <a:r>
              <a:rPr lang="en-US" dirty="0"/>
              <a:t>Who is (ought to be) considered a </a:t>
            </a:r>
            <a:r>
              <a:rPr lang="en-US" b="1" dirty="0"/>
              <a:t>professional</a:t>
            </a:r>
            <a:r>
              <a:rPr lang="en-US" dirty="0"/>
              <a:t>? That is, who is (should be) involved as an expert, e.g. as a researcher, planner or consultant?</a:t>
            </a:r>
          </a:p>
          <a:p>
            <a:pPr marL="914400" lvl="1" indent="-457200">
              <a:buFont typeface="+mj-lt"/>
              <a:buAutoNum type="arabicPeriod" startAt="7"/>
            </a:pPr>
            <a:r>
              <a:rPr lang="en-US" dirty="0"/>
              <a:t>What </a:t>
            </a:r>
            <a:r>
              <a:rPr lang="en-US" b="1" dirty="0"/>
              <a:t>expertise </a:t>
            </a:r>
            <a:r>
              <a:rPr lang="en-US" dirty="0"/>
              <a:t>is (ought to be) consulted? That is, what counts (should count) as relevant knowledge?</a:t>
            </a:r>
          </a:p>
          <a:p>
            <a:pPr marL="914400" lvl="1" indent="-457200">
              <a:buFont typeface="+mj-lt"/>
              <a:buAutoNum type="arabicPeriod" startAt="7"/>
            </a:pPr>
            <a:r>
              <a:rPr lang="en-US" dirty="0"/>
              <a:t>What or who is (ought to be) assumed to be the </a:t>
            </a:r>
            <a:r>
              <a:rPr lang="en-US" b="1" dirty="0"/>
              <a:t>guarantor of success</a:t>
            </a:r>
            <a:r>
              <a:rPr lang="en-US" dirty="0"/>
              <a:t>? That is, where do (should) those involved seek some guarantee that improvement will be achieved - for example, consensus among experts, the involvement of stakeholders, the experience and intuition of those involved, political support?</a:t>
            </a:r>
          </a:p>
          <a:p>
            <a:r>
              <a:rPr lang="en-US" b="1" dirty="0"/>
              <a:t>Sources of Legitimation</a:t>
            </a:r>
            <a:endParaRPr lang="en-US" dirty="0"/>
          </a:p>
          <a:p>
            <a:pPr marL="914400" lvl="1" indent="-457200">
              <a:buFont typeface="+mj-lt"/>
              <a:buAutoNum type="arabicPeriod" startAt="10"/>
            </a:pPr>
            <a:r>
              <a:rPr lang="en-US" dirty="0"/>
              <a:t>Who is (ought to be) </a:t>
            </a:r>
            <a:r>
              <a:rPr lang="en-US" b="1" dirty="0"/>
              <a:t>witness </a:t>
            </a:r>
            <a:r>
              <a:rPr lang="en-US" dirty="0"/>
              <a:t>to the interests of those affected but not involved? That is, who is (should be) treated as a legitimate stakeholder, and who argues (should argue) the case of those stakeholders who cannot speak for themselves, including future generations and non-human nature?</a:t>
            </a:r>
          </a:p>
          <a:p>
            <a:pPr marL="914400" lvl="1" indent="-457200">
              <a:buFont typeface="+mj-lt"/>
              <a:buAutoNum type="arabicPeriod" startAt="10"/>
            </a:pPr>
            <a:r>
              <a:rPr lang="en-US" dirty="0"/>
              <a:t>What secures (ought to secure) the </a:t>
            </a:r>
            <a:r>
              <a:rPr lang="en-US" b="1" dirty="0"/>
              <a:t>emancipation </a:t>
            </a:r>
            <a:r>
              <a:rPr lang="en-US" dirty="0"/>
              <a:t>of those affected from the premises and promises of those involved? That is, where does (should) legitimacy lie?</a:t>
            </a:r>
          </a:p>
          <a:p>
            <a:pPr marL="914400" lvl="1" indent="-457200">
              <a:buFont typeface="+mj-lt"/>
              <a:buAutoNum type="arabicPeriod" startAt="10"/>
            </a:pPr>
            <a:r>
              <a:rPr lang="en-US" dirty="0"/>
              <a:t>What </a:t>
            </a:r>
            <a:r>
              <a:rPr lang="en-US" b="1" dirty="0"/>
              <a:t>worldview </a:t>
            </a:r>
            <a:r>
              <a:rPr lang="en-US" dirty="0"/>
              <a:t>is (ought to be) determining? That is, what different visions of `improvement’ are (ought to be) considered, and how are they (should they be) reconciled</a:t>
            </a:r>
            <a:r>
              <a:rPr lang="en-US" dirty="0" smtClean="0"/>
              <a:t>?</a:t>
            </a:r>
            <a:endParaRPr lang="en-US" dirty="0"/>
          </a:p>
        </p:txBody>
      </p:sp>
    </p:spTree>
    <p:extLst>
      <p:ext uri="{BB962C8B-B14F-4D97-AF65-F5344CB8AC3E}">
        <p14:creationId xmlns:p14="http://schemas.microsoft.com/office/powerpoint/2010/main" val="17369992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36423" y="437207"/>
            <a:ext cx="5577840" cy="6111272"/>
          </a:xfrm>
          <a:prstGeom prst="rect">
            <a:avLst/>
          </a:prstGeom>
        </p:spPr>
      </p:pic>
    </p:spTree>
    <p:extLst>
      <p:ext uri="{BB962C8B-B14F-4D97-AF65-F5344CB8AC3E}">
        <p14:creationId xmlns:p14="http://schemas.microsoft.com/office/powerpoint/2010/main" val="23341619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Boundary judgements</a:t>
            </a:r>
            <a:endParaRPr lang="en-US" dirty="0"/>
          </a:p>
        </p:txBody>
      </p:sp>
      <p:sp>
        <p:nvSpPr>
          <p:cNvPr id="3" name="Content Placeholder 2"/>
          <p:cNvSpPr>
            <a:spLocks noGrp="1"/>
          </p:cNvSpPr>
          <p:nvPr>
            <p:ph idx="1"/>
          </p:nvPr>
        </p:nvSpPr>
        <p:spPr>
          <a:xfrm>
            <a:off x="1484311" y="2666999"/>
            <a:ext cx="4798924" cy="3124201"/>
          </a:xfrm>
        </p:spPr>
        <p:txBody>
          <a:bodyPr/>
          <a:lstStyle/>
          <a:p>
            <a:r>
              <a:rPr lang="en-US" dirty="0" smtClean="0"/>
              <a:t>System as a difference: the difference between system and environment (</a:t>
            </a:r>
            <a:r>
              <a:rPr lang="en-US" dirty="0" err="1" smtClean="0"/>
              <a:t>Luhmann</a:t>
            </a:r>
            <a:r>
              <a:rPr lang="en-US" dirty="0" smtClean="0"/>
              <a:t>)</a:t>
            </a:r>
            <a:endParaRPr lang="en-US" dirty="0"/>
          </a:p>
        </p:txBody>
      </p:sp>
      <p:pic>
        <p:nvPicPr>
          <p:cNvPr id="5" name="Picture 4"/>
          <p:cNvPicPr>
            <a:picLocks noChangeAspect="1"/>
          </p:cNvPicPr>
          <p:nvPr/>
        </p:nvPicPr>
        <p:blipFill>
          <a:blip r:embed="rId2"/>
          <a:stretch>
            <a:fillRect/>
          </a:stretch>
        </p:blipFill>
        <p:spPr>
          <a:xfrm>
            <a:off x="6493667" y="2124074"/>
            <a:ext cx="5143500" cy="4210050"/>
          </a:xfrm>
          <a:prstGeom prst="rect">
            <a:avLst/>
          </a:prstGeom>
        </p:spPr>
      </p:pic>
    </p:spTree>
    <p:extLst>
      <p:ext uri="{BB962C8B-B14F-4D97-AF65-F5344CB8AC3E}">
        <p14:creationId xmlns:p14="http://schemas.microsoft.com/office/powerpoint/2010/main" val="5243118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4310" y="424544"/>
            <a:ext cx="10018713" cy="1143000"/>
          </a:xfrm>
        </p:spPr>
        <p:txBody>
          <a:bodyPr>
            <a:normAutofit fontScale="90000"/>
          </a:bodyPr>
          <a:lstStyle/>
          <a:p>
            <a:r>
              <a:rPr lang="en-US" dirty="0" err="1" smtClean="0"/>
              <a:t>Aan</a:t>
            </a:r>
            <a:r>
              <a:rPr lang="en-US" dirty="0" smtClean="0"/>
              <a:t> de slag</a:t>
            </a:r>
            <a:br>
              <a:rPr lang="en-US" dirty="0" smtClean="0"/>
            </a:br>
            <a:r>
              <a:rPr lang="en-US" dirty="0" err="1" smtClean="0"/>
              <a:t>Vervolg</a:t>
            </a:r>
            <a:endParaRPr lang="en-US" dirty="0"/>
          </a:p>
        </p:txBody>
      </p:sp>
      <p:sp>
        <p:nvSpPr>
          <p:cNvPr id="5" name="Content Placeholder 4"/>
          <p:cNvSpPr>
            <a:spLocks noGrp="1"/>
          </p:cNvSpPr>
          <p:nvPr>
            <p:ph idx="1"/>
          </p:nvPr>
        </p:nvSpPr>
        <p:spPr>
          <a:xfrm>
            <a:off x="1484310" y="1776549"/>
            <a:ext cx="10018713" cy="4258491"/>
          </a:xfrm>
        </p:spPr>
        <p:txBody>
          <a:bodyPr>
            <a:normAutofit/>
          </a:bodyPr>
          <a:lstStyle/>
          <a:p>
            <a:r>
              <a:rPr lang="nl-NL" dirty="0" smtClean="0"/>
              <a:t>Wat zijn de </a:t>
            </a:r>
            <a:r>
              <a:rPr lang="nl-NL" i="1" dirty="0" err="1" smtClean="0"/>
              <a:t>boundary</a:t>
            </a:r>
            <a:r>
              <a:rPr lang="nl-NL" i="1" dirty="0" smtClean="0"/>
              <a:t> </a:t>
            </a:r>
            <a:r>
              <a:rPr lang="nl-NL" i="1" dirty="0" err="1" smtClean="0"/>
              <a:t>judgements</a:t>
            </a:r>
            <a:r>
              <a:rPr lang="nl-NL" i="1" dirty="0" smtClean="0"/>
              <a:t> </a:t>
            </a:r>
            <a:r>
              <a:rPr lang="nl-NL" dirty="0" smtClean="0"/>
              <a:t>die door de diverse belanghebbenden worden gemaakt</a:t>
            </a:r>
            <a:r>
              <a:rPr lang="nl-NL" dirty="0"/>
              <a:t>? </a:t>
            </a:r>
            <a:r>
              <a:rPr lang="nl-NL" dirty="0" smtClean="0"/>
              <a:t>(Aannames </a:t>
            </a:r>
            <a:r>
              <a:rPr lang="nl-NL" dirty="0"/>
              <a:t>maken mag in deze setting </a:t>
            </a:r>
            <a:r>
              <a:rPr lang="nl-NL" dirty="0" smtClean="0"/>
              <a:t>;-))</a:t>
            </a:r>
            <a:endParaRPr lang="nl-NL" dirty="0"/>
          </a:p>
        </p:txBody>
      </p:sp>
    </p:spTree>
    <p:extLst>
      <p:ext uri="{BB962C8B-B14F-4D97-AF65-F5344CB8AC3E}">
        <p14:creationId xmlns:p14="http://schemas.microsoft.com/office/powerpoint/2010/main" val="21193285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2417" y="703362"/>
            <a:ext cx="10387664" cy="4913667"/>
          </a:xfrm>
          <a:prstGeom prst="rect">
            <a:avLst/>
          </a:prstGeom>
        </p:spPr>
      </p:pic>
      <p:sp>
        <p:nvSpPr>
          <p:cNvPr id="5" name="TextBox 4">
            <a:hlinkClick r:id="rId3"/>
          </p:cNvPr>
          <p:cNvSpPr txBox="1"/>
          <p:nvPr/>
        </p:nvSpPr>
        <p:spPr>
          <a:xfrm>
            <a:off x="10280469" y="5969726"/>
            <a:ext cx="1789612" cy="369332"/>
          </a:xfrm>
          <a:prstGeom prst="rect">
            <a:avLst/>
          </a:prstGeom>
          <a:noFill/>
        </p:spPr>
        <p:txBody>
          <a:bodyPr wrap="square" rtlCol="0">
            <a:spAutoFit/>
          </a:bodyPr>
          <a:lstStyle/>
          <a:p>
            <a:r>
              <a:rPr lang="en-US" dirty="0" smtClean="0"/>
              <a:t>Source: </a:t>
            </a:r>
            <a:r>
              <a:rPr lang="en-US" dirty="0" smtClean="0">
                <a:hlinkClick r:id="rId3"/>
              </a:rPr>
              <a:t>CSL4D</a:t>
            </a:r>
            <a:endParaRPr lang="en-US" dirty="0"/>
          </a:p>
        </p:txBody>
      </p:sp>
    </p:spTree>
    <p:extLst>
      <p:ext uri="{BB962C8B-B14F-4D97-AF65-F5344CB8AC3E}">
        <p14:creationId xmlns:p14="http://schemas.microsoft.com/office/powerpoint/2010/main" val="41521141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29246" y="976447"/>
            <a:ext cx="9141823" cy="5274129"/>
          </a:xfrm>
          <a:prstGeom prst="rect">
            <a:avLst/>
          </a:prstGeom>
        </p:spPr>
      </p:pic>
    </p:spTree>
    <p:extLst>
      <p:ext uri="{BB962C8B-B14F-4D97-AF65-F5344CB8AC3E}">
        <p14:creationId xmlns:p14="http://schemas.microsoft.com/office/powerpoint/2010/main" val="2252784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theory</a:t>
            </a:r>
            <a:endParaRPr lang="en-US" dirty="0"/>
          </a:p>
        </p:txBody>
      </p:sp>
      <p:sp>
        <p:nvSpPr>
          <p:cNvPr id="3" name="Content Placeholder 2"/>
          <p:cNvSpPr>
            <a:spLocks noGrp="1"/>
          </p:cNvSpPr>
          <p:nvPr>
            <p:ph idx="1"/>
          </p:nvPr>
        </p:nvSpPr>
        <p:spPr/>
        <p:txBody>
          <a:bodyPr>
            <a:normAutofit/>
          </a:bodyPr>
          <a:lstStyle/>
          <a:p>
            <a:r>
              <a:rPr lang="en-US" dirty="0"/>
              <a:t>A</a:t>
            </a:r>
            <a:r>
              <a:rPr lang="en-US" dirty="0" smtClean="0"/>
              <a:t> </a:t>
            </a:r>
            <a:r>
              <a:rPr lang="en-US" dirty="0"/>
              <a:t>social theory oriented toward critiquing and changing society as a </a:t>
            </a:r>
            <a:r>
              <a:rPr lang="en-US" dirty="0" smtClean="0"/>
              <a:t>whole.</a:t>
            </a:r>
          </a:p>
          <a:p>
            <a:pPr lvl="1"/>
            <a:r>
              <a:rPr lang="en-US" dirty="0" smtClean="0"/>
              <a:t> In </a:t>
            </a:r>
            <a:r>
              <a:rPr lang="en-US" dirty="0"/>
              <a:t>contrast to traditional theory oriented only to understanding or explaining it. </a:t>
            </a:r>
            <a:endParaRPr lang="en-US" dirty="0" smtClean="0"/>
          </a:p>
          <a:p>
            <a:r>
              <a:rPr lang="en-US" dirty="0" smtClean="0"/>
              <a:t>Critical </a:t>
            </a:r>
            <a:r>
              <a:rPr lang="en-US" dirty="0"/>
              <a:t>theories aim to dig beneath the surface of social life and uncover the assumptions that keep us from a full and true understanding of how the world works</a:t>
            </a:r>
            <a:r>
              <a:rPr lang="en-US" dirty="0" smtClean="0"/>
              <a:t>.</a:t>
            </a:r>
          </a:p>
        </p:txBody>
      </p:sp>
    </p:spTree>
    <p:extLst>
      <p:ext uri="{BB962C8B-B14F-4D97-AF65-F5344CB8AC3E}">
        <p14:creationId xmlns:p14="http://schemas.microsoft.com/office/powerpoint/2010/main" val="4960346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Embedding</a:t>
            </a:r>
            <a:r>
              <a:rPr lang="nl-NL" dirty="0" smtClean="0"/>
              <a:t> CSH in a system approach</a:t>
            </a:r>
            <a:br>
              <a:rPr lang="nl-NL" dirty="0" smtClean="0"/>
            </a:br>
            <a:r>
              <a:rPr lang="nl-NL" dirty="0" smtClean="0"/>
              <a:t>SSM </a:t>
            </a:r>
            <a:r>
              <a:rPr lang="nl-NL" dirty="0" err="1" smtClean="0"/>
              <a:t>process</a:t>
            </a:r>
            <a:endParaRPr lang="nl-NL" dirty="0"/>
          </a:p>
        </p:txBody>
      </p:sp>
      <p:sp>
        <p:nvSpPr>
          <p:cNvPr id="3" name="Content Placeholder 2"/>
          <p:cNvSpPr>
            <a:spLocks noGrp="1"/>
          </p:cNvSpPr>
          <p:nvPr>
            <p:ph idx="1"/>
          </p:nvPr>
        </p:nvSpPr>
        <p:spPr>
          <a:xfrm>
            <a:off x="1484310" y="2666999"/>
            <a:ext cx="6295124" cy="3124201"/>
          </a:xfrm>
        </p:spPr>
        <p:txBody>
          <a:bodyPr>
            <a:normAutofit lnSpcReduction="10000"/>
          </a:bodyPr>
          <a:lstStyle/>
          <a:p>
            <a:r>
              <a:rPr lang="en-US" dirty="0"/>
              <a:t>Four steps to address a problematic situation:</a:t>
            </a:r>
          </a:p>
          <a:p>
            <a:pPr marL="971550" lvl="1" indent="-514350">
              <a:buFont typeface="+mj-lt"/>
              <a:buAutoNum type="arabicPeriod"/>
            </a:pPr>
            <a:r>
              <a:rPr lang="en-US" dirty="0"/>
              <a:t>Finding out (the stakeholders and their concerns)</a:t>
            </a:r>
          </a:p>
          <a:p>
            <a:pPr marL="971550" lvl="1" indent="-514350">
              <a:buFont typeface="+mj-lt"/>
              <a:buAutoNum type="arabicPeriod"/>
            </a:pPr>
            <a:r>
              <a:rPr lang="en-US" dirty="0"/>
              <a:t>Model building (explicating worldviews)</a:t>
            </a:r>
          </a:p>
          <a:p>
            <a:pPr marL="971550" lvl="1" indent="-514350">
              <a:buFont typeface="+mj-lt"/>
              <a:buAutoNum type="arabicPeriod"/>
            </a:pPr>
            <a:r>
              <a:rPr lang="en-US" dirty="0"/>
              <a:t>Discussing</a:t>
            </a:r>
            <a:r>
              <a:rPr lang="nl-NL" dirty="0"/>
              <a:t> </a:t>
            </a:r>
            <a:r>
              <a:rPr lang="nl-NL" dirty="0" err="1"/>
              <a:t>and</a:t>
            </a:r>
            <a:r>
              <a:rPr lang="nl-NL" dirty="0"/>
              <a:t> </a:t>
            </a:r>
            <a:r>
              <a:rPr lang="nl-NL" dirty="0" err="1"/>
              <a:t>debating</a:t>
            </a:r>
            <a:r>
              <a:rPr lang="nl-NL" dirty="0"/>
              <a:t> (</a:t>
            </a:r>
            <a:r>
              <a:rPr lang="nl-NL" dirty="0" err="1"/>
              <a:t>accommadating</a:t>
            </a:r>
            <a:r>
              <a:rPr lang="nl-NL" dirty="0"/>
              <a:t> </a:t>
            </a:r>
            <a:r>
              <a:rPr lang="nl-NL" dirty="0" err="1"/>
              <a:t>worldviews</a:t>
            </a:r>
            <a:r>
              <a:rPr lang="nl-NL" dirty="0"/>
              <a:t>)</a:t>
            </a:r>
          </a:p>
          <a:p>
            <a:pPr marL="971550" lvl="1" indent="-514350">
              <a:buFont typeface="+mj-lt"/>
              <a:buAutoNum type="arabicPeriod"/>
            </a:pPr>
            <a:r>
              <a:rPr lang="nl-NL" dirty="0" err="1"/>
              <a:t>Taking</a:t>
            </a:r>
            <a:r>
              <a:rPr lang="nl-NL" dirty="0"/>
              <a:t> action (</a:t>
            </a:r>
            <a:r>
              <a:rPr lang="nl-NL" dirty="0" err="1"/>
              <a:t>improving</a:t>
            </a:r>
            <a:r>
              <a:rPr lang="nl-NL" dirty="0"/>
              <a:t> </a:t>
            </a:r>
            <a:r>
              <a:rPr lang="nl-NL" dirty="0" err="1"/>
              <a:t>the</a:t>
            </a:r>
            <a:r>
              <a:rPr lang="nl-NL" dirty="0"/>
              <a:t> </a:t>
            </a:r>
            <a:r>
              <a:rPr lang="nl-NL" dirty="0" err="1"/>
              <a:t>problematic</a:t>
            </a:r>
            <a:r>
              <a:rPr lang="nl-NL" dirty="0"/>
              <a:t> </a:t>
            </a:r>
            <a:r>
              <a:rPr lang="nl-NL" dirty="0" err="1"/>
              <a:t>situation</a:t>
            </a:r>
            <a:r>
              <a:rPr lang="nl-NL" dirty="0" smtClean="0"/>
              <a:t>)</a:t>
            </a:r>
            <a:endParaRPr lang="nl-NL" dirty="0"/>
          </a:p>
          <a:p>
            <a:r>
              <a:rPr lang="nl-NL" dirty="0"/>
              <a:t>In essence, </a:t>
            </a:r>
            <a:r>
              <a:rPr lang="nl-NL" dirty="0" err="1"/>
              <a:t>this</a:t>
            </a:r>
            <a:r>
              <a:rPr lang="nl-NL" dirty="0"/>
              <a:t> is a </a:t>
            </a:r>
            <a:r>
              <a:rPr lang="en-US" dirty="0"/>
              <a:t>group</a:t>
            </a:r>
            <a:r>
              <a:rPr lang="nl-NL" dirty="0"/>
              <a:t> </a:t>
            </a:r>
            <a:r>
              <a:rPr lang="nl-NL" dirty="0" err="1"/>
              <a:t>learning</a:t>
            </a:r>
            <a:r>
              <a:rPr lang="nl-NL" dirty="0"/>
              <a:t> </a:t>
            </a:r>
            <a:r>
              <a:rPr lang="nl-NL" dirty="0" err="1" smtClean="0"/>
              <a:t>process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1137" y="2935794"/>
            <a:ext cx="1722683" cy="2586610"/>
          </a:xfrm>
          <a:prstGeom prst="rect">
            <a:avLst/>
          </a:prstGeom>
        </p:spPr>
      </p:pic>
    </p:spTree>
    <p:extLst>
      <p:ext uri="{BB962C8B-B14F-4D97-AF65-F5344CB8AC3E}">
        <p14:creationId xmlns:p14="http://schemas.microsoft.com/office/powerpoint/2010/main" val="16972387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63285"/>
            <a:ext cx="10018713" cy="607423"/>
          </a:xfrm>
        </p:spPr>
        <p:txBody>
          <a:bodyPr>
            <a:normAutofit fontScale="90000"/>
          </a:bodyPr>
          <a:lstStyle/>
          <a:p>
            <a:r>
              <a:rPr lang="en-US" dirty="0" smtClean="0"/>
              <a:t>CSH critique</a:t>
            </a:r>
            <a:endParaRPr lang="en-US" dirty="0"/>
          </a:p>
        </p:txBody>
      </p:sp>
      <p:sp>
        <p:nvSpPr>
          <p:cNvPr id="3" name="Content Placeholder 2"/>
          <p:cNvSpPr>
            <a:spLocks noGrp="1"/>
          </p:cNvSpPr>
          <p:nvPr>
            <p:ph idx="1"/>
          </p:nvPr>
        </p:nvSpPr>
        <p:spPr>
          <a:xfrm>
            <a:off x="1867989" y="901338"/>
            <a:ext cx="9635034" cy="5577840"/>
          </a:xfrm>
        </p:spPr>
        <p:txBody>
          <a:bodyPr>
            <a:normAutofit fontScale="85000" lnSpcReduction="10000"/>
          </a:bodyPr>
          <a:lstStyle/>
          <a:p>
            <a:r>
              <a:rPr lang="en-US" dirty="0" smtClean="0"/>
              <a:t>CSH does not explain how ideas have risen, i.e., how values and beliefs arise and how power is shaped and maintained by structures of society.</a:t>
            </a:r>
          </a:p>
          <a:p>
            <a:r>
              <a:rPr lang="en-US" dirty="0" smtClean="0"/>
              <a:t>Why bother to engage in dialog by those in power?</a:t>
            </a:r>
          </a:p>
          <a:p>
            <a:pPr lvl="1"/>
            <a:r>
              <a:rPr lang="en-US" dirty="0" smtClean="0"/>
              <a:t>What if the should be embarrassed does not feel embarrassed?</a:t>
            </a:r>
          </a:p>
          <a:p>
            <a:r>
              <a:rPr lang="en-US" dirty="0"/>
              <a:t>CSH can not deal with coercive situations:</a:t>
            </a:r>
          </a:p>
          <a:p>
            <a:pPr lvl="1"/>
            <a:r>
              <a:rPr lang="en-US" dirty="0"/>
              <a:t>Closure of debate</a:t>
            </a:r>
          </a:p>
          <a:p>
            <a:pPr lvl="1"/>
            <a:r>
              <a:rPr lang="en-US" dirty="0"/>
              <a:t>CSH might be difficult to use by some</a:t>
            </a:r>
          </a:p>
          <a:p>
            <a:pPr lvl="2"/>
            <a:r>
              <a:rPr lang="en-US" dirty="0"/>
              <a:t>It might create an oppressive relation</a:t>
            </a:r>
          </a:p>
          <a:p>
            <a:pPr lvl="1"/>
            <a:r>
              <a:rPr lang="en-US" dirty="0"/>
              <a:t>Higher power is needed: political action and campaigning</a:t>
            </a:r>
          </a:p>
          <a:p>
            <a:r>
              <a:rPr lang="en-US" dirty="0" smtClean="0"/>
              <a:t>On what basis is someone identified as oppressed?</a:t>
            </a:r>
          </a:p>
          <a:p>
            <a:pPr lvl="1"/>
            <a:r>
              <a:rPr lang="en-US" dirty="0" smtClean="0"/>
              <a:t>Who or what gives the right to speak for the oppressed?</a:t>
            </a:r>
          </a:p>
          <a:p>
            <a:r>
              <a:rPr lang="en-US" dirty="0" smtClean="0"/>
              <a:t>Cooperative model, whereas humans are inclined to competition</a:t>
            </a:r>
          </a:p>
          <a:p>
            <a:pPr lvl="1"/>
            <a:r>
              <a:rPr lang="en-US" dirty="0" smtClean="0"/>
              <a:t>CSH does not educate</a:t>
            </a:r>
          </a:p>
          <a:p>
            <a:r>
              <a:rPr lang="en-US" dirty="0" smtClean="0"/>
              <a:t>CSH is not a methodological pluralistic model</a:t>
            </a:r>
          </a:p>
          <a:p>
            <a:pPr lvl="1"/>
            <a:r>
              <a:rPr lang="en-US" dirty="0" smtClean="0"/>
              <a:t>It must be embedded in other methods</a:t>
            </a:r>
          </a:p>
        </p:txBody>
      </p:sp>
    </p:spTree>
    <p:extLst>
      <p:ext uri="{BB962C8B-B14F-4D97-AF65-F5344CB8AC3E}">
        <p14:creationId xmlns:p14="http://schemas.microsoft.com/office/powerpoint/2010/main" val="395701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72861" y="876299"/>
            <a:ext cx="8154151" cy="5667772"/>
          </a:xfrm>
          <a:prstGeom prst="rect">
            <a:avLst/>
          </a:prstGeom>
        </p:spPr>
      </p:pic>
      <p:sp>
        <p:nvSpPr>
          <p:cNvPr id="2" name="Title 1"/>
          <p:cNvSpPr>
            <a:spLocks noGrp="1"/>
          </p:cNvSpPr>
          <p:nvPr>
            <p:ph type="title"/>
          </p:nvPr>
        </p:nvSpPr>
        <p:spPr>
          <a:xfrm>
            <a:off x="1540581" y="0"/>
            <a:ext cx="10018713" cy="1752599"/>
          </a:xfrm>
        </p:spPr>
        <p:txBody>
          <a:bodyPr anchor="t"/>
          <a:lstStyle/>
          <a:p>
            <a:r>
              <a:rPr lang="nl-NL" dirty="0" smtClean="0"/>
              <a:t>Research </a:t>
            </a:r>
            <a:r>
              <a:rPr lang="nl-NL" dirty="0" err="1" smtClean="0"/>
              <a:t>onion</a:t>
            </a:r>
            <a:r>
              <a:rPr lang="nl-NL" dirty="0" smtClean="0"/>
              <a:t> (</a:t>
            </a:r>
            <a:r>
              <a:rPr lang="nl-NL" dirty="0" err="1" smtClean="0"/>
              <a:t>Saunders</a:t>
            </a:r>
            <a:r>
              <a:rPr lang="nl-NL" dirty="0" smtClean="0"/>
              <a:t> et al., 2015)</a:t>
            </a:r>
            <a:endParaRPr lang="nl-NL" dirty="0"/>
          </a:p>
        </p:txBody>
      </p:sp>
    </p:spTree>
    <p:extLst>
      <p:ext uri="{BB962C8B-B14F-4D97-AF65-F5344CB8AC3E}">
        <p14:creationId xmlns:p14="http://schemas.microsoft.com/office/powerpoint/2010/main" val="22389415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24697" y="575966"/>
            <a:ext cx="3958046" cy="5947883"/>
          </a:xfrm>
          <a:prstGeom prst="rect">
            <a:avLst/>
          </a:prstGeom>
        </p:spPr>
      </p:pic>
    </p:spTree>
    <p:extLst>
      <p:ext uri="{BB962C8B-B14F-4D97-AF65-F5344CB8AC3E}">
        <p14:creationId xmlns:p14="http://schemas.microsoft.com/office/powerpoint/2010/main" val="37629896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realism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Focuses on explaining what we see and experience in terms of underlying structures of reality that shape the observable events</a:t>
            </a:r>
          </a:p>
          <a:p>
            <a:r>
              <a:rPr lang="en-US" dirty="0" smtClean="0"/>
              <a:t>Reality: external and independent, not directly accessible through observation and knowledge of it</a:t>
            </a:r>
          </a:p>
          <a:p>
            <a:r>
              <a:rPr lang="en-US" dirty="0" smtClean="0"/>
              <a:t>Epistemological relativism</a:t>
            </a:r>
          </a:p>
          <a:p>
            <a:pPr lvl="1"/>
            <a:r>
              <a:rPr lang="en-US" dirty="0" smtClean="0"/>
              <a:t>Knowledge is historically situated</a:t>
            </a:r>
          </a:p>
          <a:p>
            <a:pPr lvl="1"/>
            <a:r>
              <a:rPr lang="en-US" dirty="0" smtClean="0"/>
              <a:t>Social facts are social constructs agreed on by people rather than existing independently</a:t>
            </a:r>
          </a:p>
          <a:p>
            <a:r>
              <a:rPr lang="en-US" dirty="0" smtClean="0"/>
              <a:t>Causality cannot be reduced to statistical correlations</a:t>
            </a:r>
          </a:p>
          <a:p>
            <a:pPr lvl="1"/>
            <a:endParaRPr lang="en-US" dirty="0"/>
          </a:p>
        </p:txBody>
      </p:sp>
    </p:spTree>
    <p:extLst>
      <p:ext uri="{BB962C8B-B14F-4D97-AF65-F5344CB8AC3E}">
        <p14:creationId xmlns:p14="http://schemas.microsoft.com/office/powerpoint/2010/main" val="5911067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60120"/>
          </a:xfrm>
        </p:spPr>
        <p:txBody>
          <a:bodyPr/>
          <a:lstStyle/>
          <a:p>
            <a:r>
              <a:rPr lang="en-US" dirty="0" smtClean="0"/>
              <a:t>Critical realism</a:t>
            </a:r>
            <a:endParaRPr lang="en-US" dirty="0"/>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45542" y="1547677"/>
            <a:ext cx="8096250" cy="4781550"/>
          </a:xfrm>
          <a:prstGeom prst="rect">
            <a:avLst/>
          </a:prstGeom>
        </p:spPr>
      </p:pic>
    </p:spTree>
    <p:extLst>
      <p:ext uri="{BB962C8B-B14F-4D97-AF65-F5344CB8AC3E}">
        <p14:creationId xmlns:p14="http://schemas.microsoft.com/office/powerpoint/2010/main" val="25294610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realism</a:t>
            </a:r>
            <a:endParaRPr lang="en-US" dirty="0"/>
          </a:p>
        </p:txBody>
      </p:sp>
      <p:sp>
        <p:nvSpPr>
          <p:cNvPr id="3" name="Content Placeholder 2"/>
          <p:cNvSpPr>
            <a:spLocks noGrp="1"/>
          </p:cNvSpPr>
          <p:nvPr>
            <p:ph idx="1"/>
          </p:nvPr>
        </p:nvSpPr>
        <p:spPr/>
        <p:txBody>
          <a:bodyPr/>
          <a:lstStyle/>
          <a:p>
            <a:r>
              <a:rPr lang="en-US" dirty="0" smtClean="0"/>
              <a:t>No </a:t>
            </a:r>
            <a:r>
              <a:rPr lang="en-US" dirty="0"/>
              <a:t>social theory can be purely descriptive: it must be evaluative, and thus there can be no split between facts and values. Following </a:t>
            </a:r>
            <a:r>
              <a:rPr lang="en-US" dirty="0" smtClean="0"/>
              <a:t>from </a:t>
            </a:r>
            <a:r>
              <a:rPr lang="en-US" dirty="0"/>
              <a:t>this is the view that social theory is inevitably transformative, providing an explanatory critique that logically entails action</a:t>
            </a:r>
            <a:r>
              <a:rPr lang="en-US" dirty="0" smtClean="0"/>
              <a:t>.</a:t>
            </a:r>
            <a:endParaRPr lang="en-US" dirty="0"/>
          </a:p>
        </p:txBody>
      </p:sp>
    </p:spTree>
    <p:extLst>
      <p:ext uri="{BB962C8B-B14F-4D97-AF65-F5344CB8AC3E}">
        <p14:creationId xmlns:p14="http://schemas.microsoft.com/office/powerpoint/2010/main" val="8341787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6044" b="6044"/>
          <a:stretch>
            <a:fillRect/>
          </a:stretch>
        </p:blipFill>
        <p:spPr>
          <a:xfrm>
            <a:off x="4681936" y="1809204"/>
            <a:ext cx="3280974" cy="4572000"/>
          </a:xfrm>
        </p:spPr>
      </p:pic>
      <p:sp>
        <p:nvSpPr>
          <p:cNvPr id="3" name="TextBox 2"/>
          <p:cNvSpPr txBox="1"/>
          <p:nvPr/>
        </p:nvSpPr>
        <p:spPr>
          <a:xfrm>
            <a:off x="3030583" y="979715"/>
            <a:ext cx="6583680" cy="461665"/>
          </a:xfrm>
          <a:prstGeom prst="rect">
            <a:avLst/>
          </a:prstGeom>
          <a:noFill/>
        </p:spPr>
        <p:txBody>
          <a:bodyPr wrap="square" rtlCol="0">
            <a:spAutoFit/>
          </a:bodyPr>
          <a:lstStyle/>
          <a:p>
            <a:pPr algn="ctr"/>
            <a:r>
              <a:rPr lang="en-US" sz="2400" dirty="0" smtClean="0"/>
              <a:t>Can critical system thinking  bring about change?</a:t>
            </a:r>
            <a:endParaRPr lang="en-US" sz="2400" dirty="0"/>
          </a:p>
        </p:txBody>
      </p:sp>
    </p:spTree>
    <p:extLst>
      <p:ext uri="{BB962C8B-B14F-4D97-AF65-F5344CB8AC3E}">
        <p14:creationId xmlns:p14="http://schemas.microsoft.com/office/powerpoint/2010/main" val="39131294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9537" y="233149"/>
            <a:ext cx="2116285" cy="1200329"/>
          </a:xfrm>
          <a:prstGeom prst="rect">
            <a:avLst/>
          </a:prstGeom>
          <a:noFill/>
        </p:spPr>
        <p:txBody>
          <a:bodyPr wrap="none" rtlCol="0">
            <a:spAutoFit/>
          </a:bodyPr>
          <a:lstStyle/>
          <a:p>
            <a:r>
              <a:rPr lang="en-US" sz="2400" dirty="0" err="1"/>
              <a:t>Duurzame</a:t>
            </a:r>
            <a:r>
              <a:rPr lang="en-US" sz="2400" dirty="0"/>
              <a:t>,</a:t>
            </a:r>
          </a:p>
          <a:p>
            <a:r>
              <a:rPr lang="en-US" sz="2400" dirty="0" err="1"/>
              <a:t>s</a:t>
            </a:r>
            <a:r>
              <a:rPr lang="en-US" sz="2400" dirty="0" err="1" smtClean="0"/>
              <a:t>amen</a:t>
            </a:r>
            <a:r>
              <a:rPr lang="en-US" sz="2400" dirty="0" smtClean="0"/>
              <a:t> </a:t>
            </a:r>
            <a:r>
              <a:rPr lang="en-US" sz="2400" dirty="0" err="1" smtClean="0"/>
              <a:t>lerende</a:t>
            </a:r>
            <a:r>
              <a:rPr lang="en-US" sz="2400" dirty="0" smtClean="0"/>
              <a:t> </a:t>
            </a:r>
            <a:endParaRPr lang="en-US" sz="2400" dirty="0"/>
          </a:p>
          <a:p>
            <a:r>
              <a:rPr lang="en-US" sz="2400" dirty="0" err="1"/>
              <a:t>m</a:t>
            </a:r>
            <a:r>
              <a:rPr lang="en-US" sz="2400" dirty="0" err="1" smtClean="0"/>
              <a:t>aatschappij</a:t>
            </a:r>
            <a:endParaRPr lang="en-US" sz="2400"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31492" y="117566"/>
            <a:ext cx="5865408" cy="6740434"/>
          </a:xfrm>
          <a:prstGeom prst="rect">
            <a:avLst/>
          </a:prstGeom>
        </p:spPr>
      </p:pic>
    </p:spTree>
    <p:extLst>
      <p:ext uri="{BB962C8B-B14F-4D97-AF65-F5344CB8AC3E}">
        <p14:creationId xmlns:p14="http://schemas.microsoft.com/office/powerpoint/2010/main" val="11061619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372292"/>
            <a:ext cx="10018713" cy="659673"/>
          </a:xfrm>
        </p:spPr>
        <p:txBody>
          <a:bodyPr>
            <a:normAutofit fontScale="90000"/>
          </a:bodyPr>
          <a:lstStyle/>
          <a:p>
            <a:r>
              <a:rPr lang="nl-NL" dirty="0" smtClean="0"/>
              <a:t>Kernideeën</a:t>
            </a:r>
            <a:endParaRPr lang="nl-NL" dirty="0"/>
          </a:p>
        </p:txBody>
      </p:sp>
      <p:sp>
        <p:nvSpPr>
          <p:cNvPr id="3" name="Content Placeholder 2"/>
          <p:cNvSpPr>
            <a:spLocks noGrp="1"/>
          </p:cNvSpPr>
          <p:nvPr>
            <p:ph idx="1"/>
          </p:nvPr>
        </p:nvSpPr>
        <p:spPr>
          <a:xfrm>
            <a:off x="2063931" y="1254034"/>
            <a:ext cx="9439092" cy="5316583"/>
          </a:xfrm>
        </p:spPr>
        <p:txBody>
          <a:bodyPr>
            <a:normAutofit fontScale="92500" lnSpcReduction="20000"/>
          </a:bodyPr>
          <a:lstStyle/>
          <a:p>
            <a:r>
              <a:rPr lang="nl-NL" dirty="0" smtClean="0"/>
              <a:t>Verificatie en Validatie</a:t>
            </a:r>
          </a:p>
          <a:p>
            <a:pPr lvl="1"/>
            <a:r>
              <a:rPr lang="nl-NL" dirty="0" smtClean="0"/>
              <a:t>Verificatie: doen we de dingen goed?</a:t>
            </a:r>
          </a:p>
          <a:p>
            <a:pPr lvl="1"/>
            <a:r>
              <a:rPr lang="nl-NL" dirty="0" smtClean="0"/>
              <a:t>Validatie 1: doen we de goede dingen?</a:t>
            </a:r>
          </a:p>
          <a:p>
            <a:pPr lvl="1"/>
            <a:r>
              <a:rPr lang="nl-NL" dirty="0" smtClean="0"/>
              <a:t>Validatie 2: doen we gezamenlijk de goede dingen?</a:t>
            </a:r>
          </a:p>
          <a:p>
            <a:r>
              <a:rPr lang="nl-NL" dirty="0" smtClean="0"/>
              <a:t>Verbondenheid en beweging</a:t>
            </a:r>
          </a:p>
          <a:p>
            <a:r>
              <a:rPr lang="nl-NL" dirty="0" smtClean="0"/>
              <a:t>Proces, niet de uitkomst</a:t>
            </a:r>
          </a:p>
          <a:p>
            <a:pPr lvl="1"/>
            <a:r>
              <a:rPr lang="nl-NL" dirty="0" smtClean="0"/>
              <a:t>Aanhaken op bestaande ontwikkelingen</a:t>
            </a:r>
          </a:p>
          <a:p>
            <a:pPr lvl="1"/>
            <a:r>
              <a:rPr lang="nl-NL" dirty="0" smtClean="0"/>
              <a:t>In gezamenlijkheid, geen wij-zij, maar ons door dialoog</a:t>
            </a:r>
          </a:p>
          <a:p>
            <a:pPr lvl="1"/>
            <a:r>
              <a:rPr lang="nl-NL" dirty="0" smtClean="0"/>
              <a:t>Sturen op </a:t>
            </a:r>
            <a:r>
              <a:rPr lang="nl-NL" dirty="0"/>
              <a:t>w</a:t>
            </a:r>
            <a:r>
              <a:rPr lang="nl-NL" dirty="0" smtClean="0"/>
              <a:t>at ons bindt, met respect voor diversiteit</a:t>
            </a:r>
          </a:p>
          <a:p>
            <a:pPr lvl="1"/>
            <a:r>
              <a:rPr lang="nl-NL" dirty="0" smtClean="0"/>
              <a:t>Continue herijking, doorlopend proces</a:t>
            </a:r>
          </a:p>
          <a:p>
            <a:r>
              <a:rPr lang="nl-NL" dirty="0" smtClean="0"/>
              <a:t>Maak lokaal het verschil</a:t>
            </a:r>
          </a:p>
          <a:p>
            <a:r>
              <a:rPr lang="nl-NL" dirty="0" smtClean="0"/>
              <a:t>Speelveld verbreden</a:t>
            </a:r>
          </a:p>
          <a:p>
            <a:pPr lvl="1"/>
            <a:r>
              <a:rPr lang="nl-NL" dirty="0" smtClean="0"/>
              <a:t>Kritische reflectie</a:t>
            </a:r>
          </a:p>
          <a:p>
            <a:pPr lvl="1"/>
            <a:r>
              <a:rPr lang="nl-NL" dirty="0" smtClean="0"/>
              <a:t>Houding en vaardigheden</a:t>
            </a:r>
          </a:p>
        </p:txBody>
      </p:sp>
    </p:spTree>
    <p:extLst>
      <p:ext uri="{BB962C8B-B14F-4D97-AF65-F5344CB8AC3E}">
        <p14:creationId xmlns:p14="http://schemas.microsoft.com/office/powerpoint/2010/main" val="77529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090749"/>
          </a:xfrm>
        </p:spPr>
        <p:txBody>
          <a:bodyPr/>
          <a:lstStyle/>
          <a:p>
            <a:r>
              <a:rPr lang="en-US" dirty="0" smtClean="0"/>
              <a:t>Critical theory</a:t>
            </a:r>
            <a:endParaRPr lang="en-US" dirty="0"/>
          </a:p>
        </p:txBody>
      </p:sp>
      <p:sp>
        <p:nvSpPr>
          <p:cNvPr id="3" name="Content Placeholder 2"/>
          <p:cNvSpPr>
            <a:spLocks noGrp="1"/>
          </p:cNvSpPr>
          <p:nvPr>
            <p:ph idx="1"/>
          </p:nvPr>
        </p:nvSpPr>
        <p:spPr>
          <a:xfrm>
            <a:off x="1484310" y="1985555"/>
            <a:ext cx="10018713" cy="3805646"/>
          </a:xfrm>
        </p:spPr>
        <p:txBody>
          <a:bodyPr>
            <a:normAutofit fontScale="92500" lnSpcReduction="20000"/>
          </a:bodyPr>
          <a:lstStyle/>
          <a:p>
            <a:r>
              <a:rPr lang="en-US" dirty="0" smtClean="0"/>
              <a:t>Critical </a:t>
            </a:r>
            <a:r>
              <a:rPr lang="en-US" dirty="0"/>
              <a:t>theory as it is known today can be traced to Marx's critique of </a:t>
            </a:r>
            <a:r>
              <a:rPr lang="en-US" dirty="0" smtClean="0"/>
              <a:t>economy.</a:t>
            </a:r>
          </a:p>
          <a:p>
            <a:pPr lvl="1"/>
            <a:r>
              <a:rPr lang="en-US" dirty="0"/>
              <a:t>T</a:t>
            </a:r>
            <a:r>
              <a:rPr lang="en-US" dirty="0" smtClean="0"/>
              <a:t>he </a:t>
            </a:r>
            <a:r>
              <a:rPr lang="en-US" dirty="0"/>
              <a:t>relationship between economic base and ideological superstructure, and tends to focus on how power and domination operate, in particular, in the realm of the superstructure</a:t>
            </a:r>
            <a:r>
              <a:rPr lang="en-US" dirty="0" smtClean="0"/>
              <a:t>.</a:t>
            </a:r>
          </a:p>
          <a:p>
            <a:endParaRPr lang="en-US" dirty="0" smtClean="0"/>
          </a:p>
          <a:p>
            <a:r>
              <a:rPr lang="en-US" dirty="0"/>
              <a:t>Frankfurt School</a:t>
            </a:r>
            <a:endParaRPr lang="en-US" dirty="0" smtClean="0"/>
          </a:p>
          <a:p>
            <a:pPr lvl="1"/>
            <a:r>
              <a:rPr lang="en-US" dirty="0"/>
              <a:t>Max </a:t>
            </a:r>
            <a:r>
              <a:rPr lang="en-US" dirty="0" err="1"/>
              <a:t>Horkheimer</a:t>
            </a:r>
            <a:r>
              <a:rPr lang="en-US" dirty="0"/>
              <a:t> </a:t>
            </a:r>
            <a:r>
              <a:rPr lang="en-US" dirty="0" smtClean="0"/>
              <a:t>asserted </a:t>
            </a:r>
            <a:r>
              <a:rPr lang="en-US" dirty="0"/>
              <a:t>that a critical theory must do two important things: it must account for the whole of society within historical context, and it should seek to offer a robust and holistic critique by incorporating insights from all social sciences</a:t>
            </a:r>
            <a:r>
              <a:rPr lang="en-US" dirty="0" smtClean="0"/>
              <a:t>.</a:t>
            </a:r>
            <a:endParaRPr lang="en-US" dirty="0"/>
          </a:p>
          <a:p>
            <a:pPr lvl="1"/>
            <a:r>
              <a:rPr lang="en-US" dirty="0"/>
              <a:t>Further, </a:t>
            </a:r>
            <a:r>
              <a:rPr lang="en-US" dirty="0" err="1"/>
              <a:t>Horkheimer</a:t>
            </a:r>
            <a:r>
              <a:rPr lang="en-US" dirty="0"/>
              <a:t> stated that a theory can only be considered a true critical theory if it is explanatory, practical, and normative, meaning that the theory must adequately explain the social problems that exist, it must offer practical solutions for how to respond to them and make </a:t>
            </a:r>
            <a:r>
              <a:rPr lang="en-US" dirty="0" smtClean="0"/>
              <a:t>change.</a:t>
            </a:r>
          </a:p>
        </p:txBody>
      </p:sp>
    </p:spTree>
    <p:extLst>
      <p:ext uri="{BB962C8B-B14F-4D97-AF65-F5344CB8AC3E}">
        <p14:creationId xmlns:p14="http://schemas.microsoft.com/office/powerpoint/2010/main" val="34083894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5" descr="Schermafbeelding 2017-10-30 om 14.27.24.png"/>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135" b="7818"/>
          <a:stretch/>
        </p:blipFill>
        <p:spPr>
          <a:xfrm>
            <a:off x="7679254" y="2027384"/>
            <a:ext cx="4418002" cy="3997234"/>
          </a:xfrm>
          <a:prstGeom prst="rect">
            <a:avLst/>
          </a:prstGeom>
          <a:ln>
            <a:solidFill>
              <a:srgbClr val="4F81BD"/>
            </a:solidFill>
          </a:ln>
        </p:spPr>
      </p:pic>
      <p:sp>
        <p:nvSpPr>
          <p:cNvPr id="2" name="Title 1"/>
          <p:cNvSpPr>
            <a:spLocks noGrp="1"/>
          </p:cNvSpPr>
          <p:nvPr>
            <p:ph type="title"/>
          </p:nvPr>
        </p:nvSpPr>
        <p:spPr>
          <a:xfrm>
            <a:off x="1484311" y="685800"/>
            <a:ext cx="10018713" cy="973183"/>
          </a:xfrm>
        </p:spPr>
        <p:txBody>
          <a:bodyPr/>
          <a:lstStyle/>
          <a:p>
            <a:r>
              <a:rPr lang="en-US" dirty="0" err="1" smtClean="0"/>
              <a:t>Uitvoering</a:t>
            </a:r>
            <a:endParaRPr lang="en-US" dirty="0"/>
          </a:p>
        </p:txBody>
      </p:sp>
      <p:sp>
        <p:nvSpPr>
          <p:cNvPr id="3" name="Content Placeholder 2"/>
          <p:cNvSpPr>
            <a:spLocks noGrp="1"/>
          </p:cNvSpPr>
          <p:nvPr>
            <p:ph idx="1"/>
          </p:nvPr>
        </p:nvSpPr>
        <p:spPr>
          <a:xfrm>
            <a:off x="1262241" y="2027384"/>
            <a:ext cx="6653850" cy="3924141"/>
          </a:xfrm>
        </p:spPr>
        <p:txBody>
          <a:bodyPr>
            <a:normAutofit fontScale="92500" lnSpcReduction="20000"/>
          </a:bodyPr>
          <a:lstStyle/>
          <a:p>
            <a:r>
              <a:rPr lang="nl-NL" dirty="0" smtClean="0"/>
              <a:t>Maatschappelijke relevantie</a:t>
            </a:r>
          </a:p>
          <a:p>
            <a:r>
              <a:rPr lang="nl-NL" dirty="0" smtClean="0"/>
              <a:t>Mens en (sociale en fysieke) omgeving staan centraal</a:t>
            </a:r>
          </a:p>
          <a:p>
            <a:pPr lvl="1"/>
            <a:r>
              <a:rPr lang="nl-NL" dirty="0" smtClean="0"/>
              <a:t>Acceptabel niveau van leven</a:t>
            </a:r>
          </a:p>
          <a:p>
            <a:pPr lvl="1"/>
            <a:r>
              <a:rPr lang="nl-NL" dirty="0" smtClean="0"/>
              <a:t>Welvarende samenleving</a:t>
            </a:r>
          </a:p>
          <a:p>
            <a:r>
              <a:rPr lang="nl-NL" dirty="0" smtClean="0">
                <a:latin typeface="+mj-lt"/>
              </a:rPr>
              <a:t>Bewustwording </a:t>
            </a:r>
            <a:r>
              <a:rPr lang="nl-NL" dirty="0" smtClean="0">
                <a:latin typeface="+mj-lt"/>
                <a:cs typeface="Calibri" panose="020F0502020204030204" pitchFamily="34" charset="0"/>
              </a:rPr>
              <a:t>→ Vertrouwen→ Verbondenheid</a:t>
            </a:r>
          </a:p>
          <a:p>
            <a:pPr lvl="1"/>
            <a:r>
              <a:rPr lang="nl-NL" dirty="0" smtClean="0"/>
              <a:t>In gezamenlijkheid, geen wij-zij</a:t>
            </a:r>
            <a:endParaRPr lang="nl-NL" dirty="0" smtClean="0">
              <a:latin typeface="Calibri" panose="020F0502020204030204" pitchFamily="34" charset="0"/>
              <a:cs typeface="Calibri" panose="020F0502020204030204" pitchFamily="34" charset="0"/>
            </a:endParaRPr>
          </a:p>
          <a:p>
            <a:r>
              <a:rPr lang="nl-NL" dirty="0" smtClean="0"/>
              <a:t>Driedubbelslag</a:t>
            </a:r>
          </a:p>
          <a:p>
            <a:pPr lvl="1"/>
            <a:r>
              <a:rPr lang="nl-NL" dirty="0" smtClean="0"/>
              <a:t>Vooruitgang brengen in problematische situatie</a:t>
            </a:r>
          </a:p>
          <a:p>
            <a:pPr lvl="1"/>
            <a:r>
              <a:rPr lang="nl-NL" dirty="0"/>
              <a:t>Kritische reflectie, een vaardigheid en een houding</a:t>
            </a:r>
          </a:p>
          <a:p>
            <a:pPr lvl="1"/>
            <a:r>
              <a:rPr lang="nl-NL" dirty="0" smtClean="0"/>
              <a:t>Geleerde lessen destilleren</a:t>
            </a:r>
          </a:p>
        </p:txBody>
      </p:sp>
    </p:spTree>
    <p:extLst>
      <p:ext uri="{BB962C8B-B14F-4D97-AF65-F5344CB8AC3E}">
        <p14:creationId xmlns:p14="http://schemas.microsoft.com/office/powerpoint/2010/main" val="414622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remarks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CT and ST is a happy marriage. CST, by incorporating critical and systems theory, ensures an emancipatory and critical approach by the researcher to the system being examined.</a:t>
            </a:r>
          </a:p>
          <a:p>
            <a:r>
              <a:rPr lang="en-US" dirty="0" smtClean="0"/>
              <a:t>Systems thinking without critique is blind with respect to its underpinning [system] boundary judgements and their normative implications. Ulrich, 2003.</a:t>
            </a:r>
          </a:p>
          <a:p>
            <a:r>
              <a:rPr lang="en-US" dirty="0" smtClean="0"/>
              <a:t>When researching a complex system, critical theory without system thinking is likewise limited with respect to understanding the system, its components, boundaries and relations to one another. Watson and Watson, 2011.</a:t>
            </a:r>
          </a:p>
        </p:txBody>
      </p:sp>
    </p:spTree>
    <p:extLst>
      <p:ext uri="{BB962C8B-B14F-4D97-AF65-F5344CB8AC3E}">
        <p14:creationId xmlns:p14="http://schemas.microsoft.com/office/powerpoint/2010/main" val="631725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6292" y="396421"/>
            <a:ext cx="8043352" cy="6032514"/>
          </a:xfrm>
          <a:prstGeom prst="rect">
            <a:avLst/>
          </a:prstGeom>
        </p:spPr>
      </p:pic>
    </p:spTree>
    <p:extLst>
      <p:ext uri="{BB962C8B-B14F-4D97-AF65-F5344CB8AC3E}">
        <p14:creationId xmlns:p14="http://schemas.microsoft.com/office/powerpoint/2010/main" val="2654609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692" y="1275588"/>
            <a:ext cx="3549121" cy="525077"/>
          </a:xfrm>
        </p:spPr>
        <p:txBody>
          <a:bodyPr anchor="t" anchorCtr="0"/>
          <a:lstStyle/>
          <a:p>
            <a:r>
              <a:rPr lang="nl-NL" dirty="0" smtClean="0"/>
              <a:t>Systems </a:t>
            </a:r>
            <a:r>
              <a:rPr lang="nl-NL" dirty="0" err="1" smtClean="0"/>
              <a:t>theory</a:t>
            </a:r>
            <a:endParaRPr lang="en-US" dirty="0"/>
          </a:p>
        </p:txBody>
      </p:sp>
      <p:pic>
        <p:nvPicPr>
          <p:cNvPr id="5" name="Picture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7609" y="576775"/>
            <a:ext cx="6161395" cy="4624637"/>
          </a:xfrm>
        </p:spPr>
      </p:pic>
      <p:sp>
        <p:nvSpPr>
          <p:cNvPr id="4" name="Text Placeholder 3"/>
          <p:cNvSpPr>
            <a:spLocks noGrp="1"/>
          </p:cNvSpPr>
          <p:nvPr>
            <p:ph type="body" sz="half" idx="2"/>
          </p:nvPr>
        </p:nvSpPr>
        <p:spPr>
          <a:xfrm>
            <a:off x="1484311" y="1800665"/>
            <a:ext cx="3959885" cy="2999935"/>
          </a:xfrm>
        </p:spPr>
        <p:txBody>
          <a:bodyPr>
            <a:normAutofit/>
          </a:bodyPr>
          <a:lstStyle/>
          <a:p>
            <a:pPr marL="285750" indent="-285750" algn="l">
              <a:buFont typeface="Arial" panose="020B0604020202020204" pitchFamily="34" charset="0"/>
              <a:buChar char="•"/>
            </a:pPr>
            <a:r>
              <a:rPr lang="en-US" dirty="0" smtClean="0"/>
              <a:t>Elements can be anything, e.g., humans, organizations and machines.</a:t>
            </a:r>
          </a:p>
          <a:p>
            <a:pPr marL="285750" indent="-285750" algn="l">
              <a:buFont typeface="Arial" panose="020B0604020202020204" pitchFamily="34" charset="0"/>
              <a:buChar char="•"/>
            </a:pPr>
            <a:endParaRPr lang="en-US" dirty="0" smtClean="0"/>
          </a:p>
          <a:p>
            <a:pPr marL="285750" indent="-285750" algn="l">
              <a:buFont typeface="Arial" panose="020B0604020202020204" pitchFamily="34" charset="0"/>
              <a:buChar char="•"/>
            </a:pPr>
            <a:r>
              <a:rPr lang="en-US" dirty="0" smtClean="0"/>
              <a:t>New, emergent properties arise from the relations between elements, which cannot be explained by understanding the individual elements.</a:t>
            </a:r>
          </a:p>
        </p:txBody>
      </p:sp>
      <p:sp>
        <p:nvSpPr>
          <p:cNvPr id="3" name="TextBox 2"/>
          <p:cNvSpPr txBox="1"/>
          <p:nvPr/>
        </p:nvSpPr>
        <p:spPr>
          <a:xfrm>
            <a:off x="3683542" y="5694172"/>
            <a:ext cx="8245462" cy="646331"/>
          </a:xfrm>
          <a:prstGeom prst="rect">
            <a:avLst/>
          </a:prstGeom>
          <a:noFill/>
        </p:spPr>
        <p:txBody>
          <a:bodyPr wrap="none" rtlCol="0">
            <a:spAutoFit/>
          </a:bodyPr>
          <a:lstStyle/>
          <a:p>
            <a:r>
              <a:rPr lang="en-US" dirty="0"/>
              <a:t>A systems approach begins when first you see the world through the eyes of another</a:t>
            </a:r>
            <a:r>
              <a:rPr lang="en-US" dirty="0" smtClean="0"/>
              <a:t>.</a:t>
            </a:r>
          </a:p>
          <a:p>
            <a:pPr algn="r"/>
            <a:r>
              <a:rPr lang="en-US" dirty="0" smtClean="0"/>
              <a:t>(C.W</a:t>
            </a:r>
            <a:r>
              <a:rPr lang="en-US" dirty="0"/>
              <a:t>. Churchman, </a:t>
            </a:r>
            <a:r>
              <a:rPr lang="en-US" dirty="0" smtClean="0"/>
              <a:t>1968)</a:t>
            </a:r>
            <a:endParaRPr lang="en-US" dirty="0"/>
          </a:p>
        </p:txBody>
      </p:sp>
    </p:spTree>
    <p:extLst>
      <p:ext uri="{BB962C8B-B14F-4D97-AF65-F5344CB8AC3E}">
        <p14:creationId xmlns:p14="http://schemas.microsoft.com/office/powerpoint/2010/main" val="3728867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72861" y="876299"/>
            <a:ext cx="8154151" cy="5667772"/>
          </a:xfrm>
          <a:prstGeom prst="rect">
            <a:avLst/>
          </a:prstGeom>
        </p:spPr>
      </p:pic>
      <p:sp>
        <p:nvSpPr>
          <p:cNvPr id="2" name="Title 1"/>
          <p:cNvSpPr>
            <a:spLocks noGrp="1"/>
          </p:cNvSpPr>
          <p:nvPr>
            <p:ph type="title"/>
          </p:nvPr>
        </p:nvSpPr>
        <p:spPr>
          <a:xfrm>
            <a:off x="1540581" y="0"/>
            <a:ext cx="10018713" cy="1752599"/>
          </a:xfrm>
        </p:spPr>
        <p:txBody>
          <a:bodyPr anchor="t"/>
          <a:lstStyle/>
          <a:p>
            <a:r>
              <a:rPr lang="nl-NL" dirty="0" smtClean="0"/>
              <a:t>Research </a:t>
            </a:r>
            <a:r>
              <a:rPr lang="nl-NL" dirty="0" err="1" smtClean="0"/>
              <a:t>onion</a:t>
            </a:r>
            <a:r>
              <a:rPr lang="nl-NL" dirty="0" smtClean="0"/>
              <a:t> (</a:t>
            </a:r>
            <a:r>
              <a:rPr lang="nl-NL" dirty="0" err="1" smtClean="0"/>
              <a:t>Saunders</a:t>
            </a:r>
            <a:r>
              <a:rPr lang="nl-NL" dirty="0" smtClean="0"/>
              <a:t> et al., 2015)</a:t>
            </a:r>
            <a:endParaRPr lang="nl-NL" dirty="0"/>
          </a:p>
        </p:txBody>
      </p:sp>
    </p:spTree>
    <p:extLst>
      <p:ext uri="{BB962C8B-B14F-4D97-AF65-F5344CB8AC3E}">
        <p14:creationId xmlns:p14="http://schemas.microsoft.com/office/powerpoint/2010/main" val="24118431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50307</TotalTime>
  <Words>3242</Words>
  <Application>Microsoft Office PowerPoint</Application>
  <PresentationFormat>Widescreen</PresentationFormat>
  <Paragraphs>303</Paragraphs>
  <Slides>61</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Cambria Math</vt:lpstr>
      <vt:lpstr>Corbel</vt:lpstr>
      <vt:lpstr>Parallax</vt:lpstr>
      <vt:lpstr>Critical Theory + System Thinking = Critical System Thinking </vt:lpstr>
      <vt:lpstr>PowerPoint Presentation</vt:lpstr>
      <vt:lpstr>Wicked problems</vt:lpstr>
      <vt:lpstr>Contents</vt:lpstr>
      <vt:lpstr>Critical theory</vt:lpstr>
      <vt:lpstr>Critical theory</vt:lpstr>
      <vt:lpstr>PowerPoint Presentation</vt:lpstr>
      <vt:lpstr>Systems theory</vt:lpstr>
      <vt:lpstr>Research onion (Saunders et al., 2015)</vt:lpstr>
      <vt:lpstr>Hard systems thinking</vt:lpstr>
      <vt:lpstr>Soft systems thinking</vt:lpstr>
      <vt:lpstr>PowerPoint Presentation</vt:lpstr>
      <vt:lpstr>The very basics: Laws of Forms George Spencer-Brown</vt:lpstr>
      <vt:lpstr>PowerPoint Presentation</vt:lpstr>
      <vt:lpstr>Laws of Forms</vt:lpstr>
      <vt:lpstr>Book of Genesis</vt:lpstr>
      <vt:lpstr>The logic of not The Diamond Sutra – The perfection of wisdom</vt:lpstr>
      <vt:lpstr>Distinction is perfect continence</vt:lpstr>
      <vt:lpstr>Mark of Distinction some-thing from no-thing</vt:lpstr>
      <vt:lpstr>Blind spot</vt:lpstr>
      <vt:lpstr>PowerPoint Presentation</vt:lpstr>
      <vt:lpstr>Self-reference - Re-entry in the Form (according to Fransisco Varela)</vt:lpstr>
      <vt:lpstr>Self-reference</vt:lpstr>
      <vt:lpstr>Self-reference</vt:lpstr>
      <vt:lpstr>Self-reference</vt:lpstr>
      <vt:lpstr>Laws</vt:lpstr>
      <vt:lpstr>Self-reference</vt:lpstr>
      <vt:lpstr>Boolean algebra</vt:lpstr>
      <vt:lpstr>Imaginary, boundary state</vt:lpstr>
      <vt:lpstr>Self-production (autopoiesis)</vt:lpstr>
      <vt:lpstr>System characteristics</vt:lpstr>
      <vt:lpstr>Ouroboros</vt:lpstr>
      <vt:lpstr>Frankfurt school: Jürgen Habermas</vt:lpstr>
      <vt:lpstr>Frankfurt school: Jürgen Habermas</vt:lpstr>
      <vt:lpstr>PowerPoint Presentation</vt:lpstr>
      <vt:lpstr>Critical Systems Thinking (CST)</vt:lpstr>
      <vt:lpstr>Critical Systems Thinking (CST)</vt:lpstr>
      <vt:lpstr>Critical systems thinking</vt:lpstr>
      <vt:lpstr>Critical Systems Heuristics (CSH)</vt:lpstr>
      <vt:lpstr>PowerPoint Presentation</vt:lpstr>
      <vt:lpstr>Boundary judgements</vt:lpstr>
      <vt:lpstr>Aan de slag Analyseer een case</vt:lpstr>
      <vt:lpstr>Finding out - making rich pictures</vt:lpstr>
      <vt:lpstr>PowerPoint Presentation</vt:lpstr>
      <vt:lpstr>PowerPoint Presentation</vt:lpstr>
      <vt:lpstr>Boundary judgements</vt:lpstr>
      <vt:lpstr>Aan de slag Vervolg</vt:lpstr>
      <vt:lpstr>PowerPoint Presentation</vt:lpstr>
      <vt:lpstr>PowerPoint Presentation</vt:lpstr>
      <vt:lpstr>Embedding CSH in a system approach SSM process</vt:lpstr>
      <vt:lpstr>CSH critique</vt:lpstr>
      <vt:lpstr>Research onion (Saunders et al., 2015)</vt:lpstr>
      <vt:lpstr>PowerPoint Presentation</vt:lpstr>
      <vt:lpstr>Critical realism</vt:lpstr>
      <vt:lpstr>Critical realism</vt:lpstr>
      <vt:lpstr>Critical realism</vt:lpstr>
      <vt:lpstr>PowerPoint Presentation</vt:lpstr>
      <vt:lpstr>PowerPoint Presentation</vt:lpstr>
      <vt:lpstr>Kernideeën</vt:lpstr>
      <vt:lpstr>Uitvoering</vt:lpstr>
      <vt:lpstr>Final remarks</vt:lpstr>
    </vt:vector>
  </TitlesOfParts>
  <Company>HZ University Of Applied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Expertise Management</dc:title>
  <dc:creator>H. de Bruin</dc:creator>
  <cp:lastModifiedBy>H. de Bruin</cp:lastModifiedBy>
  <cp:revision>157</cp:revision>
  <dcterms:created xsi:type="dcterms:W3CDTF">2015-09-20T10:51:11Z</dcterms:created>
  <dcterms:modified xsi:type="dcterms:W3CDTF">2020-03-04T11:53:06Z</dcterms:modified>
</cp:coreProperties>
</file>