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4" r:id="rId7"/>
    <p:sldId id="261" r:id="rId8"/>
    <p:sldId id="265" r:id="rId9"/>
    <p:sldId id="262" r:id="rId10"/>
    <p:sldId id="266" r:id="rId11"/>
    <p:sldId id="263"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5816"/>
    <a:srgbClr val="0B290A"/>
    <a:srgbClr val="1957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14"/>
    <p:restoredTop sz="93043"/>
  </p:normalViewPr>
  <p:slideViewPr>
    <p:cSldViewPr snapToGrid="0" snapToObjects="1">
      <p:cViewPr>
        <p:scale>
          <a:sx n="91" d="100"/>
          <a:sy n="91" d="100"/>
        </p:scale>
        <p:origin x="96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022FAB-AAD6-EC45-820E-1371D24EC3F2}" type="datetimeFigureOut">
              <a:rPr lang="nl-NL" smtClean="0"/>
              <a:t>09-03-19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23E0C8-B864-9B48-8618-3E40F4629389}" type="slidenum">
              <a:rPr lang="nl-NL" smtClean="0"/>
              <a:t>‹nr.›</a:t>
            </a:fld>
            <a:endParaRPr lang="nl-NL"/>
          </a:p>
        </p:txBody>
      </p:sp>
    </p:spTree>
    <p:extLst>
      <p:ext uri="{BB962C8B-B14F-4D97-AF65-F5344CB8AC3E}">
        <p14:creationId xmlns:p14="http://schemas.microsoft.com/office/powerpoint/2010/main" val="1144096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Wie is hans en wat drijft hans?</a:t>
            </a:r>
          </a:p>
          <a:p>
            <a:r>
              <a:rPr lang="nl-NL" dirty="0" smtClean="0"/>
              <a:t>Matthias</a:t>
            </a:r>
            <a:r>
              <a:rPr lang="nl-NL" baseline="0" dirty="0" smtClean="0"/>
              <a:t> de Visser, geboren en getogen </a:t>
            </a:r>
            <a:r>
              <a:rPr lang="nl-NL" baseline="0" dirty="0" err="1" smtClean="0"/>
              <a:t>zeeuw</a:t>
            </a:r>
            <a:r>
              <a:rPr lang="nl-NL" baseline="0" dirty="0" smtClean="0"/>
              <a:t>, </a:t>
            </a:r>
            <a:r>
              <a:rPr lang="nl-NL" baseline="0" dirty="0" err="1" smtClean="0"/>
              <a:t>eraring</a:t>
            </a:r>
            <a:r>
              <a:rPr lang="nl-NL" baseline="0" dirty="0" smtClean="0"/>
              <a:t> in sales en business </a:t>
            </a:r>
            <a:r>
              <a:rPr lang="nl-NL" baseline="0" dirty="0" err="1" smtClean="0"/>
              <a:t>development</a:t>
            </a:r>
            <a:r>
              <a:rPr lang="nl-NL" baseline="0" dirty="0" smtClean="0"/>
              <a:t> via telecom, 4 jaar gewerkt bij Orionis, projectontwikkeling Werksoorten. Onderneemt vanuit de verontwaardiging, Het kan toch niet waar zijn??? </a:t>
            </a:r>
            <a:r>
              <a:rPr lang="mr-IN" baseline="0" dirty="0" smtClean="0"/>
              <a:t>–</a:t>
            </a:r>
            <a:r>
              <a:rPr lang="nl-NL" baseline="0" dirty="0" smtClean="0"/>
              <a:t> etc.</a:t>
            </a:r>
            <a:endParaRPr lang="nl-NL" dirty="0"/>
          </a:p>
        </p:txBody>
      </p:sp>
      <p:sp>
        <p:nvSpPr>
          <p:cNvPr id="4" name="Tijdelijke aanduiding voor dianummer 3"/>
          <p:cNvSpPr>
            <a:spLocks noGrp="1"/>
          </p:cNvSpPr>
          <p:nvPr>
            <p:ph type="sldNum" sz="quarter" idx="10"/>
          </p:nvPr>
        </p:nvSpPr>
        <p:spPr/>
        <p:txBody>
          <a:bodyPr/>
          <a:lstStyle/>
          <a:p>
            <a:fld id="{DE23E0C8-B864-9B48-8618-3E40F4629389}" type="slidenum">
              <a:rPr lang="nl-NL" smtClean="0"/>
              <a:t>3</a:t>
            </a:fld>
            <a:endParaRPr lang="nl-NL"/>
          </a:p>
        </p:txBody>
      </p:sp>
    </p:spTree>
    <p:extLst>
      <p:ext uri="{BB962C8B-B14F-4D97-AF65-F5344CB8AC3E}">
        <p14:creationId xmlns:p14="http://schemas.microsoft.com/office/powerpoint/2010/main" val="257367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Titelstijl van model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03B2E4B1-B80E-464B-9E2C-BE42D9FD2253}" type="datetimeFigureOut">
              <a:rPr lang="nl-NL" smtClean="0"/>
              <a:t>09-03-19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157172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03B2E4B1-B80E-464B-9E2C-BE42D9FD2253}" type="datetimeFigureOut">
              <a:rPr lang="nl-NL" smtClean="0"/>
              <a:t>09-03-19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1230242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3B2E4B1-B80E-464B-9E2C-BE42D9FD2253}" type="datetimeFigureOut">
              <a:rPr lang="nl-NL" smtClean="0"/>
              <a:t>09-03-19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718354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3B2E4B1-B80E-464B-9E2C-BE42D9FD2253}" type="datetimeFigureOut">
              <a:rPr lang="nl-NL" smtClean="0"/>
              <a:t>09-03-19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228564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03B2E4B1-B80E-464B-9E2C-BE42D9FD2253}" type="datetimeFigureOut">
              <a:rPr lang="nl-NL" smtClean="0"/>
              <a:t>09-03-19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1872204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3B2E4B1-B80E-464B-9E2C-BE42D9FD2253}" type="datetimeFigureOut">
              <a:rPr lang="nl-NL" smtClean="0"/>
              <a:t>09-03-19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184410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Titelstijl van model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03B2E4B1-B80E-464B-9E2C-BE42D9FD2253}" type="datetimeFigureOut">
              <a:rPr lang="nl-NL" smtClean="0"/>
              <a:t>09-03-19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1388237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3B2E4B1-B80E-464B-9E2C-BE42D9FD2253}" type="datetimeFigureOut">
              <a:rPr lang="nl-NL" smtClean="0"/>
              <a:t>09-03-19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1841724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Titelstijl van model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3B2E4B1-B80E-464B-9E2C-BE42D9FD2253}" type="datetimeFigureOut">
              <a:rPr lang="nl-NL" smtClean="0"/>
              <a:t>09-03-19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39324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03B2E4B1-B80E-464B-9E2C-BE42D9FD2253}" type="datetimeFigureOut">
              <a:rPr lang="nl-NL" smtClean="0"/>
              <a:t>09-03-19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165611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3B2E4B1-B80E-464B-9E2C-BE42D9FD2253}" type="datetimeFigureOut">
              <a:rPr lang="nl-NL" smtClean="0"/>
              <a:t>09-03-19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783726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Titelstijl van model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03B2E4B1-B80E-464B-9E2C-BE42D9FD2253}" type="datetimeFigureOut">
              <a:rPr lang="nl-NL" smtClean="0"/>
              <a:t>09-03-19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E9F08ED6-9971-6949-A814-17EFA221B1BF}" type="slidenum">
              <a:rPr lang="nl-NL" smtClean="0"/>
              <a:t>‹nr.›</a:t>
            </a:fld>
            <a:endParaRPr lang="nl-NL"/>
          </a:p>
        </p:txBody>
      </p:sp>
    </p:spTree>
    <p:extLst>
      <p:ext uri="{BB962C8B-B14F-4D97-AF65-F5344CB8AC3E}">
        <p14:creationId xmlns:p14="http://schemas.microsoft.com/office/powerpoint/2010/main" val="15779440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F5816">
            <a:alpha val="43000"/>
          </a:srgbClr>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B2E4B1-B80E-464B-9E2C-BE42D9FD2253}" type="datetimeFigureOut">
              <a:rPr lang="nl-NL" smtClean="0"/>
              <a:t>09-03-19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08ED6-9971-6949-A814-17EFA221B1BF}" type="slidenum">
              <a:rPr lang="nl-NL" smtClean="0"/>
              <a:t>‹nr.›</a:t>
            </a:fld>
            <a:endParaRPr lang="nl-NL"/>
          </a:p>
        </p:txBody>
      </p:sp>
    </p:spTree>
    <p:extLst>
      <p:ext uri="{BB962C8B-B14F-4D97-AF65-F5344CB8AC3E}">
        <p14:creationId xmlns:p14="http://schemas.microsoft.com/office/powerpoint/2010/main" val="141582022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file://localhost/Users/visserm78/Desktop/Afbeelding1.pn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file://localhost/Users/visserm78/Desktop/Afbeelding1.p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file://localhost/Users/visserm78/Desktop/Afbeelding1.pn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file://localhost/Users/visserm78/Desktop/Afbeelding1.pn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file://localhost/Users/visserm78/Desktop/Afbeelding1.p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file://localhost/Users/visserm78/Desktop/Afbeelding1.pn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file://localhost/Users/visserm78/Desktop/Afbeelding1.pn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file://localhost/Users/visserm78/Desktop/Afbeelding1.p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file://localhost/Users/visserm78/Desktop/Afbeelding1.pn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file://localhost/Users/visserm78/Desktop/Afbeelding1.p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48573" y="625032"/>
            <a:ext cx="10459656" cy="4919241"/>
          </a:xfrm>
        </p:spPr>
        <p:txBody>
          <a:bodyPr>
            <a:normAutofit/>
          </a:bodyPr>
          <a:lstStyle/>
          <a:p>
            <a:r>
              <a:rPr lang="nl-NL" dirty="0" smtClean="0"/>
              <a:t>Presentatie </a:t>
            </a:r>
            <a:br>
              <a:rPr lang="nl-NL" dirty="0" smtClean="0"/>
            </a:br>
            <a:r>
              <a:rPr lang="nl-NL" dirty="0" smtClean="0"/>
              <a:t>DAM Nederland </a:t>
            </a:r>
            <a:br>
              <a:rPr lang="nl-NL" dirty="0" smtClean="0"/>
            </a:br>
            <a:r>
              <a:rPr lang="nl-NL" sz="4000" dirty="0"/>
              <a:t>E</a:t>
            </a:r>
            <a:r>
              <a:rPr lang="nl-NL" sz="4000" dirty="0" smtClean="0"/>
              <a:t>conomische Impuls Zeeland</a:t>
            </a:r>
            <a:br>
              <a:rPr lang="nl-NL" sz="4000" dirty="0" smtClean="0"/>
            </a:br>
            <a:r>
              <a:rPr lang="nl-NL" sz="4000" dirty="0" smtClean="0"/>
              <a:t>Werkgroep Mobiliteit</a:t>
            </a:r>
            <a:br>
              <a:rPr lang="nl-NL" sz="4000" dirty="0" smtClean="0"/>
            </a:br>
            <a:r>
              <a:rPr lang="nl-NL" sz="4000" dirty="0"/>
              <a:t/>
            </a:r>
            <a:br>
              <a:rPr lang="nl-NL" sz="4000" dirty="0"/>
            </a:br>
            <a:r>
              <a:rPr lang="nl-NL" sz="1600" dirty="0" smtClean="0"/>
              <a:t>12 maart 2019 </a:t>
            </a:r>
            <a:r>
              <a:rPr lang="mr-IN" sz="1600" dirty="0" smtClean="0"/>
              <a:t>–</a:t>
            </a:r>
            <a:r>
              <a:rPr lang="nl-NL" sz="1600" dirty="0" smtClean="0"/>
              <a:t> Matthias de Visser</a:t>
            </a:r>
            <a:endParaRPr lang="nl-NL" sz="1600" dirty="0"/>
          </a:p>
        </p:txBody>
      </p:sp>
      <p:pic>
        <p:nvPicPr>
          <p:cNvPr id="4" name="Afbeelding 3"/>
          <p:cNvPicPr>
            <a:picLocks noChangeAspect="1"/>
          </p:cNvPicPr>
          <p:nvPr/>
        </p:nvPicPr>
        <p:blipFill>
          <a:blip r:embed="rId2" r:link="rId3">
            <a:alphaModFix amt="43000"/>
            <a:extLst>
              <a:ext uri="{28A0092B-C50C-407E-A947-70E740481C1C}">
                <a14:useLocalDpi xmlns:a14="http://schemas.microsoft.com/office/drawing/2010/main" val="0"/>
              </a:ext>
            </a:extLst>
          </a:blip>
          <a:stretch>
            <a:fillRect/>
          </a:stretch>
        </p:blipFill>
        <p:spPr>
          <a:xfrm>
            <a:off x="9424458" y="0"/>
            <a:ext cx="2767542" cy="1778309"/>
          </a:xfrm>
          <a:prstGeom prst="rect">
            <a:avLst/>
          </a:prstGeom>
        </p:spPr>
      </p:pic>
    </p:spTree>
    <p:extLst>
      <p:ext uri="{BB962C8B-B14F-4D97-AF65-F5344CB8AC3E}">
        <p14:creationId xmlns:p14="http://schemas.microsoft.com/office/powerpoint/2010/main" val="3096631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p:cNvSpPr txBox="1"/>
          <p:nvPr/>
        </p:nvSpPr>
        <p:spPr>
          <a:xfrm>
            <a:off x="1447800" y="2349500"/>
            <a:ext cx="8065558" cy="1200329"/>
          </a:xfrm>
          <a:prstGeom prst="rect">
            <a:avLst/>
          </a:prstGeom>
          <a:noFill/>
        </p:spPr>
        <p:txBody>
          <a:bodyPr wrap="square" rtlCol="0">
            <a:spAutoFit/>
          </a:bodyPr>
          <a:lstStyle/>
          <a:p>
            <a:pPr marL="285750" indent="-285750">
              <a:buFont typeface="Arial" charset="0"/>
              <a:buChar char="•"/>
            </a:pPr>
            <a:endParaRPr lang="nl-NL" dirty="0" smtClean="0"/>
          </a:p>
          <a:p>
            <a:pPr marL="285750" indent="-285750">
              <a:buFont typeface="Arial" charset="0"/>
              <a:buChar char="•"/>
            </a:pPr>
            <a:endParaRPr lang="nl-NL" dirty="0" smtClean="0"/>
          </a:p>
          <a:p>
            <a:endParaRPr lang="nl-NL" dirty="0"/>
          </a:p>
          <a:p>
            <a:endParaRPr lang="nl-NL" dirty="0"/>
          </a:p>
        </p:txBody>
      </p:sp>
      <p:graphicFrame>
        <p:nvGraphicFramePr>
          <p:cNvPr id="2" name="Tabel 1"/>
          <p:cNvGraphicFramePr>
            <a:graphicFrameLocks noGrp="1"/>
          </p:cNvGraphicFramePr>
          <p:nvPr>
            <p:extLst>
              <p:ext uri="{D42A27DB-BD31-4B8C-83A1-F6EECF244321}">
                <p14:modId xmlns:p14="http://schemas.microsoft.com/office/powerpoint/2010/main" val="1358638936"/>
              </p:ext>
            </p:extLst>
          </p:nvPr>
        </p:nvGraphicFramePr>
        <p:xfrm>
          <a:off x="381000" y="165103"/>
          <a:ext cx="11201401" cy="6591293"/>
        </p:xfrm>
        <a:graphic>
          <a:graphicData uri="http://schemas.openxmlformats.org/drawingml/2006/table">
            <a:tbl>
              <a:tblPr/>
              <a:tblGrid>
                <a:gridCol w="2455438"/>
                <a:gridCol w="5190092"/>
                <a:gridCol w="1749193"/>
                <a:gridCol w="1806678"/>
              </a:tblGrid>
              <a:tr h="784891">
                <a:tc gridSpan="4">
                  <a:txBody>
                    <a:bodyPr/>
                    <a:lstStyle/>
                    <a:p>
                      <a:pPr algn="l" fontAlgn="b"/>
                      <a:r>
                        <a:rPr lang="nl-NL" sz="1700" b="0" i="0" u="none" strike="noStrike">
                          <a:solidFill>
                            <a:srgbClr val="000000"/>
                          </a:solidFill>
                          <a:effectLst/>
                          <a:latin typeface="Calibri" charset="0"/>
                        </a:rPr>
                        <a:t>Waardetababel DAM Nederland - voorbeeld Walcheren </a:t>
                      </a:r>
                      <a:endParaRPr lang="nl-NL" sz="600" b="0" i="0" u="none" strike="noStrike">
                        <a:solidFill>
                          <a:srgbClr val="000000"/>
                        </a:solidFill>
                        <a:effectLst/>
                        <a:latin typeface="Calibri" charset="0"/>
                      </a:endParaRPr>
                    </a:p>
                  </a:txBody>
                  <a:tcPr marL="0" marR="0" marT="0" marB="0" anchor="ctr">
                    <a:lnL>
                      <a:noFill/>
                    </a:lnL>
                    <a:lnR>
                      <a:noFill/>
                    </a:lnR>
                    <a:lnT>
                      <a:noFill/>
                    </a:lnT>
                    <a:lnB>
                      <a:noFill/>
                    </a:lnB>
                  </a:tcPr>
                </a:tc>
                <a:tc hMerge="1">
                  <a:txBody>
                    <a:bodyPr/>
                    <a:lstStyle/>
                    <a:p>
                      <a:endParaRPr lang="nl-NL"/>
                    </a:p>
                  </a:txBody>
                  <a:tcPr/>
                </a:tc>
                <a:tc hMerge="1">
                  <a:txBody>
                    <a:bodyPr/>
                    <a:lstStyle/>
                    <a:p>
                      <a:endParaRPr lang="nl-NL"/>
                    </a:p>
                  </a:txBody>
                  <a:tcPr/>
                </a:tc>
                <a:tc hMerge="1">
                  <a:txBody>
                    <a:bodyPr/>
                    <a:lstStyle/>
                    <a:p>
                      <a:endParaRPr lang="nl-NL"/>
                    </a:p>
                  </a:txBody>
                  <a:tcPr/>
                </a:tc>
              </a:tr>
              <a:tr h="142707">
                <a:tc>
                  <a:txBody>
                    <a:bodyPr/>
                    <a:lstStyle/>
                    <a:p>
                      <a:pPr algn="l" fontAlgn="b"/>
                      <a:endParaRPr lang="nl-NL" sz="600" b="0" i="0" u="none" strike="noStrike">
                        <a:solidFill>
                          <a:srgbClr val="000000"/>
                        </a:solidFill>
                        <a:effectLst/>
                        <a:latin typeface="Calibri" charset="0"/>
                      </a:endParaRPr>
                    </a:p>
                  </a:txBody>
                  <a:tcPr marL="0" marR="0" marT="0" marB="0" anchor="b">
                    <a:lnL>
                      <a:noFill/>
                    </a:lnL>
                    <a:lnR>
                      <a:noFill/>
                    </a:lnR>
                    <a:lnT>
                      <a:noFill/>
                    </a:lnT>
                    <a:lnB>
                      <a:noFill/>
                    </a:lnB>
                  </a:tcPr>
                </a:tc>
                <a:tc>
                  <a:txBody>
                    <a:bodyPr/>
                    <a:lstStyle/>
                    <a:p>
                      <a:pPr algn="l" fontAlgn="b"/>
                      <a:endParaRPr lang="nl-NL" sz="600" b="0" i="0" u="none" strike="noStrike">
                        <a:solidFill>
                          <a:srgbClr val="000000"/>
                        </a:solidFill>
                        <a:effectLst/>
                        <a:latin typeface="Calibri" charset="0"/>
                      </a:endParaRPr>
                    </a:p>
                  </a:txBody>
                  <a:tcPr marL="0" marR="0" marT="0" marB="0" anchor="b">
                    <a:lnL>
                      <a:noFill/>
                    </a:lnL>
                    <a:lnR>
                      <a:noFill/>
                    </a:lnR>
                    <a:lnT>
                      <a:noFill/>
                    </a:lnT>
                    <a:lnB>
                      <a:noFill/>
                    </a:lnB>
                  </a:tcPr>
                </a:tc>
                <a:tc>
                  <a:txBody>
                    <a:bodyPr/>
                    <a:lstStyle/>
                    <a:p>
                      <a:pPr algn="l" fontAlgn="b"/>
                      <a:endParaRPr lang="nl-NL" sz="600" b="0" i="0" u="none" strike="noStrike">
                        <a:solidFill>
                          <a:srgbClr val="000000"/>
                        </a:solidFill>
                        <a:effectLst/>
                        <a:latin typeface="Calibri" charset="0"/>
                      </a:endParaRPr>
                    </a:p>
                  </a:txBody>
                  <a:tcPr marL="0" marR="0" marT="0" marB="0" anchor="b">
                    <a:lnL>
                      <a:noFill/>
                    </a:lnL>
                    <a:lnR>
                      <a:noFill/>
                    </a:lnR>
                    <a:lnT>
                      <a:noFill/>
                    </a:lnT>
                    <a:lnB>
                      <a:noFill/>
                    </a:lnB>
                  </a:tcPr>
                </a:tc>
                <a:tc>
                  <a:txBody>
                    <a:bodyPr/>
                    <a:lstStyle/>
                    <a:p>
                      <a:pPr algn="l" fontAlgn="b"/>
                      <a:endParaRPr lang="nl-NL" sz="600" b="0" i="0" u="none" strike="noStrike">
                        <a:solidFill>
                          <a:srgbClr val="000000"/>
                        </a:solidFill>
                        <a:effectLst/>
                        <a:latin typeface="Calibri" charset="0"/>
                      </a:endParaRPr>
                    </a:p>
                  </a:txBody>
                  <a:tcPr marL="0" marR="0" marT="0" marB="0" anchor="b">
                    <a:lnL>
                      <a:noFill/>
                    </a:lnL>
                    <a:lnR>
                      <a:noFill/>
                    </a:lnR>
                    <a:lnT>
                      <a:noFill/>
                    </a:lnT>
                    <a:lnB>
                      <a:noFill/>
                    </a:lnB>
                  </a:tcPr>
                </a:tc>
              </a:tr>
              <a:tr h="508395">
                <a:tc>
                  <a:txBody>
                    <a:bodyPr/>
                    <a:lstStyle/>
                    <a:p>
                      <a:pPr algn="ctr" fontAlgn="ctr"/>
                      <a:r>
                        <a:rPr lang="nl-NL" sz="600" b="1" i="0" u="none" strike="noStrike">
                          <a:solidFill>
                            <a:srgbClr val="000000"/>
                          </a:solidFill>
                          <a:effectLst/>
                          <a:latin typeface="Calibri" charset="0"/>
                        </a:rPr>
                        <a:t>Stakeholder - samenwerkingspartner</a:t>
                      </a:r>
                    </a:p>
                  </a:txBody>
                  <a:tcPr marL="0" marR="0" marT="0" marB="0" anchor="ctr">
                    <a:lnL>
                      <a:noFill/>
                    </a:lnL>
                    <a:lnR>
                      <a:noFill/>
                    </a:lnR>
                    <a:lnT>
                      <a:noFill/>
                    </a:lnT>
                    <a:lnB>
                      <a:noFill/>
                    </a:lnB>
                  </a:tcPr>
                </a:tc>
                <a:tc>
                  <a:txBody>
                    <a:bodyPr/>
                    <a:lstStyle/>
                    <a:p>
                      <a:pPr algn="ctr" fontAlgn="ctr"/>
                      <a:r>
                        <a:rPr lang="nl-NL" sz="600" b="1" i="0" u="none" strike="noStrike" dirty="0">
                          <a:solidFill>
                            <a:srgbClr val="000000"/>
                          </a:solidFill>
                          <a:effectLst/>
                          <a:latin typeface="Calibri" charset="0"/>
                        </a:rPr>
                        <a:t>Hoe is de samenwerking waardevol voor deze organisatie?</a:t>
                      </a:r>
                    </a:p>
                  </a:txBody>
                  <a:tcPr marL="0" marR="0" marT="0" marB="0" anchor="ctr">
                    <a:lnL>
                      <a:noFill/>
                    </a:lnL>
                    <a:lnR>
                      <a:noFill/>
                    </a:lnR>
                    <a:lnT>
                      <a:noFill/>
                    </a:lnT>
                    <a:lnB>
                      <a:noFill/>
                    </a:lnB>
                  </a:tcPr>
                </a:tc>
                <a:tc>
                  <a:txBody>
                    <a:bodyPr/>
                    <a:lstStyle/>
                    <a:p>
                      <a:pPr algn="ctr" fontAlgn="ctr"/>
                      <a:r>
                        <a:rPr lang="nl-NL" sz="600" b="1" i="0" u="none" strike="noStrike">
                          <a:solidFill>
                            <a:srgbClr val="000000"/>
                          </a:solidFill>
                          <a:effectLst/>
                          <a:latin typeface="Calibri" charset="0"/>
                        </a:rPr>
                        <a:t>Wat maakt het uniek of exclusief het resultaat van DAM? </a:t>
                      </a:r>
                    </a:p>
                  </a:txBody>
                  <a:tcPr marL="0" marR="0" marT="0" marB="0" anchor="ctr">
                    <a:lnL>
                      <a:noFill/>
                    </a:lnL>
                    <a:lnR>
                      <a:noFill/>
                    </a:lnR>
                    <a:lnT>
                      <a:noFill/>
                    </a:lnT>
                    <a:lnB>
                      <a:noFill/>
                    </a:lnB>
                  </a:tcPr>
                </a:tc>
                <a:tc>
                  <a:txBody>
                    <a:bodyPr/>
                    <a:lstStyle/>
                    <a:p>
                      <a:pPr algn="ctr" fontAlgn="ctr"/>
                      <a:r>
                        <a:rPr lang="nl-NL" sz="600" b="1" i="0" u="none" strike="noStrike">
                          <a:solidFill>
                            <a:srgbClr val="000000"/>
                          </a:solidFill>
                          <a:effectLst/>
                          <a:latin typeface="Calibri" charset="0"/>
                        </a:rPr>
                        <a:t>Wat is de financiële impact?</a:t>
                      </a:r>
                    </a:p>
                  </a:txBody>
                  <a:tcPr marL="0" marR="0" marT="0" marB="0" anchor="ctr">
                    <a:lnL>
                      <a:noFill/>
                    </a:lnL>
                    <a:lnR>
                      <a:noFill/>
                    </a:lnR>
                    <a:lnT>
                      <a:noFill/>
                    </a:lnT>
                    <a:lnB>
                      <a:noFill/>
                    </a:lnB>
                  </a:tcPr>
                </a:tc>
              </a:tr>
              <a:tr h="481637">
                <a:tc>
                  <a:txBody>
                    <a:bodyPr/>
                    <a:lstStyle/>
                    <a:p>
                      <a:pPr algn="l" fontAlgn="ctr"/>
                      <a:r>
                        <a:rPr lang="nl-NL" sz="600" b="0" i="0" u="none" strike="noStrike">
                          <a:solidFill>
                            <a:srgbClr val="000000"/>
                          </a:solidFill>
                          <a:effectLst/>
                          <a:latin typeface="Calibri" charset="0"/>
                        </a:rPr>
                        <a:t>SVRZ Stichting voor regionale zorgverlening</a:t>
                      </a:r>
                    </a:p>
                  </a:txBody>
                  <a:tcPr marL="0" marR="0" marT="0" marB="0" anchor="ctr">
                    <a:lnL>
                      <a:noFill/>
                    </a:lnL>
                    <a:lnR>
                      <a:noFill/>
                    </a:lnR>
                    <a:lnT>
                      <a:noFill/>
                    </a:lnT>
                    <a:lnB>
                      <a:noFill/>
                    </a:lnB>
                  </a:tcPr>
                </a:tc>
                <a:tc>
                  <a:txBody>
                    <a:bodyPr/>
                    <a:lstStyle/>
                    <a:p>
                      <a:pPr algn="l" fontAlgn="b"/>
                      <a:r>
                        <a:rPr lang="nl-NL" sz="600" b="0" i="0" u="none" strike="noStrike">
                          <a:solidFill>
                            <a:srgbClr val="000000"/>
                          </a:solidFill>
                          <a:effectLst/>
                          <a:latin typeface="Calibri" charset="0"/>
                        </a:rPr>
                        <a:t>Door combineren vervoersvraag met Orionis kan capaciteit beter benut worden / overcapaciteit afgebouwd. Besparing maandelijks voor SVRZ tov oplossing taxi (EUR 5.000 -&gt; 3.333)</a:t>
                      </a:r>
                    </a:p>
                  </a:txBody>
                  <a:tcPr marL="0" marR="0" marT="0" marB="0" anchor="b">
                    <a:lnL>
                      <a:noFill/>
                    </a:lnL>
                    <a:lnR>
                      <a:noFill/>
                    </a:lnR>
                    <a:lnT>
                      <a:noFill/>
                    </a:lnT>
                    <a:lnB>
                      <a:noFill/>
                    </a:lnB>
                  </a:tcPr>
                </a:tc>
                <a:tc>
                  <a:txBody>
                    <a:bodyPr/>
                    <a:lstStyle/>
                    <a:p>
                      <a:pPr algn="l" fontAlgn="b"/>
                      <a:r>
                        <a:rPr lang="nl-NL" sz="600" b="0" i="0" u="none" strike="noStrike">
                          <a:solidFill>
                            <a:srgbClr val="000000"/>
                          </a:solidFill>
                          <a:effectLst/>
                          <a:latin typeface="Calibri" charset="0"/>
                        </a:rPr>
                        <a:t>Puzzelen en verbinden</a:t>
                      </a:r>
                    </a:p>
                  </a:txBody>
                  <a:tcPr marL="0" marR="0" marT="0" marB="0" anchor="b">
                    <a:lnL>
                      <a:noFill/>
                    </a:lnL>
                    <a:lnR>
                      <a:noFill/>
                    </a:lnR>
                    <a:lnT>
                      <a:noFill/>
                    </a:lnT>
                    <a:lnB>
                      <a:noFill/>
                    </a:lnB>
                  </a:tcPr>
                </a:tc>
                <a:tc>
                  <a:txBody>
                    <a:bodyPr/>
                    <a:lstStyle/>
                    <a:p>
                      <a:pPr algn="l" fontAlgn="ctr"/>
                      <a:r>
                        <a:rPr lang="nl-NL" sz="600" b="0" i="0" u="none" strike="noStrike">
                          <a:solidFill>
                            <a:srgbClr val="000000"/>
                          </a:solidFill>
                          <a:effectLst/>
                          <a:latin typeface="Calibri" charset="0"/>
                        </a:rPr>
                        <a:t>EUR 1.676,- per maand</a:t>
                      </a:r>
                    </a:p>
                  </a:txBody>
                  <a:tcPr marL="0" marR="0" marT="0" marB="0" anchor="ctr">
                    <a:lnL>
                      <a:noFill/>
                    </a:lnL>
                    <a:lnR>
                      <a:noFill/>
                    </a:lnR>
                    <a:lnT>
                      <a:noFill/>
                    </a:lnT>
                    <a:lnB>
                      <a:noFill/>
                    </a:lnB>
                  </a:tcPr>
                </a:tc>
              </a:tr>
              <a:tr h="481637">
                <a:tc>
                  <a:txBody>
                    <a:bodyPr/>
                    <a:lstStyle/>
                    <a:p>
                      <a:pPr algn="l" fontAlgn="ctr"/>
                      <a:r>
                        <a:rPr lang="nl-NL" sz="600" b="0" i="0" u="none" strike="noStrike">
                          <a:solidFill>
                            <a:srgbClr val="000000"/>
                          </a:solidFill>
                          <a:effectLst/>
                          <a:latin typeface="Calibri" charset="0"/>
                        </a:rPr>
                        <a:t>SVRZ Stichting voor regionale zorgverlening</a:t>
                      </a:r>
                    </a:p>
                  </a:txBody>
                  <a:tcPr marL="0" marR="0" marT="0" marB="0" anchor="ctr">
                    <a:lnL>
                      <a:noFill/>
                    </a:lnL>
                    <a:lnR>
                      <a:noFill/>
                    </a:lnR>
                    <a:lnT>
                      <a:noFill/>
                    </a:lnT>
                    <a:lnB>
                      <a:noFill/>
                    </a:lnB>
                  </a:tcPr>
                </a:tc>
                <a:tc>
                  <a:txBody>
                    <a:bodyPr/>
                    <a:lstStyle/>
                    <a:p>
                      <a:pPr algn="l" fontAlgn="b"/>
                      <a:r>
                        <a:rPr lang="nl-NL" sz="600" b="0" i="0" u="none" strike="noStrike">
                          <a:solidFill>
                            <a:srgbClr val="000000"/>
                          </a:solidFill>
                          <a:effectLst/>
                          <a:latin typeface="Calibri" charset="0"/>
                        </a:rPr>
                        <a:t>Beter benutten van de beschikbare capaciteit heeft het mogelijk gemaakt 25% extra vervoer te realiseren. In de oude situatie had dat tot 25% extra kosten geleid. </a:t>
                      </a:r>
                    </a:p>
                  </a:txBody>
                  <a:tcPr marL="0" marR="0" marT="0" marB="0" anchor="b">
                    <a:lnL>
                      <a:noFill/>
                    </a:lnL>
                    <a:lnR>
                      <a:noFill/>
                    </a:lnR>
                    <a:lnT>
                      <a:noFill/>
                    </a:lnT>
                    <a:lnB>
                      <a:noFill/>
                    </a:lnB>
                  </a:tcPr>
                </a:tc>
                <a:tc>
                  <a:txBody>
                    <a:bodyPr/>
                    <a:lstStyle/>
                    <a:p>
                      <a:pPr algn="l" fontAlgn="b"/>
                      <a:r>
                        <a:rPr lang="nl-NL" sz="600" b="0" i="0" u="none" strike="noStrike">
                          <a:solidFill>
                            <a:srgbClr val="000000"/>
                          </a:solidFill>
                          <a:effectLst/>
                          <a:latin typeface="Calibri" charset="0"/>
                        </a:rPr>
                        <a:t>Puzzelen en aandacht</a:t>
                      </a:r>
                    </a:p>
                  </a:txBody>
                  <a:tcPr marL="0" marR="0" marT="0" marB="0" anchor="b">
                    <a:lnL>
                      <a:noFill/>
                    </a:lnL>
                    <a:lnR>
                      <a:noFill/>
                    </a:lnR>
                    <a:lnT>
                      <a:noFill/>
                    </a:lnT>
                    <a:lnB>
                      <a:noFill/>
                    </a:lnB>
                  </a:tcPr>
                </a:tc>
                <a:tc>
                  <a:txBody>
                    <a:bodyPr/>
                    <a:lstStyle/>
                    <a:p>
                      <a:pPr algn="l" fontAlgn="ctr"/>
                      <a:r>
                        <a:rPr lang="nl-NL" sz="600" b="0" i="0" u="none" strike="noStrike">
                          <a:solidFill>
                            <a:srgbClr val="000000"/>
                          </a:solidFill>
                          <a:effectLst/>
                          <a:latin typeface="Calibri" charset="0"/>
                        </a:rPr>
                        <a:t>EUR 1.250,- per maand</a:t>
                      </a:r>
                    </a:p>
                  </a:txBody>
                  <a:tcPr marL="0" marR="0" marT="0" marB="0" anchor="ctr">
                    <a:lnL>
                      <a:noFill/>
                    </a:lnL>
                    <a:lnR>
                      <a:noFill/>
                    </a:lnR>
                    <a:lnT>
                      <a:noFill/>
                    </a:lnT>
                    <a:lnB>
                      <a:noFill/>
                    </a:lnB>
                  </a:tcPr>
                </a:tc>
              </a:tr>
              <a:tr h="481637">
                <a:tc>
                  <a:txBody>
                    <a:bodyPr/>
                    <a:lstStyle/>
                    <a:p>
                      <a:pPr algn="l" fontAlgn="ctr"/>
                      <a:r>
                        <a:rPr lang="nl-NL" sz="600" b="0" i="0" u="none" strike="noStrike">
                          <a:solidFill>
                            <a:srgbClr val="000000"/>
                          </a:solidFill>
                          <a:effectLst/>
                          <a:latin typeface="Calibri" charset="0"/>
                        </a:rPr>
                        <a:t>SVRZ Stichting voor regionale zorgverlening</a:t>
                      </a:r>
                    </a:p>
                  </a:txBody>
                  <a:tcPr marL="0" marR="0" marT="0" marB="0" anchor="ctr">
                    <a:lnL>
                      <a:noFill/>
                    </a:lnL>
                    <a:lnR>
                      <a:noFill/>
                    </a:lnR>
                    <a:lnT>
                      <a:noFill/>
                    </a:lnT>
                    <a:lnB>
                      <a:noFill/>
                    </a:lnB>
                  </a:tcPr>
                </a:tc>
                <a:tc>
                  <a:txBody>
                    <a:bodyPr/>
                    <a:lstStyle/>
                    <a:p>
                      <a:pPr algn="l" fontAlgn="b"/>
                      <a:r>
                        <a:rPr lang="nl-NL" sz="600" b="0" i="0" u="none" strike="noStrike">
                          <a:solidFill>
                            <a:srgbClr val="000000"/>
                          </a:solidFill>
                          <a:effectLst/>
                          <a:latin typeface="Calibri" charset="0"/>
                        </a:rPr>
                        <a:t>De samenwerking tussen de vervoer coördinatie SVRZ en coördinatoren van DAM loopt veel soepeler en is veel beter op elkaar afgestemd als de situatie ervoor </a:t>
                      </a:r>
                    </a:p>
                  </a:txBody>
                  <a:tcPr marL="0" marR="0" marT="0" marB="0" anchor="b">
                    <a:lnL>
                      <a:noFill/>
                    </a:lnL>
                    <a:lnR>
                      <a:noFill/>
                    </a:lnR>
                    <a:lnT>
                      <a:noFill/>
                    </a:lnT>
                    <a:lnB>
                      <a:noFill/>
                    </a:lnB>
                  </a:tcPr>
                </a:tc>
                <a:tc>
                  <a:txBody>
                    <a:bodyPr/>
                    <a:lstStyle/>
                    <a:p>
                      <a:pPr algn="l" fontAlgn="b"/>
                      <a:r>
                        <a:rPr lang="nl-NL" sz="600" b="0" i="0" u="none" strike="noStrike">
                          <a:solidFill>
                            <a:srgbClr val="000000"/>
                          </a:solidFill>
                          <a:effectLst/>
                          <a:latin typeface="Calibri" charset="0"/>
                        </a:rPr>
                        <a:t>Aandacht</a:t>
                      </a:r>
                    </a:p>
                  </a:txBody>
                  <a:tcPr marL="0" marR="0" marT="0" marB="0" anchor="b">
                    <a:lnL>
                      <a:noFill/>
                    </a:lnL>
                    <a:lnR>
                      <a:noFill/>
                    </a:lnR>
                    <a:lnT>
                      <a:noFill/>
                    </a:lnT>
                    <a:lnB>
                      <a:noFill/>
                    </a:lnB>
                  </a:tcPr>
                </a:tc>
                <a:tc>
                  <a:txBody>
                    <a:bodyPr/>
                    <a:lstStyle/>
                    <a:p>
                      <a:pPr algn="l" fontAlgn="ctr"/>
                      <a:r>
                        <a:rPr lang="nl-NL" sz="600" b="0" i="0" u="none" strike="noStrike">
                          <a:solidFill>
                            <a:srgbClr val="000000"/>
                          </a:solidFill>
                          <a:effectLst/>
                          <a:latin typeface="Calibri" charset="0"/>
                        </a:rPr>
                        <a:t>Kwalitatieve en betekenisvolle waarde</a:t>
                      </a:r>
                    </a:p>
                  </a:txBody>
                  <a:tcPr marL="0" marR="0" marT="0" marB="0" anchor="ctr">
                    <a:lnL>
                      <a:noFill/>
                    </a:lnL>
                    <a:lnR>
                      <a:noFill/>
                    </a:lnR>
                    <a:lnT>
                      <a:noFill/>
                    </a:lnT>
                    <a:lnB>
                      <a:noFill/>
                    </a:lnB>
                  </a:tcPr>
                </a:tc>
              </a:tr>
              <a:tr h="481637">
                <a:tc>
                  <a:txBody>
                    <a:bodyPr/>
                    <a:lstStyle/>
                    <a:p>
                      <a:pPr algn="l" fontAlgn="ctr"/>
                      <a:r>
                        <a:rPr lang="nl-NL" sz="600" b="0" i="0" u="none" strike="noStrike">
                          <a:solidFill>
                            <a:srgbClr val="000000"/>
                          </a:solidFill>
                          <a:effectLst/>
                          <a:latin typeface="Calibri" charset="0"/>
                        </a:rPr>
                        <a:t>Orionis Walcheren</a:t>
                      </a:r>
                    </a:p>
                  </a:txBody>
                  <a:tcPr marL="0" marR="0" marT="0" marB="0" anchor="ctr">
                    <a:lnL>
                      <a:noFill/>
                    </a:lnL>
                    <a:lnR>
                      <a:noFill/>
                    </a:lnR>
                    <a:lnT>
                      <a:noFill/>
                    </a:lnT>
                    <a:lnB>
                      <a:noFill/>
                    </a:lnB>
                  </a:tcPr>
                </a:tc>
                <a:tc>
                  <a:txBody>
                    <a:bodyPr/>
                    <a:lstStyle/>
                    <a:p>
                      <a:pPr algn="l" fontAlgn="b"/>
                      <a:r>
                        <a:rPr lang="nl-NL" sz="600" b="0" i="0" u="none" strike="noStrike">
                          <a:solidFill>
                            <a:srgbClr val="000000"/>
                          </a:solidFill>
                          <a:effectLst/>
                          <a:latin typeface="Calibri" charset="0"/>
                        </a:rPr>
                        <a:t>Door combineren vervoersvraag met SVRZ kan capaciteit beter benut worden Besparing maandelijks voor Orionis tov oplossing taxi (EUR 10.000-&gt; 6.667)afgebouwd. </a:t>
                      </a:r>
                    </a:p>
                  </a:txBody>
                  <a:tcPr marL="0" marR="0" marT="0" marB="0" anchor="b">
                    <a:lnL>
                      <a:noFill/>
                    </a:lnL>
                    <a:lnR>
                      <a:noFill/>
                    </a:lnR>
                    <a:lnT>
                      <a:noFill/>
                    </a:lnT>
                    <a:lnB>
                      <a:noFill/>
                    </a:lnB>
                  </a:tcPr>
                </a:tc>
                <a:tc>
                  <a:txBody>
                    <a:bodyPr/>
                    <a:lstStyle/>
                    <a:p>
                      <a:pPr algn="l" fontAlgn="b"/>
                      <a:r>
                        <a:rPr lang="nl-NL" sz="600" b="0" i="0" u="none" strike="noStrike">
                          <a:solidFill>
                            <a:srgbClr val="000000"/>
                          </a:solidFill>
                          <a:effectLst/>
                          <a:latin typeface="Calibri" charset="0"/>
                        </a:rPr>
                        <a:t>Puzzelen en verbinden</a:t>
                      </a:r>
                    </a:p>
                  </a:txBody>
                  <a:tcPr marL="0" marR="0" marT="0" marB="0" anchor="b">
                    <a:lnL>
                      <a:noFill/>
                    </a:lnL>
                    <a:lnR>
                      <a:noFill/>
                    </a:lnR>
                    <a:lnT>
                      <a:noFill/>
                    </a:lnT>
                    <a:lnB>
                      <a:noFill/>
                    </a:lnB>
                  </a:tcPr>
                </a:tc>
                <a:tc>
                  <a:txBody>
                    <a:bodyPr/>
                    <a:lstStyle/>
                    <a:p>
                      <a:pPr algn="l" fontAlgn="ctr"/>
                      <a:r>
                        <a:rPr lang="nl-NL" sz="600" b="0" i="0" u="none" strike="noStrike">
                          <a:solidFill>
                            <a:srgbClr val="000000"/>
                          </a:solidFill>
                          <a:effectLst/>
                          <a:latin typeface="Calibri" charset="0"/>
                        </a:rPr>
                        <a:t>EUR 3.333,- per maand</a:t>
                      </a:r>
                    </a:p>
                  </a:txBody>
                  <a:tcPr marL="0" marR="0" marT="0" marB="0" anchor="ctr">
                    <a:lnL>
                      <a:noFill/>
                    </a:lnL>
                    <a:lnR>
                      <a:noFill/>
                    </a:lnR>
                    <a:lnT>
                      <a:noFill/>
                    </a:lnT>
                    <a:lnB>
                      <a:noFill/>
                    </a:lnB>
                  </a:tcPr>
                </a:tc>
              </a:tr>
              <a:tr h="481637">
                <a:tc>
                  <a:txBody>
                    <a:bodyPr/>
                    <a:lstStyle/>
                    <a:p>
                      <a:pPr algn="l" fontAlgn="ctr"/>
                      <a:r>
                        <a:rPr lang="nl-NL" sz="600" b="0" i="0" u="none" strike="noStrike">
                          <a:solidFill>
                            <a:srgbClr val="000000"/>
                          </a:solidFill>
                          <a:effectLst/>
                          <a:latin typeface="Calibri" charset="0"/>
                        </a:rPr>
                        <a:t>Orionis Walcheren</a:t>
                      </a:r>
                    </a:p>
                  </a:txBody>
                  <a:tcPr marL="0" marR="0" marT="0" marB="0" anchor="ctr">
                    <a:lnL>
                      <a:noFill/>
                    </a:lnL>
                    <a:lnR>
                      <a:noFill/>
                    </a:lnR>
                    <a:lnT>
                      <a:noFill/>
                    </a:lnT>
                    <a:lnB>
                      <a:noFill/>
                    </a:lnB>
                  </a:tcPr>
                </a:tc>
                <a:tc>
                  <a:txBody>
                    <a:bodyPr/>
                    <a:lstStyle/>
                    <a:p>
                      <a:pPr algn="l" fontAlgn="b"/>
                      <a:r>
                        <a:rPr lang="nl-NL" sz="600" b="0" i="0" u="none" strike="noStrike">
                          <a:solidFill>
                            <a:srgbClr val="000000"/>
                          </a:solidFill>
                          <a:effectLst/>
                          <a:latin typeface="Calibri" charset="0"/>
                        </a:rPr>
                        <a:t>Beter benutten van de beschikbare capaciteit heeft het mogelijk gemaakt 25% extra vervoer te realiseren. In de oude situatie (taxivervoer) had dat tot 25% extra kosten geleid. </a:t>
                      </a:r>
                    </a:p>
                  </a:txBody>
                  <a:tcPr marL="0" marR="0" marT="0" marB="0" anchor="b">
                    <a:lnL>
                      <a:noFill/>
                    </a:lnL>
                    <a:lnR>
                      <a:noFill/>
                    </a:lnR>
                    <a:lnT>
                      <a:noFill/>
                    </a:lnT>
                    <a:lnB>
                      <a:noFill/>
                    </a:lnB>
                  </a:tcPr>
                </a:tc>
                <a:tc>
                  <a:txBody>
                    <a:bodyPr/>
                    <a:lstStyle/>
                    <a:p>
                      <a:pPr algn="l" fontAlgn="b"/>
                      <a:r>
                        <a:rPr lang="nl-NL" sz="600" b="0" i="0" u="none" strike="noStrike">
                          <a:solidFill>
                            <a:srgbClr val="000000"/>
                          </a:solidFill>
                          <a:effectLst/>
                          <a:latin typeface="Calibri" charset="0"/>
                        </a:rPr>
                        <a:t>Puzzelen en aandacht</a:t>
                      </a:r>
                    </a:p>
                  </a:txBody>
                  <a:tcPr marL="0" marR="0" marT="0" marB="0" anchor="b">
                    <a:lnL>
                      <a:noFill/>
                    </a:lnL>
                    <a:lnR>
                      <a:noFill/>
                    </a:lnR>
                    <a:lnT>
                      <a:noFill/>
                    </a:lnT>
                    <a:lnB>
                      <a:noFill/>
                    </a:lnB>
                  </a:tcPr>
                </a:tc>
                <a:tc>
                  <a:txBody>
                    <a:bodyPr/>
                    <a:lstStyle/>
                    <a:p>
                      <a:pPr algn="l" fontAlgn="ctr"/>
                      <a:r>
                        <a:rPr lang="nl-NL" sz="600" b="0" i="0" u="none" strike="noStrike">
                          <a:solidFill>
                            <a:srgbClr val="000000"/>
                          </a:solidFill>
                          <a:effectLst/>
                          <a:latin typeface="Calibri" charset="0"/>
                        </a:rPr>
                        <a:t>EUR 2.500,- per maand</a:t>
                      </a:r>
                    </a:p>
                  </a:txBody>
                  <a:tcPr marL="0" marR="0" marT="0" marB="0" anchor="ctr">
                    <a:lnL>
                      <a:noFill/>
                    </a:lnL>
                    <a:lnR>
                      <a:noFill/>
                    </a:lnR>
                    <a:lnT>
                      <a:noFill/>
                    </a:lnT>
                    <a:lnB>
                      <a:noFill/>
                    </a:lnB>
                  </a:tcPr>
                </a:tc>
              </a:tr>
              <a:tr h="481637">
                <a:tc>
                  <a:txBody>
                    <a:bodyPr/>
                    <a:lstStyle/>
                    <a:p>
                      <a:pPr algn="l" fontAlgn="ctr"/>
                      <a:r>
                        <a:rPr lang="nl-NL" sz="600" b="0" i="0" u="none" strike="noStrike">
                          <a:solidFill>
                            <a:srgbClr val="000000"/>
                          </a:solidFill>
                          <a:effectLst/>
                          <a:latin typeface="Calibri" charset="0"/>
                        </a:rPr>
                        <a:t>Orionis Walcheren</a:t>
                      </a:r>
                    </a:p>
                  </a:txBody>
                  <a:tcPr marL="0" marR="0" marT="0" marB="0" anchor="ctr">
                    <a:lnL>
                      <a:noFill/>
                    </a:lnL>
                    <a:lnR>
                      <a:noFill/>
                    </a:lnR>
                    <a:lnT>
                      <a:noFill/>
                    </a:lnT>
                    <a:lnB>
                      <a:noFill/>
                    </a:lnB>
                  </a:tcPr>
                </a:tc>
                <a:tc>
                  <a:txBody>
                    <a:bodyPr/>
                    <a:lstStyle/>
                    <a:p>
                      <a:pPr algn="l" fontAlgn="b"/>
                      <a:r>
                        <a:rPr lang="nl-NL" sz="600" b="0" i="0" u="none" strike="noStrike">
                          <a:solidFill>
                            <a:srgbClr val="000000"/>
                          </a:solidFill>
                          <a:effectLst/>
                          <a:latin typeface="Calibri" charset="0"/>
                        </a:rPr>
                        <a:t>De samenwerking tussen de vervoer coördinatie Orionis en coördinatoren van DAM loopt veel soepeler en is veel beter op elkaar afgestemd als de situatie ervoor </a:t>
                      </a:r>
                    </a:p>
                  </a:txBody>
                  <a:tcPr marL="0" marR="0" marT="0" marB="0" anchor="b">
                    <a:lnL>
                      <a:noFill/>
                    </a:lnL>
                    <a:lnR>
                      <a:noFill/>
                    </a:lnR>
                    <a:lnT>
                      <a:noFill/>
                    </a:lnT>
                    <a:lnB>
                      <a:noFill/>
                    </a:lnB>
                  </a:tcPr>
                </a:tc>
                <a:tc>
                  <a:txBody>
                    <a:bodyPr/>
                    <a:lstStyle/>
                    <a:p>
                      <a:pPr algn="l" fontAlgn="b"/>
                      <a:r>
                        <a:rPr lang="nl-NL" sz="600" b="0" i="0" u="none" strike="noStrike">
                          <a:solidFill>
                            <a:srgbClr val="000000"/>
                          </a:solidFill>
                          <a:effectLst/>
                          <a:latin typeface="Calibri" charset="0"/>
                        </a:rPr>
                        <a:t>Aandacht</a:t>
                      </a:r>
                    </a:p>
                  </a:txBody>
                  <a:tcPr marL="0" marR="0" marT="0" marB="0" anchor="b">
                    <a:lnL>
                      <a:noFill/>
                    </a:lnL>
                    <a:lnR>
                      <a:noFill/>
                    </a:lnR>
                    <a:lnT>
                      <a:noFill/>
                    </a:lnT>
                    <a:lnB>
                      <a:noFill/>
                    </a:lnB>
                  </a:tcPr>
                </a:tc>
                <a:tc>
                  <a:txBody>
                    <a:bodyPr/>
                    <a:lstStyle/>
                    <a:p>
                      <a:pPr algn="l" fontAlgn="ctr"/>
                      <a:r>
                        <a:rPr lang="nl-NL" sz="600" b="0" i="0" u="none" strike="noStrike">
                          <a:solidFill>
                            <a:srgbClr val="000000"/>
                          </a:solidFill>
                          <a:effectLst/>
                          <a:latin typeface="Calibri" charset="0"/>
                        </a:rPr>
                        <a:t>kwalitatieve en betekenisvolle waarde</a:t>
                      </a:r>
                    </a:p>
                  </a:txBody>
                  <a:tcPr marL="0" marR="0" marT="0" marB="0" anchor="ctr">
                    <a:lnL>
                      <a:noFill/>
                    </a:lnL>
                    <a:lnR>
                      <a:noFill/>
                    </a:lnR>
                    <a:lnT>
                      <a:noFill/>
                    </a:lnT>
                    <a:lnB>
                      <a:noFill/>
                    </a:lnB>
                  </a:tcPr>
                </a:tc>
              </a:tr>
              <a:tr h="481637">
                <a:tc>
                  <a:txBody>
                    <a:bodyPr/>
                    <a:lstStyle/>
                    <a:p>
                      <a:pPr algn="l" fontAlgn="ctr"/>
                      <a:r>
                        <a:rPr lang="nl-NL" sz="600" b="0" i="0" u="none" strike="noStrike">
                          <a:solidFill>
                            <a:srgbClr val="000000"/>
                          </a:solidFill>
                          <a:effectLst/>
                          <a:latin typeface="Calibri" charset="0"/>
                        </a:rPr>
                        <a:t>Orionis Walcheren</a:t>
                      </a:r>
                    </a:p>
                  </a:txBody>
                  <a:tcPr marL="0" marR="0" marT="0" marB="0" anchor="ctr">
                    <a:lnL>
                      <a:noFill/>
                    </a:lnL>
                    <a:lnR>
                      <a:noFill/>
                    </a:lnR>
                    <a:lnT>
                      <a:noFill/>
                    </a:lnT>
                    <a:lnB>
                      <a:noFill/>
                    </a:lnB>
                  </a:tcPr>
                </a:tc>
                <a:tc>
                  <a:txBody>
                    <a:bodyPr/>
                    <a:lstStyle/>
                    <a:p>
                      <a:pPr algn="l" fontAlgn="b"/>
                      <a:r>
                        <a:rPr lang="nl-NL" sz="600" b="0" i="0" u="none" strike="noStrike">
                          <a:solidFill>
                            <a:srgbClr val="000000"/>
                          </a:solidFill>
                          <a:effectLst/>
                          <a:latin typeface="Calibri" charset="0"/>
                        </a:rPr>
                        <a:t>In de vervoersoperatie van DAM is aandacht/begrip voor de klant die we vervoeren. </a:t>
                      </a:r>
                    </a:p>
                  </a:txBody>
                  <a:tcPr marL="0" marR="0" marT="0" marB="0" anchor="b">
                    <a:lnL>
                      <a:noFill/>
                    </a:lnL>
                    <a:lnR>
                      <a:noFill/>
                    </a:lnR>
                    <a:lnT>
                      <a:noFill/>
                    </a:lnT>
                    <a:lnB>
                      <a:noFill/>
                    </a:lnB>
                  </a:tcPr>
                </a:tc>
                <a:tc>
                  <a:txBody>
                    <a:bodyPr/>
                    <a:lstStyle/>
                    <a:p>
                      <a:pPr algn="l" fontAlgn="b"/>
                      <a:r>
                        <a:rPr lang="nl-NL" sz="600" b="0" i="0" u="none" strike="noStrike">
                          <a:solidFill>
                            <a:srgbClr val="000000"/>
                          </a:solidFill>
                          <a:effectLst/>
                          <a:latin typeface="Calibri" charset="0"/>
                        </a:rPr>
                        <a:t>Aandacht en zorg</a:t>
                      </a:r>
                    </a:p>
                  </a:txBody>
                  <a:tcPr marL="0" marR="0" marT="0" marB="0" anchor="b">
                    <a:lnL>
                      <a:noFill/>
                    </a:lnL>
                    <a:lnR>
                      <a:noFill/>
                    </a:lnR>
                    <a:lnT>
                      <a:noFill/>
                    </a:lnT>
                    <a:lnB>
                      <a:noFill/>
                    </a:lnB>
                  </a:tcPr>
                </a:tc>
                <a:tc>
                  <a:txBody>
                    <a:bodyPr/>
                    <a:lstStyle/>
                    <a:p>
                      <a:pPr algn="l" fontAlgn="ctr"/>
                      <a:r>
                        <a:rPr lang="nl-NL" sz="600" b="0" i="0" u="none" strike="noStrike">
                          <a:solidFill>
                            <a:srgbClr val="000000"/>
                          </a:solidFill>
                          <a:effectLst/>
                          <a:latin typeface="Calibri" charset="0"/>
                        </a:rPr>
                        <a:t>kwalitatieve en betekenisvolle waarde</a:t>
                      </a:r>
                    </a:p>
                  </a:txBody>
                  <a:tcPr marL="0" marR="0" marT="0" marB="0" anchor="ctr">
                    <a:lnL>
                      <a:noFill/>
                    </a:lnL>
                    <a:lnR>
                      <a:noFill/>
                    </a:lnR>
                    <a:lnT>
                      <a:noFill/>
                    </a:lnT>
                    <a:lnB>
                      <a:noFill/>
                    </a:lnB>
                  </a:tcPr>
                </a:tc>
              </a:tr>
              <a:tr h="481637">
                <a:tc>
                  <a:txBody>
                    <a:bodyPr/>
                    <a:lstStyle/>
                    <a:p>
                      <a:pPr algn="l" fontAlgn="ctr"/>
                      <a:r>
                        <a:rPr lang="nl-NL" sz="600" b="0" i="0" u="none" strike="noStrike">
                          <a:solidFill>
                            <a:srgbClr val="000000"/>
                          </a:solidFill>
                          <a:effectLst/>
                          <a:latin typeface="Calibri" charset="0"/>
                        </a:rPr>
                        <a:t>Arduin gehandicaptenzorg</a:t>
                      </a:r>
                    </a:p>
                  </a:txBody>
                  <a:tcPr marL="0" marR="0" marT="0" marB="0" anchor="ctr">
                    <a:lnL>
                      <a:noFill/>
                    </a:lnL>
                    <a:lnR>
                      <a:noFill/>
                    </a:lnR>
                    <a:lnT>
                      <a:noFill/>
                    </a:lnT>
                    <a:lnB>
                      <a:noFill/>
                    </a:lnB>
                  </a:tcPr>
                </a:tc>
                <a:tc rowSpan="2">
                  <a:txBody>
                    <a:bodyPr/>
                    <a:lstStyle/>
                    <a:p>
                      <a:pPr algn="l" fontAlgn="b"/>
                      <a:r>
                        <a:rPr lang="nl-NL" sz="600" b="0" i="0" u="none" strike="noStrike">
                          <a:solidFill>
                            <a:srgbClr val="000000"/>
                          </a:solidFill>
                          <a:effectLst/>
                          <a:latin typeface="Calibri" charset="0"/>
                        </a:rPr>
                        <a:t>Door introduceren van een samenwerkingsoplossing die gericht is op kostenbesparing en kwaliteitsverhoging voeden we Arduin op om anders met vervoer om te gaan en zo meer middelen voor het primaire proces vrij te spelen. Besparing maandelijks voor Arduin tov oplossing taxi / zelf doen EUR 10.000,- (Obv info Noot mbt kostenontwikkeling 2018 gemiddelde besparing vanaf september is zeker EUR 15.000 – 20.000)</a:t>
                      </a:r>
                    </a:p>
                  </a:txBody>
                  <a:tcPr marL="0" marR="0" marT="0" marB="0" anchor="b">
                    <a:lnL>
                      <a:noFill/>
                    </a:lnL>
                    <a:lnR>
                      <a:noFill/>
                    </a:lnR>
                    <a:lnT>
                      <a:noFill/>
                    </a:lnT>
                    <a:lnB>
                      <a:noFill/>
                    </a:lnB>
                  </a:tcPr>
                </a:tc>
                <a:tc rowSpan="2">
                  <a:txBody>
                    <a:bodyPr/>
                    <a:lstStyle/>
                    <a:p>
                      <a:pPr algn="l" fontAlgn="ctr"/>
                      <a:r>
                        <a:rPr lang="nl-NL" sz="600" b="0" i="0" u="none" strike="noStrike">
                          <a:solidFill>
                            <a:srgbClr val="000000"/>
                          </a:solidFill>
                          <a:effectLst/>
                          <a:latin typeface="Calibri" charset="0"/>
                        </a:rPr>
                        <a:t>Puzzelen , verbinden en aandacht</a:t>
                      </a:r>
                    </a:p>
                  </a:txBody>
                  <a:tcPr marL="0" marR="0" marT="0" marB="0" anchor="ctr">
                    <a:lnL>
                      <a:noFill/>
                    </a:lnL>
                    <a:lnR>
                      <a:noFill/>
                    </a:lnR>
                    <a:lnT>
                      <a:noFill/>
                    </a:lnT>
                    <a:lnB>
                      <a:noFill/>
                    </a:lnB>
                  </a:tcPr>
                </a:tc>
                <a:tc rowSpan="2">
                  <a:txBody>
                    <a:bodyPr/>
                    <a:lstStyle/>
                    <a:p>
                      <a:pPr algn="l" fontAlgn="ctr"/>
                      <a:r>
                        <a:rPr lang="nl-NL" sz="600" b="0" i="0" u="none" strike="noStrike">
                          <a:solidFill>
                            <a:srgbClr val="000000"/>
                          </a:solidFill>
                          <a:effectLst/>
                          <a:latin typeface="Calibri" charset="0"/>
                        </a:rPr>
                        <a:t>Eur 10.000,- per maand</a:t>
                      </a:r>
                    </a:p>
                  </a:txBody>
                  <a:tcPr marL="0" marR="0" marT="0" marB="0" anchor="ctr">
                    <a:lnL>
                      <a:noFill/>
                    </a:lnL>
                    <a:lnR>
                      <a:noFill/>
                    </a:lnR>
                    <a:lnT>
                      <a:noFill/>
                    </a:lnT>
                    <a:lnB>
                      <a:noFill/>
                    </a:lnB>
                  </a:tcPr>
                </a:tc>
              </a:tr>
              <a:tr h="597587">
                <a:tc>
                  <a:txBody>
                    <a:bodyPr/>
                    <a:lstStyle/>
                    <a:p>
                      <a:pPr algn="l" fontAlgn="ctr"/>
                      <a:r>
                        <a:rPr lang="nl-NL" sz="600" b="0" i="0" u="none" strike="noStrike">
                          <a:solidFill>
                            <a:srgbClr val="000000"/>
                          </a:solidFill>
                          <a:effectLst/>
                          <a:latin typeface="Calibri" charset="0"/>
                        </a:rPr>
                        <a:t>Arduin gehandicaptenzorg</a:t>
                      </a:r>
                    </a:p>
                  </a:txBody>
                  <a:tcPr marL="0" marR="0" marT="0" marB="0" anchor="ctr">
                    <a:lnL>
                      <a:noFill/>
                    </a:lnL>
                    <a:lnR>
                      <a:noFill/>
                    </a:lnR>
                    <a:lnT>
                      <a:noFill/>
                    </a:lnT>
                    <a:lnB>
                      <a:noFill/>
                    </a:lnB>
                  </a:tcPr>
                </a:tc>
                <a:tc vMerge="1">
                  <a:txBody>
                    <a:bodyPr/>
                    <a:lstStyle/>
                    <a:p>
                      <a:endParaRPr lang="nl-NL"/>
                    </a:p>
                  </a:txBody>
                  <a:tcPr/>
                </a:tc>
                <a:tc vMerge="1">
                  <a:txBody>
                    <a:bodyPr/>
                    <a:lstStyle/>
                    <a:p>
                      <a:endParaRPr lang="nl-NL"/>
                    </a:p>
                  </a:txBody>
                  <a:tcPr/>
                </a:tc>
                <a:tc vMerge="1">
                  <a:txBody>
                    <a:bodyPr/>
                    <a:lstStyle/>
                    <a:p>
                      <a:endParaRPr lang="nl-NL"/>
                    </a:p>
                  </a:txBody>
                  <a:tcPr/>
                </a:tc>
              </a:tr>
              <a:tr h="704617">
                <a:tc>
                  <a:txBody>
                    <a:bodyPr/>
                    <a:lstStyle/>
                    <a:p>
                      <a:pPr algn="l" fontAlgn="ctr"/>
                      <a:r>
                        <a:rPr lang="nl-NL" sz="600" b="0" i="0" u="none" strike="noStrike">
                          <a:solidFill>
                            <a:srgbClr val="000000"/>
                          </a:solidFill>
                          <a:effectLst/>
                          <a:latin typeface="Calibri" charset="0"/>
                        </a:rPr>
                        <a:t>Noot Personenvervoer</a:t>
                      </a:r>
                    </a:p>
                  </a:txBody>
                  <a:tcPr marL="0" marR="0" marT="0" marB="0" anchor="ctr">
                    <a:lnL>
                      <a:noFill/>
                    </a:lnL>
                    <a:lnR>
                      <a:noFill/>
                    </a:lnR>
                    <a:lnT>
                      <a:noFill/>
                    </a:lnT>
                    <a:lnB>
                      <a:noFill/>
                    </a:lnB>
                  </a:tcPr>
                </a:tc>
                <a:tc>
                  <a:txBody>
                    <a:bodyPr/>
                    <a:lstStyle/>
                    <a:p>
                      <a:pPr algn="l" fontAlgn="ctr"/>
                      <a:r>
                        <a:rPr lang="nl-NL" sz="600" b="0" i="0" u="none" strike="noStrike">
                          <a:solidFill>
                            <a:srgbClr val="000000"/>
                          </a:solidFill>
                          <a:effectLst/>
                          <a:latin typeface="Calibri" charset="0"/>
                        </a:rPr>
                        <a:t>Noot brengt expertise in zorgvervoer, plant en optimaliseert vervoer op basis van alle beschikbare voertuigen en  zorgt voor deelfacturatie op klantniveau. Noot krijgt opdrachten en aanvullende opdrachten door betekenisvolle aanpak DAM in gebieden.</a:t>
                      </a:r>
                    </a:p>
                  </a:txBody>
                  <a:tcPr marL="0" marR="0" marT="0" marB="0" anchor="ctr">
                    <a:lnL>
                      <a:noFill/>
                    </a:lnL>
                    <a:lnR>
                      <a:noFill/>
                    </a:lnR>
                    <a:lnT>
                      <a:noFill/>
                    </a:lnT>
                    <a:lnB>
                      <a:noFill/>
                    </a:lnB>
                  </a:tcPr>
                </a:tc>
                <a:tc>
                  <a:txBody>
                    <a:bodyPr/>
                    <a:lstStyle/>
                    <a:p>
                      <a:pPr algn="l" fontAlgn="ctr"/>
                      <a:r>
                        <a:rPr lang="nl-NL" sz="600" b="0" i="0" u="none" strike="noStrike">
                          <a:solidFill>
                            <a:srgbClr val="000000"/>
                          </a:solidFill>
                          <a:effectLst/>
                          <a:latin typeface="Calibri" charset="0"/>
                        </a:rPr>
                        <a:t>Puzzelen, verbinden en professionaliteit</a:t>
                      </a:r>
                    </a:p>
                  </a:txBody>
                  <a:tcPr marL="0" marR="0" marT="0" marB="0" anchor="ctr">
                    <a:lnL>
                      <a:noFill/>
                    </a:lnL>
                    <a:lnR>
                      <a:noFill/>
                    </a:lnR>
                    <a:lnT>
                      <a:noFill/>
                    </a:lnT>
                    <a:lnB>
                      <a:noFill/>
                    </a:lnB>
                  </a:tcPr>
                </a:tc>
                <a:tc>
                  <a:txBody>
                    <a:bodyPr/>
                    <a:lstStyle/>
                    <a:p>
                      <a:pPr algn="l" fontAlgn="ctr"/>
                      <a:r>
                        <a:rPr lang="nl-NL" sz="600" b="0" i="0" u="none" strike="noStrike" dirty="0">
                          <a:solidFill>
                            <a:srgbClr val="000000"/>
                          </a:solidFill>
                          <a:effectLst/>
                          <a:latin typeface="Calibri" charset="0"/>
                        </a:rPr>
                        <a:t>betekenisvolle groei en concurrentievoordeel</a:t>
                      </a:r>
                    </a:p>
                  </a:txBody>
                  <a:tcPr marL="0" marR="0" marT="0" marB="0" anchor="ctr">
                    <a:lnL>
                      <a:noFill/>
                    </a:lnL>
                    <a:lnR>
                      <a:noFill/>
                    </a:lnR>
                    <a:lnT>
                      <a:noFill/>
                    </a:lnT>
                    <a:lnB>
                      <a:noFill/>
                    </a:lnB>
                  </a:tcPr>
                </a:tc>
              </a:tr>
            </a:tbl>
          </a:graphicData>
        </a:graphic>
      </p:graphicFrame>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65212" y="1825625"/>
            <a:ext cx="2295957" cy="1286906"/>
          </a:xfrm>
          <a:prstGeom prst="rect">
            <a:avLst/>
          </a:prstGeom>
        </p:spPr>
      </p:pic>
    </p:spTree>
    <p:extLst>
      <p:ext uri="{BB962C8B-B14F-4D97-AF65-F5344CB8AC3E}">
        <p14:creationId xmlns:p14="http://schemas.microsoft.com/office/powerpoint/2010/main" val="1374706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r:link="rId3">
            <a:alphaModFix amt="43000"/>
            <a:extLst>
              <a:ext uri="{28A0092B-C50C-407E-A947-70E740481C1C}">
                <a14:useLocalDpi xmlns:a14="http://schemas.microsoft.com/office/drawing/2010/main" val="0"/>
              </a:ext>
            </a:extLst>
          </a:blip>
          <a:stretch>
            <a:fillRect/>
          </a:stretch>
        </p:blipFill>
        <p:spPr>
          <a:xfrm>
            <a:off x="9424458" y="0"/>
            <a:ext cx="2767542" cy="1778309"/>
          </a:xfrm>
          <a:prstGeom prst="rect">
            <a:avLst/>
          </a:prstGeom>
        </p:spPr>
      </p:pic>
      <p:sp>
        <p:nvSpPr>
          <p:cNvPr id="8" name="Tekstvak 7"/>
          <p:cNvSpPr txBox="1"/>
          <p:nvPr/>
        </p:nvSpPr>
        <p:spPr>
          <a:xfrm>
            <a:off x="1122743" y="601884"/>
            <a:ext cx="7789763" cy="1323439"/>
          </a:xfrm>
          <a:prstGeom prst="rect">
            <a:avLst/>
          </a:prstGeom>
          <a:noFill/>
        </p:spPr>
        <p:txBody>
          <a:bodyPr wrap="square" rtlCol="0">
            <a:spAutoFit/>
          </a:bodyPr>
          <a:lstStyle/>
          <a:p>
            <a:r>
              <a:rPr lang="nl-NL" sz="4000" b="1" dirty="0"/>
              <a:t>Ambitie DAM </a:t>
            </a:r>
            <a:r>
              <a:rPr lang="mr-IN" sz="4000" b="1" dirty="0"/>
              <a:t>–</a:t>
            </a:r>
            <a:r>
              <a:rPr lang="nl-NL" sz="4000" b="1" dirty="0"/>
              <a:t> Hulpvraag aan </a:t>
            </a:r>
            <a:r>
              <a:rPr lang="nl-NL" sz="4000" b="1" dirty="0" smtClean="0"/>
              <a:t>Economische </a:t>
            </a:r>
            <a:r>
              <a:rPr lang="nl-NL" sz="4000" b="1" dirty="0"/>
              <a:t>Impuls Zeeland</a:t>
            </a:r>
          </a:p>
        </p:txBody>
      </p:sp>
      <p:sp>
        <p:nvSpPr>
          <p:cNvPr id="5" name="Tekstvak 4"/>
          <p:cNvSpPr txBox="1"/>
          <p:nvPr/>
        </p:nvSpPr>
        <p:spPr>
          <a:xfrm>
            <a:off x="1122743" y="2210765"/>
            <a:ext cx="8137002" cy="646331"/>
          </a:xfrm>
          <a:prstGeom prst="rect">
            <a:avLst/>
          </a:prstGeom>
          <a:noFill/>
        </p:spPr>
        <p:txBody>
          <a:bodyPr wrap="square" rtlCol="0">
            <a:spAutoFit/>
          </a:bodyPr>
          <a:lstStyle/>
          <a:p>
            <a:pPr marL="285750" indent="-285750">
              <a:buFont typeface="Arial" charset="0"/>
              <a:buChar char="•"/>
            </a:pPr>
            <a:r>
              <a:rPr lang="nl-NL" dirty="0"/>
              <a:t>Dam Nederland </a:t>
            </a:r>
            <a:r>
              <a:rPr lang="nl-NL" dirty="0" smtClean="0"/>
              <a:t>-</a:t>
            </a:r>
            <a:r>
              <a:rPr lang="nl-NL" dirty="0"/>
              <a:t/>
            </a:r>
            <a:br>
              <a:rPr lang="nl-NL" dirty="0"/>
            </a:br>
            <a:endParaRPr lang="nl-NL" dirty="0"/>
          </a:p>
        </p:txBody>
      </p:sp>
    </p:spTree>
    <p:extLst>
      <p:ext uri="{BB962C8B-B14F-4D97-AF65-F5344CB8AC3E}">
        <p14:creationId xmlns:p14="http://schemas.microsoft.com/office/powerpoint/2010/main" val="351569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r:link="rId3">
            <a:alphaModFix amt="43000"/>
            <a:extLst>
              <a:ext uri="{28A0092B-C50C-407E-A947-70E740481C1C}">
                <a14:useLocalDpi xmlns:a14="http://schemas.microsoft.com/office/drawing/2010/main" val="0"/>
              </a:ext>
            </a:extLst>
          </a:blip>
          <a:stretch>
            <a:fillRect/>
          </a:stretch>
        </p:blipFill>
        <p:spPr>
          <a:xfrm>
            <a:off x="9424458" y="0"/>
            <a:ext cx="2767542" cy="1778309"/>
          </a:xfrm>
          <a:prstGeom prst="rect">
            <a:avLst/>
          </a:prstGeom>
        </p:spPr>
      </p:pic>
      <p:sp>
        <p:nvSpPr>
          <p:cNvPr id="6" name="Tekstvak 5"/>
          <p:cNvSpPr txBox="1"/>
          <p:nvPr/>
        </p:nvSpPr>
        <p:spPr>
          <a:xfrm>
            <a:off x="1122743" y="2210765"/>
            <a:ext cx="8137002" cy="2308324"/>
          </a:xfrm>
          <a:prstGeom prst="rect">
            <a:avLst/>
          </a:prstGeom>
          <a:noFill/>
        </p:spPr>
        <p:txBody>
          <a:bodyPr wrap="square" rtlCol="0">
            <a:spAutoFit/>
          </a:bodyPr>
          <a:lstStyle/>
          <a:p>
            <a:pPr marL="285750" indent="-285750">
              <a:buFont typeface="Arial" charset="0"/>
              <a:buChar char="•"/>
            </a:pPr>
            <a:r>
              <a:rPr lang="nl-NL" dirty="0"/>
              <a:t>Dam Nederland </a:t>
            </a:r>
            <a:r>
              <a:rPr lang="nl-NL" dirty="0" smtClean="0"/>
              <a:t>- even voorstellen (2 slides)</a:t>
            </a:r>
            <a:endParaRPr lang="nl-NL" dirty="0"/>
          </a:p>
          <a:p>
            <a:pPr marL="285750" indent="-285750">
              <a:buFont typeface="Arial" charset="0"/>
              <a:buChar char="•"/>
            </a:pPr>
            <a:r>
              <a:rPr lang="nl-NL" dirty="0"/>
              <a:t>Missie en visie DAM </a:t>
            </a:r>
            <a:r>
              <a:rPr lang="nl-NL" dirty="0" smtClean="0"/>
              <a:t>Nederland (1 slide)</a:t>
            </a:r>
            <a:endParaRPr lang="nl-NL" dirty="0"/>
          </a:p>
          <a:p>
            <a:pPr marL="285750" indent="-285750">
              <a:buFont typeface="Arial" charset="0"/>
              <a:buChar char="•"/>
            </a:pPr>
            <a:r>
              <a:rPr lang="nl-NL" dirty="0"/>
              <a:t>Betekenisvol </a:t>
            </a:r>
            <a:r>
              <a:rPr lang="nl-NL" dirty="0" smtClean="0"/>
              <a:t>Samenwerken (4 slides)</a:t>
            </a:r>
          </a:p>
          <a:p>
            <a:pPr marL="285750" indent="-285750">
              <a:buFont typeface="Arial" charset="0"/>
              <a:buChar char="•"/>
            </a:pPr>
            <a:r>
              <a:rPr lang="nl-NL" dirty="0"/>
              <a:t>Gebiedsontwikkeling (2 slides)</a:t>
            </a:r>
          </a:p>
          <a:p>
            <a:pPr marL="285750" indent="-285750">
              <a:buFont typeface="Arial" charset="0"/>
              <a:buChar char="•"/>
            </a:pPr>
            <a:r>
              <a:rPr lang="nl-NL" dirty="0" smtClean="0"/>
              <a:t>Resultaten DAM </a:t>
            </a:r>
            <a:r>
              <a:rPr lang="mr-IN" dirty="0" smtClean="0"/>
              <a:t>–</a:t>
            </a:r>
            <a:r>
              <a:rPr lang="nl-NL" dirty="0" smtClean="0"/>
              <a:t> </a:t>
            </a:r>
            <a:r>
              <a:rPr lang="nl-NL" dirty="0" err="1" smtClean="0"/>
              <a:t>Waardetabel</a:t>
            </a:r>
            <a:r>
              <a:rPr lang="nl-NL" dirty="0" smtClean="0"/>
              <a:t> Walcheren (2 slides)</a:t>
            </a:r>
          </a:p>
          <a:p>
            <a:pPr marL="285750" indent="-285750">
              <a:buFont typeface="Arial" charset="0"/>
              <a:buChar char="•"/>
            </a:pPr>
            <a:r>
              <a:rPr lang="nl-NL" dirty="0" smtClean="0"/>
              <a:t>Ambitie DAM </a:t>
            </a:r>
            <a:r>
              <a:rPr lang="mr-IN" dirty="0" smtClean="0"/>
              <a:t>–</a:t>
            </a:r>
            <a:r>
              <a:rPr lang="nl-NL" dirty="0" smtClean="0"/>
              <a:t> Hulpvraag aan </a:t>
            </a:r>
            <a:r>
              <a:rPr lang="nl-NL" dirty="0" err="1" smtClean="0"/>
              <a:t>Eco</a:t>
            </a:r>
            <a:r>
              <a:rPr lang="nl-NL" dirty="0" smtClean="0"/>
              <a:t>. Impuls Zeeland (2 slides)</a:t>
            </a:r>
          </a:p>
          <a:p>
            <a:r>
              <a:rPr lang="nl-NL" dirty="0"/>
              <a:t/>
            </a:r>
            <a:br>
              <a:rPr lang="nl-NL" dirty="0"/>
            </a:br>
            <a:endParaRPr lang="nl-NL" dirty="0"/>
          </a:p>
        </p:txBody>
      </p:sp>
      <p:sp>
        <p:nvSpPr>
          <p:cNvPr id="8" name="Tekstvak 7"/>
          <p:cNvSpPr txBox="1"/>
          <p:nvPr/>
        </p:nvSpPr>
        <p:spPr>
          <a:xfrm>
            <a:off x="1122743" y="601884"/>
            <a:ext cx="6782765" cy="707886"/>
          </a:xfrm>
          <a:prstGeom prst="rect">
            <a:avLst/>
          </a:prstGeom>
          <a:noFill/>
        </p:spPr>
        <p:txBody>
          <a:bodyPr wrap="square" rtlCol="0">
            <a:spAutoFit/>
          </a:bodyPr>
          <a:lstStyle/>
          <a:p>
            <a:r>
              <a:rPr lang="nl-NL" sz="4000" b="1" dirty="0" smtClean="0"/>
              <a:t>Inhoudsopgave</a:t>
            </a:r>
            <a:endParaRPr lang="nl-NL" sz="4000" b="1" dirty="0"/>
          </a:p>
        </p:txBody>
      </p:sp>
    </p:spTree>
    <p:extLst>
      <p:ext uri="{BB962C8B-B14F-4D97-AF65-F5344CB8AC3E}">
        <p14:creationId xmlns:p14="http://schemas.microsoft.com/office/powerpoint/2010/main" val="7888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3" r:link="rId4">
            <a:alphaModFix amt="43000"/>
            <a:extLst>
              <a:ext uri="{28A0092B-C50C-407E-A947-70E740481C1C}">
                <a14:useLocalDpi xmlns:a14="http://schemas.microsoft.com/office/drawing/2010/main" val="0"/>
              </a:ext>
            </a:extLst>
          </a:blip>
          <a:stretch>
            <a:fillRect/>
          </a:stretch>
        </p:blipFill>
        <p:spPr>
          <a:xfrm>
            <a:off x="9424458" y="0"/>
            <a:ext cx="2767542" cy="1778309"/>
          </a:xfrm>
          <a:prstGeom prst="rect">
            <a:avLst/>
          </a:prstGeom>
        </p:spPr>
      </p:pic>
      <p:sp>
        <p:nvSpPr>
          <p:cNvPr id="6" name="Tekstvak 5"/>
          <p:cNvSpPr txBox="1"/>
          <p:nvPr/>
        </p:nvSpPr>
        <p:spPr>
          <a:xfrm>
            <a:off x="1122744" y="1909823"/>
            <a:ext cx="8137002" cy="1477328"/>
          </a:xfrm>
          <a:prstGeom prst="rect">
            <a:avLst/>
          </a:prstGeom>
          <a:noFill/>
        </p:spPr>
        <p:txBody>
          <a:bodyPr wrap="square" rtlCol="0">
            <a:spAutoFit/>
          </a:bodyPr>
          <a:lstStyle/>
          <a:p>
            <a:pPr marL="285750" indent="-285750">
              <a:buFont typeface="Arial" charset="0"/>
              <a:buChar char="•"/>
            </a:pPr>
            <a:r>
              <a:rPr lang="nl-NL" dirty="0" smtClean="0"/>
              <a:t>Hans de Hoog </a:t>
            </a:r>
            <a:r>
              <a:rPr lang="mr-IN" dirty="0" smtClean="0"/>
              <a:t>–</a:t>
            </a:r>
            <a:r>
              <a:rPr lang="nl-NL" dirty="0" smtClean="0"/>
              <a:t> verbinder bij DAM</a:t>
            </a:r>
          </a:p>
          <a:p>
            <a:endParaRPr lang="nl-NL" dirty="0" smtClean="0"/>
          </a:p>
          <a:p>
            <a:pPr marL="285750" indent="-285750">
              <a:buFont typeface="Arial" charset="0"/>
              <a:buChar char="•"/>
            </a:pPr>
            <a:r>
              <a:rPr lang="nl-NL" dirty="0" smtClean="0"/>
              <a:t>Matthias de Visser </a:t>
            </a:r>
            <a:r>
              <a:rPr lang="mr-IN" dirty="0" smtClean="0"/>
              <a:t>–</a:t>
            </a:r>
            <a:r>
              <a:rPr lang="nl-NL" dirty="0" smtClean="0"/>
              <a:t> regisseur mobiliteit en gebiedsontwikkeling bij DAM</a:t>
            </a:r>
          </a:p>
          <a:p>
            <a:r>
              <a:rPr lang="nl-NL" dirty="0"/>
              <a:t/>
            </a:r>
            <a:br>
              <a:rPr lang="nl-NL" dirty="0"/>
            </a:br>
            <a:endParaRPr lang="nl-NL" dirty="0"/>
          </a:p>
        </p:txBody>
      </p:sp>
      <p:sp>
        <p:nvSpPr>
          <p:cNvPr id="8" name="Tekstvak 7"/>
          <p:cNvSpPr txBox="1"/>
          <p:nvPr/>
        </p:nvSpPr>
        <p:spPr>
          <a:xfrm>
            <a:off x="1122743" y="601883"/>
            <a:ext cx="7500395" cy="707886"/>
          </a:xfrm>
          <a:prstGeom prst="rect">
            <a:avLst/>
          </a:prstGeom>
          <a:noFill/>
        </p:spPr>
        <p:txBody>
          <a:bodyPr wrap="square" rtlCol="0">
            <a:spAutoFit/>
          </a:bodyPr>
          <a:lstStyle/>
          <a:p>
            <a:r>
              <a:rPr lang="nl-NL" sz="4000" b="1" dirty="0" smtClean="0"/>
              <a:t>Dam </a:t>
            </a:r>
            <a:r>
              <a:rPr lang="nl-NL" sz="4000" b="1" dirty="0"/>
              <a:t>Nederland - even voorstellen </a:t>
            </a:r>
          </a:p>
        </p:txBody>
      </p:sp>
    </p:spTree>
    <p:extLst>
      <p:ext uri="{BB962C8B-B14F-4D97-AF65-F5344CB8AC3E}">
        <p14:creationId xmlns:p14="http://schemas.microsoft.com/office/powerpoint/2010/main" val="1932766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r:link="rId3">
            <a:alphaModFix amt="43000"/>
            <a:extLst>
              <a:ext uri="{28A0092B-C50C-407E-A947-70E740481C1C}">
                <a14:useLocalDpi xmlns:a14="http://schemas.microsoft.com/office/drawing/2010/main" val="0"/>
              </a:ext>
            </a:extLst>
          </a:blip>
          <a:stretch>
            <a:fillRect/>
          </a:stretch>
        </p:blipFill>
        <p:spPr>
          <a:xfrm>
            <a:off x="9424458" y="0"/>
            <a:ext cx="2767542" cy="1778309"/>
          </a:xfrm>
          <a:prstGeom prst="rect">
            <a:avLst/>
          </a:prstGeom>
        </p:spPr>
      </p:pic>
      <p:sp>
        <p:nvSpPr>
          <p:cNvPr id="6" name="Tekstvak 5"/>
          <p:cNvSpPr txBox="1"/>
          <p:nvPr/>
        </p:nvSpPr>
        <p:spPr>
          <a:xfrm>
            <a:off x="960699" y="1145894"/>
            <a:ext cx="8137002" cy="646331"/>
          </a:xfrm>
          <a:prstGeom prst="rect">
            <a:avLst/>
          </a:prstGeom>
          <a:noFill/>
        </p:spPr>
        <p:txBody>
          <a:bodyPr wrap="square" rtlCol="0">
            <a:spAutoFit/>
          </a:bodyPr>
          <a:lstStyle/>
          <a:p>
            <a:r>
              <a:rPr lang="nl-NL" dirty="0"/>
              <a:t/>
            </a:r>
            <a:br>
              <a:rPr lang="nl-NL" dirty="0"/>
            </a:br>
            <a:endParaRPr lang="nl-NL" dirty="0"/>
          </a:p>
        </p:txBody>
      </p:sp>
      <p:sp>
        <p:nvSpPr>
          <p:cNvPr id="8" name="Tekstvak 7"/>
          <p:cNvSpPr txBox="1"/>
          <p:nvPr/>
        </p:nvSpPr>
        <p:spPr>
          <a:xfrm>
            <a:off x="1122743" y="601884"/>
            <a:ext cx="7870785" cy="707886"/>
          </a:xfrm>
          <a:prstGeom prst="rect">
            <a:avLst/>
          </a:prstGeom>
          <a:noFill/>
        </p:spPr>
        <p:txBody>
          <a:bodyPr wrap="square" rtlCol="0">
            <a:spAutoFit/>
          </a:bodyPr>
          <a:lstStyle/>
          <a:p>
            <a:r>
              <a:rPr lang="nl-NL" sz="4000" b="1" dirty="0"/>
              <a:t>Missie en visie DAM Nederland</a:t>
            </a:r>
          </a:p>
        </p:txBody>
      </p:sp>
      <p:sp>
        <p:nvSpPr>
          <p:cNvPr id="5" name="Tekstvak 4"/>
          <p:cNvSpPr txBox="1"/>
          <p:nvPr/>
        </p:nvSpPr>
        <p:spPr>
          <a:xfrm>
            <a:off x="838200" y="2210765"/>
            <a:ext cx="8953499" cy="3970318"/>
          </a:xfrm>
          <a:prstGeom prst="rect">
            <a:avLst/>
          </a:prstGeom>
          <a:noFill/>
        </p:spPr>
        <p:txBody>
          <a:bodyPr wrap="square" rtlCol="0">
            <a:spAutoFit/>
          </a:bodyPr>
          <a:lstStyle/>
          <a:p>
            <a:pPr marL="285750" indent="-285750">
              <a:buFont typeface="Arial" charset="0"/>
              <a:buChar char="•"/>
            </a:pPr>
            <a:r>
              <a:rPr lang="nl-NL" dirty="0" smtClean="0"/>
              <a:t>DAM staat voor duurzame aanvullende mobiliteit, </a:t>
            </a:r>
          </a:p>
          <a:p>
            <a:pPr marL="285750" indent="-285750">
              <a:buFont typeface="Arial" charset="0"/>
              <a:buChar char="•"/>
            </a:pPr>
            <a:r>
              <a:rPr lang="nl-NL" dirty="0" smtClean="0"/>
              <a:t>DAM jaagt betekenisvolle samenwerkingen aan op het gebied van vervoer en verkeer,</a:t>
            </a:r>
          </a:p>
          <a:p>
            <a:pPr marL="285750" indent="-285750">
              <a:buFont typeface="Arial" charset="0"/>
              <a:buChar char="•"/>
            </a:pPr>
            <a:r>
              <a:rPr lang="nl-NL" dirty="0" smtClean="0"/>
              <a:t>DAM verbindt organisaties en (ontwikkelt) mensen,</a:t>
            </a:r>
          </a:p>
          <a:p>
            <a:pPr marL="285750" indent="-285750">
              <a:buFont typeface="Arial" charset="0"/>
              <a:buChar char="•"/>
            </a:pPr>
            <a:r>
              <a:rPr lang="nl-NL" dirty="0" smtClean="0"/>
              <a:t>DAM gelooft in betekenis door samenwerking, aandacht en “de prikkel op de juiste plek” </a:t>
            </a:r>
          </a:p>
          <a:p>
            <a:pPr marL="285750" indent="-285750">
              <a:buFont typeface="Arial" charset="0"/>
              <a:buChar char="•"/>
            </a:pPr>
            <a:r>
              <a:rPr lang="nl-NL" dirty="0" smtClean="0"/>
              <a:t>DAM realiseert financieel rendement én maatschappelijke toegevoegde waarde </a:t>
            </a:r>
          </a:p>
          <a:p>
            <a:pPr marL="285750" indent="-285750">
              <a:buFont typeface="Arial" charset="0"/>
              <a:buChar char="•"/>
            </a:pPr>
            <a:endParaRPr lang="nl-NL" dirty="0" smtClean="0"/>
          </a:p>
          <a:p>
            <a:pPr marL="285750" indent="-285750">
              <a:buFont typeface="Arial" charset="0"/>
              <a:buChar char="•"/>
            </a:pPr>
            <a:endParaRPr lang="nl-NL" dirty="0"/>
          </a:p>
          <a:p>
            <a:pPr marL="285750" indent="-285750">
              <a:buFont typeface="Arial" charset="0"/>
              <a:buChar char="•"/>
            </a:pPr>
            <a:endParaRPr lang="nl-NL" dirty="0" smtClean="0"/>
          </a:p>
          <a:p>
            <a:pPr marL="285750" indent="-285750">
              <a:buFont typeface="Arial" charset="0"/>
              <a:buChar char="•"/>
            </a:pPr>
            <a:r>
              <a:rPr lang="nl-NL" dirty="0" smtClean="0"/>
              <a:t>Financieel rendement / besparing vervoerskosten</a:t>
            </a:r>
          </a:p>
          <a:p>
            <a:pPr marL="285750" indent="-285750">
              <a:buFont typeface="Arial" charset="0"/>
              <a:buChar char="•"/>
            </a:pPr>
            <a:r>
              <a:rPr lang="nl-NL" dirty="0" smtClean="0"/>
              <a:t>Maatschappelijke toegevoegde waarde / maatschappelijke coherentie</a:t>
            </a:r>
          </a:p>
          <a:p>
            <a:pPr marL="285750" indent="-285750">
              <a:buFont typeface="Arial" charset="0"/>
              <a:buChar char="•"/>
            </a:pPr>
            <a:endParaRPr lang="nl-NL" dirty="0"/>
          </a:p>
          <a:p>
            <a:pPr marL="285750" indent="-285750">
              <a:buFont typeface="Arial" charset="0"/>
              <a:buChar char="•"/>
            </a:pPr>
            <a:endParaRPr lang="nl-NL" dirty="0" smtClean="0"/>
          </a:p>
          <a:p>
            <a:r>
              <a:rPr lang="nl-NL" dirty="0" smtClean="0"/>
              <a:t>Dam wil de wereld van morgen een beetje mooier maken, wij willen </a:t>
            </a:r>
            <a:r>
              <a:rPr lang="nl-NL" dirty="0"/>
              <a:t/>
            </a:r>
            <a:br>
              <a:rPr lang="nl-NL" dirty="0"/>
            </a:br>
            <a:endParaRPr lang="nl-NL" dirty="0"/>
          </a:p>
        </p:txBody>
      </p:sp>
    </p:spTree>
    <p:extLst>
      <p:ext uri="{BB962C8B-B14F-4D97-AF65-F5344CB8AC3E}">
        <p14:creationId xmlns:p14="http://schemas.microsoft.com/office/powerpoint/2010/main" val="2022366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r:link="rId3">
            <a:alphaModFix amt="43000"/>
            <a:extLst>
              <a:ext uri="{28A0092B-C50C-407E-A947-70E740481C1C}">
                <a14:useLocalDpi xmlns:a14="http://schemas.microsoft.com/office/drawing/2010/main" val="0"/>
              </a:ext>
            </a:extLst>
          </a:blip>
          <a:stretch>
            <a:fillRect/>
          </a:stretch>
        </p:blipFill>
        <p:spPr>
          <a:xfrm>
            <a:off x="9424458" y="0"/>
            <a:ext cx="2767542" cy="1778309"/>
          </a:xfrm>
          <a:prstGeom prst="rect">
            <a:avLst/>
          </a:prstGeom>
        </p:spPr>
      </p:pic>
      <p:sp>
        <p:nvSpPr>
          <p:cNvPr id="6" name="Tekstvak 5"/>
          <p:cNvSpPr txBox="1"/>
          <p:nvPr/>
        </p:nvSpPr>
        <p:spPr>
          <a:xfrm>
            <a:off x="960699" y="1145894"/>
            <a:ext cx="8137002" cy="646331"/>
          </a:xfrm>
          <a:prstGeom prst="rect">
            <a:avLst/>
          </a:prstGeom>
          <a:noFill/>
        </p:spPr>
        <p:txBody>
          <a:bodyPr wrap="square" rtlCol="0">
            <a:spAutoFit/>
          </a:bodyPr>
          <a:lstStyle/>
          <a:p>
            <a:r>
              <a:rPr lang="nl-NL" dirty="0"/>
              <a:t/>
            </a:r>
            <a:br>
              <a:rPr lang="nl-NL" dirty="0"/>
            </a:br>
            <a:endParaRPr lang="nl-NL" dirty="0"/>
          </a:p>
        </p:txBody>
      </p:sp>
      <p:sp>
        <p:nvSpPr>
          <p:cNvPr id="8" name="Tekstvak 7"/>
          <p:cNvSpPr txBox="1"/>
          <p:nvPr/>
        </p:nvSpPr>
        <p:spPr>
          <a:xfrm>
            <a:off x="1122743" y="601884"/>
            <a:ext cx="7454097" cy="707886"/>
          </a:xfrm>
          <a:prstGeom prst="rect">
            <a:avLst/>
          </a:prstGeom>
          <a:noFill/>
        </p:spPr>
        <p:txBody>
          <a:bodyPr wrap="square" rtlCol="0">
            <a:spAutoFit/>
          </a:bodyPr>
          <a:lstStyle/>
          <a:p>
            <a:r>
              <a:rPr lang="nl-NL" sz="4000" b="1" dirty="0"/>
              <a:t>Betekenisvol Samenwerken</a:t>
            </a:r>
          </a:p>
        </p:txBody>
      </p:sp>
      <p:sp>
        <p:nvSpPr>
          <p:cNvPr id="2" name="Tekstvak 1"/>
          <p:cNvSpPr txBox="1"/>
          <p:nvPr/>
        </p:nvSpPr>
        <p:spPr>
          <a:xfrm>
            <a:off x="1231900" y="1853780"/>
            <a:ext cx="7865801" cy="2585323"/>
          </a:xfrm>
          <a:prstGeom prst="rect">
            <a:avLst/>
          </a:prstGeom>
          <a:noFill/>
        </p:spPr>
        <p:txBody>
          <a:bodyPr wrap="square" rtlCol="0">
            <a:spAutoFit/>
          </a:bodyPr>
          <a:lstStyle/>
          <a:p>
            <a:r>
              <a:rPr lang="nl-NL" dirty="0" smtClean="0"/>
              <a:t>Dam Nederland verbindt in afgebakende gebieden organisaties en mensen die begrijpen dat het combineren van vervoer en het delen van (over)capaciteit van mensen en middelen leidt tot financieel rendement en enorme potentie om capaciteit maximaal te benutten.</a:t>
            </a:r>
          </a:p>
          <a:p>
            <a:r>
              <a:rPr lang="nl-NL" dirty="0" smtClean="0"/>
              <a:t> </a:t>
            </a:r>
          </a:p>
          <a:p>
            <a:r>
              <a:rPr lang="nl-NL" dirty="0" smtClean="0"/>
              <a:t>Dam Nederland heeft de expertise om in deze gebieden de juiste organisaties met elkaar te laten “puzzelen”.</a:t>
            </a:r>
          </a:p>
          <a:p>
            <a:r>
              <a:rPr lang="nl-NL" dirty="0" smtClean="0"/>
              <a:t>Dam Nederland jaagt op basis van simpele principes betekenisvolle samenwerking aan.</a:t>
            </a:r>
            <a:endParaRPr lang="nl-NL" dirty="0"/>
          </a:p>
        </p:txBody>
      </p:sp>
    </p:spTree>
    <p:extLst>
      <p:ext uri="{BB962C8B-B14F-4D97-AF65-F5344CB8AC3E}">
        <p14:creationId xmlns:p14="http://schemas.microsoft.com/office/powerpoint/2010/main" val="1459370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r:link="rId3">
            <a:alphaModFix amt="43000"/>
            <a:extLst>
              <a:ext uri="{28A0092B-C50C-407E-A947-70E740481C1C}">
                <a14:useLocalDpi xmlns:a14="http://schemas.microsoft.com/office/drawing/2010/main" val="0"/>
              </a:ext>
            </a:extLst>
          </a:blip>
          <a:stretch>
            <a:fillRect/>
          </a:stretch>
        </p:blipFill>
        <p:spPr>
          <a:xfrm>
            <a:off x="9424458" y="0"/>
            <a:ext cx="2767542" cy="1778309"/>
          </a:xfrm>
          <a:prstGeom prst="rect">
            <a:avLst/>
          </a:prstGeom>
        </p:spPr>
      </p:pic>
      <p:sp>
        <p:nvSpPr>
          <p:cNvPr id="6" name="Tekstvak 5"/>
          <p:cNvSpPr txBox="1"/>
          <p:nvPr/>
        </p:nvSpPr>
        <p:spPr>
          <a:xfrm>
            <a:off x="960699" y="1145894"/>
            <a:ext cx="8137002" cy="646331"/>
          </a:xfrm>
          <a:prstGeom prst="rect">
            <a:avLst/>
          </a:prstGeom>
          <a:noFill/>
        </p:spPr>
        <p:txBody>
          <a:bodyPr wrap="square" rtlCol="0">
            <a:spAutoFit/>
          </a:bodyPr>
          <a:lstStyle/>
          <a:p>
            <a:r>
              <a:rPr lang="nl-NL" dirty="0"/>
              <a:t/>
            </a:r>
            <a:br>
              <a:rPr lang="nl-NL" dirty="0"/>
            </a:br>
            <a:endParaRPr lang="nl-NL" dirty="0"/>
          </a:p>
        </p:txBody>
      </p:sp>
      <p:sp>
        <p:nvSpPr>
          <p:cNvPr id="8" name="Tekstvak 7"/>
          <p:cNvSpPr txBox="1"/>
          <p:nvPr/>
        </p:nvSpPr>
        <p:spPr>
          <a:xfrm>
            <a:off x="1122743" y="601884"/>
            <a:ext cx="7454097" cy="707886"/>
          </a:xfrm>
          <a:prstGeom prst="rect">
            <a:avLst/>
          </a:prstGeom>
          <a:noFill/>
        </p:spPr>
        <p:txBody>
          <a:bodyPr wrap="square" rtlCol="0">
            <a:spAutoFit/>
          </a:bodyPr>
          <a:lstStyle/>
          <a:p>
            <a:r>
              <a:rPr lang="nl-NL" sz="4000" b="1" dirty="0"/>
              <a:t>Betekenisvol Samenwerken</a:t>
            </a:r>
          </a:p>
        </p:txBody>
      </p:sp>
      <p:sp>
        <p:nvSpPr>
          <p:cNvPr id="5" name="Tekstvak 4"/>
          <p:cNvSpPr txBox="1"/>
          <p:nvPr/>
        </p:nvSpPr>
        <p:spPr>
          <a:xfrm>
            <a:off x="1231900" y="4725365"/>
            <a:ext cx="8137002" cy="923330"/>
          </a:xfrm>
          <a:prstGeom prst="rect">
            <a:avLst/>
          </a:prstGeom>
          <a:noFill/>
        </p:spPr>
        <p:txBody>
          <a:bodyPr wrap="square" rtlCol="0">
            <a:spAutoFit/>
          </a:bodyPr>
          <a:lstStyle/>
          <a:p>
            <a:pPr marL="285750" indent="-285750">
              <a:buFont typeface="Arial" charset="0"/>
              <a:buChar char="•"/>
            </a:pPr>
            <a:endParaRPr lang="nl-NL" dirty="0" smtClean="0"/>
          </a:p>
          <a:p>
            <a:r>
              <a:rPr lang="nl-NL" dirty="0"/>
              <a:t/>
            </a:r>
            <a:br>
              <a:rPr lang="nl-NL" dirty="0"/>
            </a:br>
            <a:endParaRPr lang="nl-NL" dirty="0"/>
          </a:p>
        </p:txBody>
      </p:sp>
      <p:sp>
        <p:nvSpPr>
          <p:cNvPr id="2" name="Tekstvak 1"/>
          <p:cNvSpPr txBox="1"/>
          <p:nvPr/>
        </p:nvSpPr>
        <p:spPr>
          <a:xfrm>
            <a:off x="1231900" y="1853780"/>
            <a:ext cx="7865801" cy="369332"/>
          </a:xfrm>
          <a:prstGeom prst="rect">
            <a:avLst/>
          </a:prstGeom>
          <a:noFill/>
        </p:spPr>
        <p:txBody>
          <a:bodyPr wrap="square" rtlCol="0">
            <a:spAutoFit/>
          </a:bodyPr>
          <a:lstStyle/>
          <a:p>
            <a:r>
              <a:rPr lang="nl-NL" dirty="0" smtClean="0"/>
              <a:t>Dam Nederland</a:t>
            </a:r>
            <a:endParaRPr lang="nl-NL" dirty="0"/>
          </a:p>
        </p:txBody>
      </p:sp>
      <p:sp>
        <p:nvSpPr>
          <p:cNvPr id="7" name="Tekstvak 6"/>
          <p:cNvSpPr txBox="1"/>
          <p:nvPr/>
        </p:nvSpPr>
        <p:spPr>
          <a:xfrm>
            <a:off x="1231900" y="4598365"/>
            <a:ext cx="8137002" cy="2031325"/>
          </a:xfrm>
          <a:prstGeom prst="rect">
            <a:avLst/>
          </a:prstGeom>
          <a:noFill/>
        </p:spPr>
        <p:txBody>
          <a:bodyPr wrap="square" rtlCol="0">
            <a:spAutoFit/>
          </a:bodyPr>
          <a:lstStyle/>
          <a:p>
            <a:pPr marL="285750" indent="-285750">
              <a:buFont typeface="Arial" charset="0"/>
              <a:buChar char="•"/>
            </a:pPr>
            <a:r>
              <a:rPr lang="nl-NL" dirty="0" smtClean="0"/>
              <a:t>Samenwerking lokaal in afgebakend gebied</a:t>
            </a:r>
          </a:p>
          <a:p>
            <a:pPr marL="285750" indent="-285750">
              <a:buFont typeface="Arial" charset="0"/>
              <a:buChar char="•"/>
            </a:pPr>
            <a:r>
              <a:rPr lang="nl-NL" dirty="0" smtClean="0"/>
              <a:t>Samenwerking in het delen van capaciteit reeds beschikbare voertuigen</a:t>
            </a:r>
          </a:p>
          <a:p>
            <a:pPr marL="285750" indent="-285750">
              <a:buFont typeface="Arial" charset="0"/>
              <a:buChar char="•"/>
            </a:pPr>
            <a:r>
              <a:rPr lang="nl-NL" dirty="0"/>
              <a:t>Optimalisatie door toevoegen duurzaam aanvullend vervoer</a:t>
            </a:r>
          </a:p>
          <a:p>
            <a:pPr marL="285750" indent="-285750">
              <a:buFont typeface="Arial" charset="0"/>
              <a:buChar char="•"/>
            </a:pPr>
            <a:r>
              <a:rPr lang="nl-NL" dirty="0" smtClean="0"/>
              <a:t>Maximaal benutten van (over) capaciteit mensen en middelen</a:t>
            </a:r>
          </a:p>
          <a:p>
            <a:pPr marL="285750" indent="-285750">
              <a:buFont typeface="Arial" charset="0"/>
              <a:buChar char="•"/>
            </a:pPr>
            <a:endParaRPr lang="nl-NL" dirty="0" smtClean="0"/>
          </a:p>
          <a:p>
            <a:r>
              <a:rPr lang="nl-NL" dirty="0"/>
              <a:t/>
            </a:r>
            <a:br>
              <a:rPr lang="nl-NL" dirty="0"/>
            </a:br>
            <a:endParaRPr lang="nl-NL" dirty="0"/>
          </a:p>
        </p:txBody>
      </p:sp>
    </p:spTree>
    <p:extLst>
      <p:ext uri="{BB962C8B-B14F-4D97-AF65-F5344CB8AC3E}">
        <p14:creationId xmlns:p14="http://schemas.microsoft.com/office/powerpoint/2010/main" val="1716042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r:link="rId3">
            <a:alphaModFix amt="43000"/>
            <a:extLst>
              <a:ext uri="{28A0092B-C50C-407E-A947-70E740481C1C}">
                <a14:useLocalDpi xmlns:a14="http://schemas.microsoft.com/office/drawing/2010/main" val="0"/>
              </a:ext>
            </a:extLst>
          </a:blip>
          <a:stretch>
            <a:fillRect/>
          </a:stretch>
        </p:blipFill>
        <p:spPr>
          <a:xfrm>
            <a:off x="9424458" y="0"/>
            <a:ext cx="2767542" cy="1778309"/>
          </a:xfrm>
          <a:prstGeom prst="rect">
            <a:avLst/>
          </a:prstGeom>
        </p:spPr>
      </p:pic>
      <p:sp>
        <p:nvSpPr>
          <p:cNvPr id="8" name="Tekstvak 7"/>
          <p:cNvSpPr txBox="1"/>
          <p:nvPr/>
        </p:nvSpPr>
        <p:spPr>
          <a:xfrm>
            <a:off x="1122743" y="601884"/>
            <a:ext cx="7430947" cy="707886"/>
          </a:xfrm>
          <a:prstGeom prst="rect">
            <a:avLst/>
          </a:prstGeom>
          <a:noFill/>
        </p:spPr>
        <p:txBody>
          <a:bodyPr wrap="square" rtlCol="0">
            <a:spAutoFit/>
          </a:bodyPr>
          <a:lstStyle/>
          <a:p>
            <a:r>
              <a:rPr lang="nl-NL" sz="4000" b="1" dirty="0"/>
              <a:t>Gebiedsontwikkeling</a:t>
            </a:r>
          </a:p>
        </p:txBody>
      </p:sp>
      <p:sp>
        <p:nvSpPr>
          <p:cNvPr id="5" name="Tekstvak 4"/>
          <p:cNvSpPr txBox="1"/>
          <p:nvPr/>
        </p:nvSpPr>
        <p:spPr>
          <a:xfrm>
            <a:off x="1122743" y="2210765"/>
            <a:ext cx="8137002" cy="646331"/>
          </a:xfrm>
          <a:prstGeom prst="rect">
            <a:avLst/>
          </a:prstGeom>
          <a:noFill/>
        </p:spPr>
        <p:txBody>
          <a:bodyPr wrap="square" rtlCol="0">
            <a:spAutoFit/>
          </a:bodyPr>
          <a:lstStyle/>
          <a:p>
            <a:r>
              <a:rPr lang="nl-NL" dirty="0" smtClean="0"/>
              <a:t>Vraagstukken zijn in ieder gebied vergelijkbaar, maatschappelijke thema’s ook</a:t>
            </a:r>
            <a:r>
              <a:rPr lang="nl-NL" dirty="0"/>
              <a:t/>
            </a:r>
            <a:br>
              <a:rPr lang="nl-NL" dirty="0"/>
            </a:br>
            <a:endParaRPr lang="nl-NL" dirty="0"/>
          </a:p>
        </p:txBody>
      </p:sp>
    </p:spTree>
    <p:extLst>
      <p:ext uri="{BB962C8B-B14F-4D97-AF65-F5344CB8AC3E}">
        <p14:creationId xmlns:p14="http://schemas.microsoft.com/office/powerpoint/2010/main" val="1984684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r:link="rId3">
            <a:alphaModFix amt="43000"/>
            <a:extLst>
              <a:ext uri="{28A0092B-C50C-407E-A947-70E740481C1C}">
                <a14:useLocalDpi xmlns:a14="http://schemas.microsoft.com/office/drawing/2010/main" val="0"/>
              </a:ext>
            </a:extLst>
          </a:blip>
          <a:stretch>
            <a:fillRect/>
          </a:stretch>
        </p:blipFill>
        <p:spPr>
          <a:xfrm>
            <a:off x="9424458" y="0"/>
            <a:ext cx="2767542" cy="1778309"/>
          </a:xfrm>
          <a:prstGeom prst="rect">
            <a:avLst/>
          </a:prstGeom>
        </p:spPr>
      </p:pic>
      <p:sp>
        <p:nvSpPr>
          <p:cNvPr id="8" name="Tekstvak 7"/>
          <p:cNvSpPr txBox="1"/>
          <p:nvPr/>
        </p:nvSpPr>
        <p:spPr>
          <a:xfrm>
            <a:off x="1122743" y="601884"/>
            <a:ext cx="7430947" cy="707886"/>
          </a:xfrm>
          <a:prstGeom prst="rect">
            <a:avLst/>
          </a:prstGeom>
          <a:noFill/>
        </p:spPr>
        <p:txBody>
          <a:bodyPr wrap="square" rtlCol="0">
            <a:spAutoFit/>
          </a:bodyPr>
          <a:lstStyle/>
          <a:p>
            <a:r>
              <a:rPr lang="nl-NL" sz="4000" b="1" dirty="0"/>
              <a:t>Gebiedsontwikkeling</a:t>
            </a:r>
          </a:p>
        </p:txBody>
      </p:sp>
      <p:sp>
        <p:nvSpPr>
          <p:cNvPr id="5" name="Tekstvak 4"/>
          <p:cNvSpPr txBox="1"/>
          <p:nvPr/>
        </p:nvSpPr>
        <p:spPr>
          <a:xfrm>
            <a:off x="1122743" y="2210765"/>
            <a:ext cx="8137002" cy="646331"/>
          </a:xfrm>
          <a:prstGeom prst="rect">
            <a:avLst/>
          </a:prstGeom>
          <a:noFill/>
        </p:spPr>
        <p:txBody>
          <a:bodyPr wrap="square" rtlCol="0">
            <a:spAutoFit/>
          </a:bodyPr>
          <a:lstStyle/>
          <a:p>
            <a:r>
              <a:rPr lang="nl-NL" dirty="0"/>
              <a:t/>
            </a:r>
            <a:br>
              <a:rPr lang="nl-NL" dirty="0"/>
            </a:br>
            <a:endParaRPr lang="nl-NL" dirty="0"/>
          </a:p>
        </p:txBody>
      </p:sp>
    </p:spTree>
    <p:extLst>
      <p:ext uri="{BB962C8B-B14F-4D97-AF65-F5344CB8AC3E}">
        <p14:creationId xmlns:p14="http://schemas.microsoft.com/office/powerpoint/2010/main" val="363321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r:link="rId3">
            <a:alphaModFix amt="43000"/>
            <a:extLst>
              <a:ext uri="{28A0092B-C50C-407E-A947-70E740481C1C}">
                <a14:useLocalDpi xmlns:a14="http://schemas.microsoft.com/office/drawing/2010/main" val="0"/>
              </a:ext>
            </a:extLst>
          </a:blip>
          <a:stretch>
            <a:fillRect/>
          </a:stretch>
        </p:blipFill>
        <p:spPr>
          <a:xfrm>
            <a:off x="9424458" y="0"/>
            <a:ext cx="2767542" cy="1778309"/>
          </a:xfrm>
          <a:prstGeom prst="rect">
            <a:avLst/>
          </a:prstGeom>
        </p:spPr>
      </p:pic>
      <p:sp>
        <p:nvSpPr>
          <p:cNvPr id="8" name="Tekstvak 7"/>
          <p:cNvSpPr txBox="1"/>
          <p:nvPr/>
        </p:nvSpPr>
        <p:spPr>
          <a:xfrm>
            <a:off x="1122743" y="601884"/>
            <a:ext cx="7373075" cy="1323439"/>
          </a:xfrm>
          <a:prstGeom prst="rect">
            <a:avLst/>
          </a:prstGeom>
          <a:noFill/>
        </p:spPr>
        <p:txBody>
          <a:bodyPr wrap="square" rtlCol="0">
            <a:spAutoFit/>
          </a:bodyPr>
          <a:lstStyle/>
          <a:p>
            <a:r>
              <a:rPr lang="nl-NL" sz="4000" b="1" dirty="0"/>
              <a:t>Resultaten DAM </a:t>
            </a:r>
            <a:r>
              <a:rPr lang="mr-IN" sz="4000" b="1" dirty="0"/>
              <a:t>–</a:t>
            </a:r>
            <a:r>
              <a:rPr lang="nl-NL" sz="4000" b="1" dirty="0"/>
              <a:t> </a:t>
            </a:r>
            <a:r>
              <a:rPr lang="nl-NL" sz="4000" b="1" dirty="0" err="1"/>
              <a:t>Waardetabel</a:t>
            </a:r>
            <a:r>
              <a:rPr lang="nl-NL" sz="4000" b="1" dirty="0"/>
              <a:t> </a:t>
            </a:r>
            <a:r>
              <a:rPr lang="nl-NL" sz="4000" b="1" dirty="0" smtClean="0"/>
              <a:t>Walcheren (voorbeeld)</a:t>
            </a:r>
            <a:endParaRPr lang="nl-NL" sz="4000" b="1" dirty="0"/>
          </a:p>
        </p:txBody>
      </p:sp>
      <p:sp>
        <p:nvSpPr>
          <p:cNvPr id="6" name="Tekstvak 5"/>
          <p:cNvSpPr txBox="1"/>
          <p:nvPr/>
        </p:nvSpPr>
        <p:spPr>
          <a:xfrm>
            <a:off x="1447800" y="2349500"/>
            <a:ext cx="8065558" cy="4801314"/>
          </a:xfrm>
          <a:prstGeom prst="rect">
            <a:avLst/>
          </a:prstGeom>
          <a:noFill/>
        </p:spPr>
        <p:txBody>
          <a:bodyPr wrap="square" rtlCol="0">
            <a:spAutoFit/>
          </a:bodyPr>
          <a:lstStyle/>
          <a:p>
            <a:pPr marL="285750" indent="-285750">
              <a:buFont typeface="Arial" charset="0"/>
              <a:buChar char="•"/>
            </a:pPr>
            <a:r>
              <a:rPr lang="nl-NL" dirty="0" smtClean="0"/>
              <a:t>Waarde creatie DAM financieel </a:t>
            </a:r>
          </a:p>
          <a:p>
            <a:pPr marL="285750" indent="-285750">
              <a:buFont typeface="Arial" charset="0"/>
              <a:buChar char="•"/>
            </a:pPr>
            <a:r>
              <a:rPr lang="nl-NL" dirty="0" smtClean="0"/>
              <a:t>EUR; 18.750,- per maand </a:t>
            </a:r>
            <a:r>
              <a:rPr lang="nl-NL" dirty="0" err="1" smtClean="0"/>
              <a:t>obv</a:t>
            </a:r>
            <a:r>
              <a:rPr lang="nl-NL" dirty="0" smtClean="0"/>
              <a:t> inzet 7 voertuigen</a:t>
            </a:r>
          </a:p>
          <a:p>
            <a:pPr marL="285750" indent="-285750">
              <a:buFont typeface="Arial" charset="0"/>
              <a:buChar char="•"/>
            </a:pPr>
            <a:r>
              <a:rPr lang="nl-NL" dirty="0" smtClean="0"/>
              <a:t>EUR;   2.678,- per voertuig per maand</a:t>
            </a:r>
          </a:p>
          <a:p>
            <a:pPr marL="285750" indent="-285750">
              <a:buFont typeface="Arial" charset="0"/>
              <a:buChar char="•"/>
            </a:pPr>
            <a:endParaRPr lang="nl-NL" dirty="0"/>
          </a:p>
          <a:p>
            <a:r>
              <a:rPr lang="nl-NL" dirty="0" smtClean="0"/>
              <a:t>Capaciteit van deze 7 (rolstoelgeschikte) voertuigen is benut voor 65% op basis van 12 uur per dag beschikbaarheid. Verdere verlaging Km-kostprijs door toevoeging </a:t>
            </a:r>
            <a:r>
              <a:rPr lang="nl-NL" dirty="0" err="1" smtClean="0"/>
              <a:t>leisure</a:t>
            </a:r>
            <a:r>
              <a:rPr lang="nl-NL" dirty="0" smtClean="0"/>
              <a:t> opdrachten in avonden / weekends.</a:t>
            </a:r>
          </a:p>
          <a:p>
            <a:endParaRPr lang="nl-NL" dirty="0" smtClean="0"/>
          </a:p>
          <a:p>
            <a:pPr marL="285750" indent="-285750">
              <a:buFont typeface="Arial" charset="0"/>
              <a:buChar char="•"/>
            </a:pPr>
            <a:r>
              <a:rPr lang="nl-NL" dirty="0" smtClean="0"/>
              <a:t>Belangrijkste </a:t>
            </a:r>
            <a:r>
              <a:rPr lang="nl-NL" dirty="0" err="1" smtClean="0"/>
              <a:t>KPI’s</a:t>
            </a:r>
            <a:r>
              <a:rPr lang="nl-NL" dirty="0" smtClean="0"/>
              <a:t> DAM in samenwerking;</a:t>
            </a:r>
          </a:p>
          <a:p>
            <a:pPr marL="285750" indent="-285750">
              <a:buFont typeface="Courier New" charset="0"/>
              <a:buChar char="o"/>
            </a:pPr>
            <a:r>
              <a:rPr lang="nl-NL" dirty="0" smtClean="0"/>
              <a:t>Verbinden </a:t>
            </a:r>
          </a:p>
          <a:p>
            <a:pPr marL="285750" indent="-285750">
              <a:buFont typeface="Courier New" charset="0"/>
              <a:buChar char="o"/>
            </a:pPr>
            <a:r>
              <a:rPr lang="nl-NL" dirty="0" smtClean="0"/>
              <a:t>Puzzelen</a:t>
            </a:r>
          </a:p>
          <a:p>
            <a:pPr marL="285750" indent="-285750">
              <a:buFont typeface="Courier New" charset="0"/>
              <a:buChar char="o"/>
            </a:pPr>
            <a:r>
              <a:rPr lang="nl-NL" dirty="0" smtClean="0"/>
              <a:t>Aandacht </a:t>
            </a:r>
          </a:p>
          <a:p>
            <a:pPr marL="285750" indent="-285750">
              <a:buFont typeface="Courier New" charset="0"/>
              <a:buChar char="o"/>
            </a:pPr>
            <a:r>
              <a:rPr lang="nl-NL" dirty="0"/>
              <a:t>P</a:t>
            </a:r>
            <a:r>
              <a:rPr lang="nl-NL" dirty="0" smtClean="0"/>
              <a:t>rikkel op de juiste plaats (schoenmaker blijft bij leest)</a:t>
            </a:r>
          </a:p>
          <a:p>
            <a:pPr marL="285750" indent="-285750">
              <a:buFont typeface="Arial" charset="0"/>
              <a:buChar char="•"/>
            </a:pPr>
            <a:endParaRPr lang="nl-NL" dirty="0" smtClean="0"/>
          </a:p>
          <a:p>
            <a:pPr marL="285750" indent="-285750">
              <a:buFont typeface="Arial" charset="0"/>
              <a:buChar char="•"/>
            </a:pPr>
            <a:endParaRPr lang="nl-NL" dirty="0" smtClean="0"/>
          </a:p>
          <a:p>
            <a:endParaRPr lang="nl-NL" dirty="0"/>
          </a:p>
          <a:p>
            <a:endParaRPr lang="nl-NL" dirty="0"/>
          </a:p>
        </p:txBody>
      </p:sp>
    </p:spTree>
    <p:extLst>
      <p:ext uri="{BB962C8B-B14F-4D97-AF65-F5344CB8AC3E}">
        <p14:creationId xmlns:p14="http://schemas.microsoft.com/office/powerpoint/2010/main" val="1445506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TotalTime>
  <Words>808</Words>
  <Application>Microsoft Macintosh PowerPoint</Application>
  <PresentationFormat>Breedbeeld</PresentationFormat>
  <Paragraphs>113</Paragraphs>
  <Slides>11</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Calibri</vt:lpstr>
      <vt:lpstr>Calibri Light</vt:lpstr>
      <vt:lpstr>Courier New</vt:lpstr>
      <vt:lpstr>Mangal</vt:lpstr>
      <vt:lpstr>Arial</vt:lpstr>
      <vt:lpstr>Office-thema</vt:lpstr>
      <vt:lpstr>Presentatie  DAM Nederland  Economische Impuls Zeeland Werkgroep Mobiliteit  12 maart 2019 – Matthias de Visser</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Microsoft Office-gebruiker</dc:creator>
  <cp:lastModifiedBy>Microsoft Office-gebruiker</cp:lastModifiedBy>
  <cp:revision>24</cp:revision>
  <dcterms:created xsi:type="dcterms:W3CDTF">2019-03-09T09:22:34Z</dcterms:created>
  <dcterms:modified xsi:type="dcterms:W3CDTF">2019-03-09T19:04:43Z</dcterms:modified>
</cp:coreProperties>
</file>