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16"/>
  </p:notesMasterIdLst>
  <p:handoutMasterIdLst>
    <p:handoutMasterId r:id="rId17"/>
  </p:handoutMasterIdLst>
  <p:sldIdLst>
    <p:sldId id="256" r:id="rId2"/>
    <p:sldId id="267" r:id="rId3"/>
    <p:sldId id="294" r:id="rId4"/>
    <p:sldId id="258" r:id="rId5"/>
    <p:sldId id="320" r:id="rId6"/>
    <p:sldId id="292" r:id="rId7"/>
    <p:sldId id="284" r:id="rId8"/>
    <p:sldId id="285" r:id="rId9"/>
    <p:sldId id="286" r:id="rId10"/>
    <p:sldId id="321" r:id="rId11"/>
    <p:sldId id="322" r:id="rId12"/>
    <p:sldId id="323" r:id="rId13"/>
    <p:sldId id="324" r:id="rId14"/>
    <p:sldId id="280" r:id="rId15"/>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zka van de Weg" initials="AvdW" lastIdx="1" clrIdx="0">
    <p:extLst>
      <p:ext uri="{19B8F6BF-5375-455C-9EA6-DF929625EA0E}">
        <p15:presenceInfo xmlns:p15="http://schemas.microsoft.com/office/powerpoint/2012/main" userId="0b829bf5d0ab57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2982" autoAdjust="0"/>
  </p:normalViewPr>
  <p:slideViewPr>
    <p:cSldViewPr snapToGrid="0">
      <p:cViewPr varScale="1">
        <p:scale>
          <a:sx n="68" d="100"/>
          <a:sy n="68" d="100"/>
        </p:scale>
        <p:origin x="894" y="66"/>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24E8B3F2-6488-448B-948B-03CAAAA7D014}" type="datetimeFigureOut">
              <a:rPr lang="en-US" smtClean="0"/>
              <a:t>6/2/2020</a:t>
            </a:fld>
            <a:endParaRPr lang="en-US"/>
          </a:p>
        </p:txBody>
      </p:sp>
      <p:sp>
        <p:nvSpPr>
          <p:cNvPr id="4" name="Footer Placeholder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E6FD99F2-9614-4524-9530-D5CA7E947523}" type="slidenum">
              <a:rPr lang="en-US" smtClean="0"/>
              <a:t>‹#›</a:t>
            </a:fld>
            <a:endParaRPr lang="en-US"/>
          </a:p>
        </p:txBody>
      </p:sp>
    </p:spTree>
    <p:extLst>
      <p:ext uri="{BB962C8B-B14F-4D97-AF65-F5344CB8AC3E}">
        <p14:creationId xmlns:p14="http://schemas.microsoft.com/office/powerpoint/2010/main" val="261253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80D6CAC-D988-4209-A1D8-56C158C0CA65}" type="datetimeFigureOut">
              <a:rPr lang="en-US" smtClean="0"/>
              <a:t>6/2/2020</a:t>
            </a:fld>
            <a:endParaRPr lang="en-US"/>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6A554F2F-CCE3-4CC4-A604-E4A42C1EED3B}" type="slidenum">
              <a:rPr lang="en-US" smtClean="0"/>
              <a:t>‹#›</a:t>
            </a:fld>
            <a:endParaRPr lang="en-US"/>
          </a:p>
        </p:txBody>
      </p:sp>
    </p:spTree>
    <p:extLst>
      <p:ext uri="{BB962C8B-B14F-4D97-AF65-F5344CB8AC3E}">
        <p14:creationId xmlns:p14="http://schemas.microsoft.com/office/powerpoint/2010/main" val="189135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54F2F-CCE3-4CC4-A604-E4A42C1EED3B}" type="slidenum">
              <a:rPr lang="en-US" smtClean="0"/>
              <a:t>12</a:t>
            </a:fld>
            <a:endParaRPr lang="en-US"/>
          </a:p>
        </p:txBody>
      </p:sp>
    </p:spTree>
    <p:extLst>
      <p:ext uri="{BB962C8B-B14F-4D97-AF65-F5344CB8AC3E}">
        <p14:creationId xmlns:p14="http://schemas.microsoft.com/office/powerpoint/2010/main" val="38720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6/2/2020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6/2/2020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6/2/2020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6/2/2020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6/2/2020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6/2/2020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483873"/>
            <a:ext cx="9134669" cy="3112098"/>
          </a:xfrm>
        </p:spPr>
        <p:txBody>
          <a:bodyPr anchor="ctr">
            <a:normAutofit fontScale="90000"/>
          </a:bodyPr>
          <a:lstStyle/>
          <a:p>
            <a:pPr algn="ctr"/>
            <a:r>
              <a:rPr lang="en-US" sz="4800" b="1" dirty="0"/>
              <a:t>Minor</a:t>
            </a:r>
            <a:r>
              <a:rPr lang="en-US" sz="6000" b="1" dirty="0"/>
              <a:t/>
            </a:r>
            <a:br>
              <a:rPr lang="en-US" sz="6000" b="1" dirty="0"/>
            </a:br>
            <a:r>
              <a:rPr lang="en-US" sz="6000" b="1" dirty="0"/>
              <a:t>Fit for the Future</a:t>
            </a:r>
            <a:br>
              <a:rPr lang="en-US" sz="6000" b="1" dirty="0"/>
            </a:br>
            <a:r>
              <a:rPr lang="en-US" sz="3600" b="1" dirty="0"/>
              <a:t/>
            </a:r>
            <a:br>
              <a:rPr lang="en-US" sz="3600" b="1" dirty="0"/>
            </a:br>
            <a:r>
              <a:rPr lang="en-US" sz="4000" b="1" dirty="0" err="1" smtClean="0"/>
              <a:t>Sociale</a:t>
            </a:r>
            <a:r>
              <a:rPr lang="en-US" sz="4000" b="1" dirty="0" smtClean="0"/>
              <a:t> </a:t>
            </a:r>
            <a:r>
              <a:rPr lang="en-US" sz="4000" b="1" dirty="0" err="1" smtClean="0"/>
              <a:t>Theorie</a:t>
            </a:r>
            <a:r>
              <a:rPr lang="en-US" sz="4000" b="1" dirty="0" smtClean="0"/>
              <a:t/>
            </a:r>
            <a:br>
              <a:rPr lang="en-US" sz="4000" b="1" dirty="0" smtClean="0"/>
            </a:br>
            <a:r>
              <a:rPr lang="en-US" sz="4000" b="1" dirty="0" err="1" smtClean="0"/>
              <a:t>Duurzame</a:t>
            </a:r>
            <a:r>
              <a:rPr lang="en-US" sz="4000" b="1" dirty="0" smtClean="0"/>
              <a:t>, </a:t>
            </a:r>
            <a:r>
              <a:rPr lang="en-US" sz="4000" b="1" dirty="0" err="1" smtClean="0"/>
              <a:t>Samen</a:t>
            </a:r>
            <a:r>
              <a:rPr lang="en-US" sz="4000" b="1" dirty="0" smtClean="0"/>
              <a:t> </a:t>
            </a:r>
            <a:r>
              <a:rPr lang="en-US" sz="4000" b="1" dirty="0" err="1" smtClean="0"/>
              <a:t>lerende</a:t>
            </a:r>
            <a:r>
              <a:rPr lang="en-US" sz="4000" b="1" dirty="0" smtClean="0"/>
              <a:t> </a:t>
            </a:r>
            <a:r>
              <a:rPr lang="en-US" sz="4000" b="1" dirty="0" err="1" smtClean="0"/>
              <a:t>Maatschappij</a:t>
            </a:r>
            <a:r>
              <a:rPr lang="en-US" sz="4000" b="1" dirty="0" smtClean="0"/>
              <a:t/>
            </a:r>
            <a:br>
              <a:rPr lang="en-US" sz="4000" b="1" dirty="0" smtClean="0"/>
            </a:br>
            <a:r>
              <a:rPr lang="en-US" sz="4000" b="1" dirty="0" smtClean="0"/>
              <a:t>(ST-DSM)</a:t>
            </a:r>
            <a:endParaRPr lang="nl-NL" sz="4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5" y="4567303"/>
            <a:ext cx="7883370" cy="914400"/>
          </a:xfrm>
        </p:spPr>
        <p:txBody>
          <a:bodyPr anchor="ctr">
            <a:normAutofit/>
          </a:bodyPr>
          <a:lstStyle/>
          <a:p>
            <a:pPr algn="r"/>
            <a:r>
              <a:rPr lang="nl-NL" sz="2400" dirty="0">
                <a:solidFill>
                  <a:schemeClr val="bg1"/>
                </a:solidFill>
              </a:rPr>
              <a:t>3</a:t>
            </a:r>
            <a:r>
              <a:rPr lang="nl-NL" sz="2400" dirty="0" smtClean="0">
                <a:solidFill>
                  <a:schemeClr val="bg1"/>
                </a:solidFill>
              </a:rPr>
              <a:t> juni 2020</a:t>
            </a:r>
            <a:endParaRPr lang="nl-NL" sz="2400" dirty="0">
              <a:solidFill>
                <a:schemeClr val="bg1"/>
              </a:solidFill>
            </a:endParaRP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Drie</a:t>
            </a:r>
            <a:r>
              <a:rPr lang="en-US" dirty="0" smtClean="0"/>
              <a:t> </a:t>
            </a:r>
            <a:r>
              <a:rPr lang="en-US" dirty="0" err="1" smtClean="0"/>
              <a:t>principes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Principle (Reflexive domain): We are living in a reflexive domain in which cause and effect coincide</a:t>
            </a:r>
            <a:r>
              <a:rPr lang="en-US" dirty="0" smtClean="0"/>
              <a:t>.</a:t>
            </a:r>
          </a:p>
          <a:p>
            <a:pPr lvl="1"/>
            <a:r>
              <a:rPr lang="nl-NL" dirty="0" smtClean="0"/>
              <a:t>Acteren, reageren en reflecteren in hetzelfde domein (geen ontsnapping mogelijk).</a:t>
            </a:r>
          </a:p>
          <a:p>
            <a:pPr lvl="1"/>
            <a:r>
              <a:rPr lang="nl-NL" dirty="0" smtClean="0"/>
              <a:t>Iedere actie leidt tot een transformatie van het domein (recursief domein).</a:t>
            </a:r>
          </a:p>
          <a:p>
            <a:endParaRPr lang="en-US" dirty="0" smtClean="0"/>
          </a:p>
          <a:p>
            <a:r>
              <a:rPr lang="en-US" dirty="0" smtClean="0"/>
              <a:t>Principle </a:t>
            </a:r>
            <a:r>
              <a:rPr lang="en-US" dirty="0"/>
              <a:t>(Relationship): the relationship between things, including humans, is what matters. Something or someone cannot stand or be taken on its own</a:t>
            </a:r>
            <a:r>
              <a:rPr lang="en-US" dirty="0" smtClean="0"/>
              <a:t>.</a:t>
            </a:r>
          </a:p>
          <a:p>
            <a:pPr lvl="1"/>
            <a:r>
              <a:rPr lang="en-US" dirty="0" smtClean="0"/>
              <a:t>Ethics of care.</a:t>
            </a:r>
            <a:endParaRPr lang="en-US" dirty="0"/>
          </a:p>
          <a:p>
            <a:endParaRPr lang="en-US" dirty="0" smtClean="0"/>
          </a:p>
          <a:p>
            <a:r>
              <a:rPr lang="en-US" dirty="0" smtClean="0"/>
              <a:t>Principle </a:t>
            </a:r>
            <a:r>
              <a:rPr lang="en-US" dirty="0"/>
              <a:t>(Paradox): Embrace the paradox, i.e., a difference in what was previously stated and therefore contradicting what was said before. Differences keep setting things in motion. Without differences we cease to exist. Therefore, change is inevitable, in fact, it is a necessity for living</a:t>
            </a:r>
            <a:r>
              <a:rPr lang="en-US" dirty="0" smtClean="0"/>
              <a:t>.</a:t>
            </a:r>
          </a:p>
          <a:p>
            <a:pPr lvl="1"/>
            <a:r>
              <a:rPr lang="nl-NL" dirty="0" smtClean="0"/>
              <a:t>Paradox: schijnbare tegenstelling</a:t>
            </a:r>
          </a:p>
          <a:p>
            <a:pPr lvl="1"/>
            <a:r>
              <a:rPr lang="nl-NL" dirty="0" smtClean="0"/>
              <a:t>Op een bepaald (abstract) niveau is altijd wel een gemeenschappelijk uitgangspunt te vinden, bijvoorbeeld, het </a:t>
            </a:r>
            <a:r>
              <a:rPr lang="nl-NL" dirty="0" smtClean="0"/>
              <a:t>streven </a:t>
            </a:r>
            <a:r>
              <a:rPr lang="nl-NL" dirty="0" smtClean="0"/>
              <a:t>naar een acceptabel niveau van leven.</a:t>
            </a:r>
            <a:endParaRPr lang="nl-NL" dirty="0"/>
          </a:p>
        </p:txBody>
      </p:sp>
    </p:spTree>
    <p:extLst>
      <p:ext uri="{BB962C8B-B14F-4D97-AF65-F5344CB8AC3E}">
        <p14:creationId xmlns:p14="http://schemas.microsoft.com/office/powerpoint/2010/main" val="402991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Programma</a:t>
            </a:r>
            <a:r>
              <a:rPr lang="en-US" dirty="0" smtClean="0"/>
              <a:t>-management</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34" t="20102" r="2530" b="32102"/>
          <a:stretch/>
        </p:blipFill>
        <p:spPr>
          <a:xfrm>
            <a:off x="3853755" y="824048"/>
            <a:ext cx="7611413" cy="5200759"/>
          </a:xfrm>
          <a:prstGeom prst="rect">
            <a:avLst/>
          </a:prstGeom>
        </p:spPr>
      </p:pic>
    </p:spTree>
    <p:extLst>
      <p:ext uri="{BB962C8B-B14F-4D97-AF65-F5344CB8AC3E}">
        <p14:creationId xmlns:p14="http://schemas.microsoft.com/office/powerpoint/2010/main" val="20752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Sociale</a:t>
            </a:r>
            <a:r>
              <a:rPr lang="en-US" dirty="0" smtClean="0"/>
              <a:t> </a:t>
            </a:r>
            <a:r>
              <a:rPr lang="en-US" dirty="0" err="1"/>
              <a:t>T</a:t>
            </a:r>
            <a:r>
              <a:rPr lang="en-US" dirty="0" err="1" smtClean="0"/>
              <a:t>heorie</a:t>
            </a:r>
            <a:r>
              <a:rPr lang="en-US" dirty="0" smtClean="0"/>
              <a:t/>
            </a:r>
            <a:br>
              <a:rPr lang="en-US" dirty="0" smtClean="0"/>
            </a:br>
            <a:r>
              <a:rPr lang="en-US" dirty="0" smtClean="0"/>
              <a:t>in</a:t>
            </a:r>
            <a:br>
              <a:rPr lang="en-US" dirty="0" smtClean="0"/>
            </a:br>
            <a:r>
              <a:rPr lang="en-US" dirty="0" err="1" smtClean="0"/>
              <a:t>Organisaties</a:t>
            </a:r>
            <a:endParaRPr lang="en-US" dirty="0"/>
          </a:p>
        </p:txBody>
      </p:sp>
      <p:sp>
        <p:nvSpPr>
          <p:cNvPr id="3" name="Content Placeholder 2"/>
          <p:cNvSpPr>
            <a:spLocks noGrp="1"/>
          </p:cNvSpPr>
          <p:nvPr>
            <p:ph idx="1"/>
          </p:nvPr>
        </p:nvSpPr>
        <p:spPr>
          <a:xfrm>
            <a:off x="3869268" y="864108"/>
            <a:ext cx="3544406" cy="5120640"/>
          </a:xfrm>
        </p:spPr>
        <p:txBody>
          <a:bodyPr>
            <a:normAutofit/>
          </a:bodyPr>
          <a:lstStyle/>
          <a:p>
            <a:pPr lvl="0"/>
            <a:r>
              <a:rPr lang="nl-NL" dirty="0" smtClean="0"/>
              <a:t>Uitvoering → dagelijkse processen (uitgevoerd door werknemers)</a:t>
            </a:r>
          </a:p>
          <a:p>
            <a:pPr lvl="0"/>
            <a:endParaRPr lang="nl-NL" dirty="0" smtClean="0"/>
          </a:p>
          <a:p>
            <a:pPr lvl="0"/>
            <a:r>
              <a:rPr lang="nl-NL" dirty="0" smtClean="0"/>
              <a:t>Reflectie → advies (uitgevoerd door onafhankelijke experts)</a:t>
            </a:r>
          </a:p>
          <a:p>
            <a:pPr lvl="0"/>
            <a:endParaRPr lang="nl-NL" dirty="0" smtClean="0"/>
          </a:p>
          <a:p>
            <a:pPr lvl="0"/>
            <a:r>
              <a:rPr lang="nl-NL" dirty="0" smtClean="0"/>
              <a:t>Democratie → toezichtproces (uitgevoerd door raad van toezicht)</a:t>
            </a:r>
          </a:p>
          <a:p>
            <a:pPr lvl="0"/>
            <a:endParaRPr lang="nl-NL" dirty="0" smtClean="0"/>
          </a:p>
          <a:p>
            <a:pPr lvl="0"/>
            <a:r>
              <a:rPr lang="nl-NL" dirty="0" smtClean="0"/>
              <a:t>Strategie → bestuursproces (uitgevoerd door raad van bestuur)</a:t>
            </a:r>
            <a:endParaRPr lang="nl-NL" dirty="0"/>
          </a:p>
        </p:txBody>
      </p:sp>
      <p:pic>
        <p:nvPicPr>
          <p:cNvPr id="6" name="Picture 1">
            <a:extLst>
              <a:ext uri="{FF2B5EF4-FFF2-40B4-BE49-F238E27FC236}">
                <a16:creationId xmlns:a16="http://schemas.microsoft.com/office/drawing/2014/main" id="{AD7F7C25-CB13-43D0-9289-979E4350E7FE}"/>
              </a:ext>
            </a:extLst>
          </p:cNvPr>
          <p:cNvPicPr/>
          <p:nvPr/>
        </p:nvPicPr>
        <p:blipFill>
          <a:blip r:embed="rId3">
            <a:extLst>
              <a:ext uri="{28A0092B-C50C-407E-A947-70E740481C1C}">
                <a14:useLocalDpi xmlns:a14="http://schemas.microsoft.com/office/drawing/2010/main" val="0"/>
              </a:ext>
            </a:extLst>
          </a:blip>
          <a:stretch>
            <a:fillRect/>
          </a:stretch>
        </p:blipFill>
        <p:spPr>
          <a:xfrm>
            <a:off x="7554351" y="993972"/>
            <a:ext cx="4093698" cy="4860911"/>
          </a:xfrm>
          <a:prstGeom prst="rect">
            <a:avLst/>
          </a:prstGeom>
        </p:spPr>
      </p:pic>
    </p:spTree>
    <p:extLst>
      <p:ext uri="{BB962C8B-B14F-4D97-AF65-F5344CB8AC3E}">
        <p14:creationId xmlns:p14="http://schemas.microsoft.com/office/powerpoint/2010/main" val="373716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Voorbij lokale initiatieven</a:t>
            </a:r>
            <a:endParaRPr lang="nl-NL"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024" t="13353" r="7188" b="14278"/>
          <a:stretch/>
        </p:blipFill>
        <p:spPr>
          <a:xfrm>
            <a:off x="4951828" y="336569"/>
            <a:ext cx="5058914" cy="6175717"/>
          </a:xfrm>
          <a:prstGeom prst="rect">
            <a:avLst/>
          </a:prstGeom>
        </p:spPr>
      </p:pic>
    </p:spTree>
    <p:extLst>
      <p:ext uri="{BB962C8B-B14F-4D97-AF65-F5344CB8AC3E}">
        <p14:creationId xmlns:p14="http://schemas.microsoft.com/office/powerpoint/2010/main" val="201197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Samenvatting</a:t>
            </a:r>
            <a:endParaRPr lang="en-US" dirty="0"/>
          </a:p>
        </p:txBody>
      </p:sp>
      <p:sp>
        <p:nvSpPr>
          <p:cNvPr id="4" name="Content Placeholder 3"/>
          <p:cNvSpPr>
            <a:spLocks noGrp="1"/>
          </p:cNvSpPr>
          <p:nvPr>
            <p:ph idx="1"/>
          </p:nvPr>
        </p:nvSpPr>
        <p:spPr/>
        <p:txBody>
          <a:bodyPr/>
          <a:lstStyle/>
          <a:p>
            <a:r>
              <a:rPr lang="nl-NL" dirty="0" smtClean="0"/>
              <a:t>Continue </a:t>
            </a:r>
            <a:r>
              <a:rPr lang="nl-NL" dirty="0"/>
              <a:t>(verander-)</a:t>
            </a:r>
            <a:r>
              <a:rPr lang="nl-NL" dirty="0" smtClean="0"/>
              <a:t>proces:</a:t>
            </a:r>
          </a:p>
          <a:p>
            <a:pPr lvl="1"/>
            <a:r>
              <a:rPr lang="nl-NL" dirty="0" smtClean="0"/>
              <a:t>Resulterend in verbondenheid </a:t>
            </a:r>
            <a:r>
              <a:rPr lang="nl-NL" dirty="0"/>
              <a:t>en </a:t>
            </a:r>
            <a:r>
              <a:rPr lang="nl-NL" dirty="0" smtClean="0"/>
              <a:t>leidende principes/afwegingskaders</a:t>
            </a:r>
          </a:p>
          <a:p>
            <a:pPr lvl="1"/>
            <a:r>
              <a:rPr lang="nl-NL" dirty="0" smtClean="0"/>
              <a:t>Proces staat centraal (om </a:t>
            </a:r>
            <a:r>
              <a:rPr lang="nl-NL" dirty="0"/>
              <a:t>gezamenlijk de goede dingen te doen), niet om de uitkomst</a:t>
            </a:r>
          </a:p>
          <a:p>
            <a:endParaRPr lang="nl-NL" dirty="0" smtClean="0"/>
          </a:p>
          <a:p>
            <a:r>
              <a:rPr lang="nl-NL" dirty="0" smtClean="0"/>
              <a:t>De </a:t>
            </a:r>
            <a:r>
              <a:rPr lang="nl-NL" dirty="0"/>
              <a:t>wereld door de ogen van een ander </a:t>
            </a:r>
            <a:r>
              <a:rPr lang="nl-NL" dirty="0" smtClean="0"/>
              <a:t>bekijken:</a:t>
            </a:r>
          </a:p>
          <a:p>
            <a:pPr lvl="1"/>
            <a:r>
              <a:rPr lang="nl-NL" dirty="0" smtClean="0"/>
              <a:t>Systeembenadering</a:t>
            </a:r>
          </a:p>
          <a:p>
            <a:pPr lvl="1"/>
            <a:r>
              <a:rPr lang="nl-NL" dirty="0" smtClean="0"/>
              <a:t>Kritische reflectie (</a:t>
            </a:r>
            <a:r>
              <a:rPr lang="nl-NL" dirty="0" smtClean="0"/>
              <a:t>tweede=orde observaties </a:t>
            </a:r>
            <a:r>
              <a:rPr lang="nl-NL" dirty="0" smtClean="0"/>
              <a:t>omdat we subjectief onderscheid maken)</a:t>
            </a:r>
            <a:endParaRPr lang="nl-NL" dirty="0"/>
          </a:p>
          <a:p>
            <a:endParaRPr lang="nl-NL" dirty="0" smtClean="0"/>
          </a:p>
          <a:p>
            <a:r>
              <a:rPr lang="nl-NL" dirty="0" smtClean="0"/>
              <a:t>De </a:t>
            </a:r>
            <a:r>
              <a:rPr lang="nl-NL" dirty="0"/>
              <a:t>ander is er omdat jij er bent; de ander kennen en vorm geven aan (zorg-)relaties is dus van belang</a:t>
            </a:r>
            <a:endParaRPr lang="en-US" dirty="0"/>
          </a:p>
        </p:txBody>
      </p:sp>
    </p:spTree>
    <p:extLst>
      <p:ext uri="{BB962C8B-B14F-4D97-AF65-F5344CB8AC3E}">
        <p14:creationId xmlns:p14="http://schemas.microsoft.com/office/powerpoint/2010/main" val="16159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B3BA2-244F-45B7-91B3-A5ECAA01442C}"/>
              </a:ext>
            </a:extLst>
          </p:cNvPr>
          <p:cNvSpPr>
            <a:spLocks noGrp="1"/>
          </p:cNvSpPr>
          <p:nvPr>
            <p:ph type="title"/>
          </p:nvPr>
        </p:nvSpPr>
        <p:spPr/>
        <p:txBody>
          <a:bodyPr/>
          <a:lstStyle/>
          <a:p>
            <a:r>
              <a:rPr lang="nl-NL" b="1" dirty="0"/>
              <a:t>Facilitator of Change</a:t>
            </a:r>
          </a:p>
        </p:txBody>
      </p:sp>
      <p:sp>
        <p:nvSpPr>
          <p:cNvPr id="3" name="Tijdelijke aanduiding voor inhoud 2">
            <a:extLst>
              <a:ext uri="{FF2B5EF4-FFF2-40B4-BE49-F238E27FC236}">
                <a16:creationId xmlns:a16="http://schemas.microsoft.com/office/drawing/2014/main" id="{CB38BFA9-121F-47DF-B659-0097ECDE0F0D}"/>
              </a:ext>
            </a:extLst>
          </p:cNvPr>
          <p:cNvSpPr>
            <a:spLocks noGrp="1"/>
          </p:cNvSpPr>
          <p:nvPr>
            <p:ph idx="1"/>
          </p:nvPr>
        </p:nvSpPr>
        <p:spPr>
          <a:xfrm>
            <a:off x="3869268" y="864108"/>
            <a:ext cx="7486087" cy="5120640"/>
          </a:xfrm>
        </p:spPr>
        <p:txBody>
          <a:bodyPr>
            <a:normAutofit/>
          </a:bodyPr>
          <a:lstStyle/>
          <a:p>
            <a:pPr marL="0" indent="0" algn="ctr">
              <a:lnSpc>
                <a:spcPct val="120000"/>
              </a:lnSpc>
              <a:buNone/>
            </a:pPr>
            <a:r>
              <a:rPr lang="nl-NL" sz="2400" dirty="0"/>
              <a:t>Een Facilitator of Change </a:t>
            </a:r>
            <a:r>
              <a:rPr lang="nl-NL" sz="2400" b="1" dirty="0"/>
              <a:t>begrijpt de verschillende belangen en opvattingen </a:t>
            </a:r>
            <a:r>
              <a:rPr lang="nl-NL" sz="2400" dirty="0"/>
              <a:t>van stakeholders gerelateerd aan </a:t>
            </a:r>
            <a:r>
              <a:rPr lang="nl-NL" sz="2400" b="1" dirty="0"/>
              <a:t>wereldwijde en lokale ontwikkelingen</a:t>
            </a:r>
            <a:r>
              <a:rPr lang="nl-NL" sz="2400" dirty="0"/>
              <a:t>, en is in staat om </a:t>
            </a:r>
            <a:r>
              <a:rPr lang="nl-NL" sz="2400" b="1" dirty="0"/>
              <a:t>strategische interventies </a:t>
            </a:r>
            <a:r>
              <a:rPr lang="nl-NL" sz="2400" dirty="0"/>
              <a:t>te ontwikkelen voor </a:t>
            </a:r>
            <a:r>
              <a:rPr lang="nl-NL" sz="2400" b="1" dirty="0"/>
              <a:t>duurzame transities </a:t>
            </a:r>
            <a:r>
              <a:rPr lang="nl-NL" sz="2400" dirty="0"/>
              <a:t>in de betreffende regio. </a:t>
            </a:r>
          </a:p>
        </p:txBody>
      </p:sp>
    </p:spTree>
    <p:extLst>
      <p:ext uri="{BB962C8B-B14F-4D97-AF65-F5344CB8AC3E}">
        <p14:creationId xmlns:p14="http://schemas.microsoft.com/office/powerpoint/2010/main" val="965608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Competenties</a:t>
            </a:r>
            <a:r>
              <a:rPr lang="en-US" sz="3200" dirty="0"/>
              <a:t> </a:t>
            </a:r>
            <a:r>
              <a:rPr lang="en-US" sz="3200" dirty="0" smtClean="0"/>
              <a:t/>
            </a:r>
            <a:br>
              <a:rPr lang="en-US" sz="3200" dirty="0" smtClean="0"/>
            </a:br>
            <a:r>
              <a:rPr lang="en-US" sz="3200" dirty="0"/>
              <a:t/>
            </a:r>
            <a:br>
              <a:rPr lang="en-US" sz="3200" dirty="0"/>
            </a:br>
            <a:r>
              <a:rPr lang="en-US" sz="3200" dirty="0" smtClean="0"/>
              <a:t>en</a:t>
            </a:r>
            <a:br>
              <a:rPr lang="en-US" sz="3200" dirty="0" smtClean="0"/>
            </a:br>
            <a:r>
              <a:rPr lang="en-US" sz="3200" dirty="0" smtClean="0"/>
              <a:t/>
            </a:r>
            <a:br>
              <a:rPr lang="en-US" sz="3200" dirty="0" smtClean="0"/>
            </a:br>
            <a:r>
              <a:rPr lang="en-US" sz="3200" dirty="0" err="1" smtClean="0"/>
              <a:t>Onderzoekende</a:t>
            </a:r>
            <a:r>
              <a:rPr lang="en-US" sz="3200" dirty="0" smtClean="0"/>
              <a:t> </a:t>
            </a:r>
            <a:r>
              <a:rPr lang="en-US" sz="3200" dirty="0" err="1" smtClean="0"/>
              <a:t>houding</a:t>
            </a:r>
            <a:endParaRPr lang="en-US" sz="3200" dirty="0"/>
          </a:p>
        </p:txBody>
      </p:sp>
      <p:sp>
        <p:nvSpPr>
          <p:cNvPr id="3" name="Content Placeholder 2"/>
          <p:cNvSpPr>
            <a:spLocks noGrp="1"/>
          </p:cNvSpPr>
          <p:nvPr>
            <p:ph idx="1"/>
          </p:nvPr>
        </p:nvSpPr>
        <p:spPr/>
        <p:txBody>
          <a:bodyPr>
            <a:normAutofit/>
          </a:bodyPr>
          <a:lstStyle/>
          <a:p>
            <a:r>
              <a:rPr lang="nl-NL" dirty="0" smtClean="0"/>
              <a:t>Competenties</a:t>
            </a:r>
          </a:p>
          <a:p>
            <a:pPr lvl="1"/>
            <a:r>
              <a:rPr lang="nl-NL" dirty="0" smtClean="0"/>
              <a:t>Conceptueel denken</a:t>
            </a:r>
          </a:p>
          <a:p>
            <a:pPr lvl="2"/>
            <a:r>
              <a:rPr lang="nl-NL" dirty="0" smtClean="0"/>
              <a:t>Systeemdenken, van hard via zacht naar kritisch</a:t>
            </a:r>
          </a:p>
          <a:p>
            <a:pPr lvl="1"/>
            <a:endParaRPr lang="nl-NL" dirty="0" smtClean="0"/>
          </a:p>
          <a:p>
            <a:pPr lvl="1"/>
            <a:r>
              <a:rPr lang="nl-NL" dirty="0" smtClean="0"/>
              <a:t>Kritisch reflecteren</a:t>
            </a:r>
          </a:p>
          <a:p>
            <a:pPr lvl="2"/>
            <a:r>
              <a:rPr lang="nl-NL" dirty="0" err="1" smtClean="0"/>
              <a:t>Laws</a:t>
            </a:r>
            <a:r>
              <a:rPr lang="nl-NL" dirty="0" smtClean="0"/>
              <a:t> of Form</a:t>
            </a:r>
          </a:p>
          <a:p>
            <a:pPr lvl="2"/>
            <a:r>
              <a:rPr lang="nl-NL" dirty="0" smtClean="0"/>
              <a:t>Tweede-orde observaties</a:t>
            </a:r>
          </a:p>
          <a:p>
            <a:pPr lvl="1"/>
            <a:endParaRPr lang="nl-NL" dirty="0" smtClean="0"/>
          </a:p>
          <a:p>
            <a:pPr lvl="1"/>
            <a:r>
              <a:rPr lang="nl-NL" dirty="0" smtClean="0"/>
              <a:t>Verbinden</a:t>
            </a:r>
          </a:p>
          <a:p>
            <a:pPr lvl="2"/>
            <a:r>
              <a:rPr lang="nl-NL" dirty="0" smtClean="0"/>
              <a:t>Relaties</a:t>
            </a:r>
          </a:p>
          <a:p>
            <a:pPr lvl="2"/>
            <a:r>
              <a:rPr lang="nl-NL" dirty="0" smtClean="0"/>
              <a:t>Ethiek</a:t>
            </a:r>
          </a:p>
          <a:p>
            <a:r>
              <a:rPr lang="nl-NL" dirty="0" smtClean="0"/>
              <a:t>Onderzoekende houding</a:t>
            </a:r>
          </a:p>
          <a:p>
            <a:pPr lvl="1"/>
            <a:r>
              <a:rPr lang="nl-NL" dirty="0" smtClean="0"/>
              <a:t>Responsieve methodologie (voor jou en met jou)</a:t>
            </a:r>
          </a:p>
          <a:p>
            <a:pPr lvl="1"/>
            <a:r>
              <a:rPr lang="nl-NL" dirty="0" smtClean="0"/>
              <a:t>Interpretatie en re-interpretatie</a:t>
            </a:r>
            <a:endParaRPr lang="nl-NL" dirty="0" smtClean="0"/>
          </a:p>
        </p:txBody>
      </p:sp>
    </p:spTree>
    <p:extLst>
      <p:ext uri="{BB962C8B-B14F-4D97-AF65-F5344CB8AC3E}">
        <p14:creationId xmlns:p14="http://schemas.microsoft.com/office/powerpoint/2010/main" val="16246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a:xfrm>
            <a:off x="252919" y="1123837"/>
            <a:ext cx="3137396" cy="4601183"/>
          </a:xfrm>
        </p:spPr>
        <p:txBody>
          <a:bodyPr/>
          <a:lstStyle/>
          <a:p>
            <a:r>
              <a:rPr lang="en-US" b="1" dirty="0" err="1"/>
              <a:t>Duurzame</a:t>
            </a:r>
            <a:r>
              <a:rPr lang="en-US" b="1" dirty="0"/>
              <a:t>,</a:t>
            </a:r>
            <a:br>
              <a:rPr lang="en-US" b="1" dirty="0"/>
            </a:br>
            <a:r>
              <a:rPr lang="en-US" b="1" dirty="0" err="1" smtClean="0"/>
              <a:t>samen</a:t>
            </a:r>
            <a:r>
              <a:rPr lang="en-US" b="1" dirty="0" smtClean="0"/>
              <a:t> </a:t>
            </a:r>
            <a:r>
              <a:rPr lang="en-US" b="1" dirty="0" err="1" smtClean="0"/>
              <a:t>lerende</a:t>
            </a:r>
            <a:r>
              <a:rPr lang="en-US" b="1" dirty="0" smtClean="0"/>
              <a:t> </a:t>
            </a:r>
            <a:r>
              <a:rPr lang="en-US" b="1" dirty="0"/>
              <a:t/>
            </a:r>
            <a:br>
              <a:rPr lang="en-US" b="1" dirty="0"/>
            </a:br>
            <a:r>
              <a:rPr lang="en-US" b="1" dirty="0" err="1"/>
              <a:t>maatschappij</a:t>
            </a:r>
            <a:endParaRPr lang="nl-NL" b="1" dirty="0"/>
          </a:p>
        </p:txBody>
      </p:sp>
      <p:pic>
        <p:nvPicPr>
          <p:cNvPr id="4" name="Picture 1">
            <a:extLst>
              <a:ext uri="{FF2B5EF4-FFF2-40B4-BE49-F238E27FC236}">
                <a16:creationId xmlns:a16="http://schemas.microsoft.com/office/drawing/2014/main" id="{AD7F7C25-CB13-43D0-9289-979E4350E7FE}"/>
              </a:ext>
            </a:extLst>
          </p:cNvPr>
          <p:cNvPicPr/>
          <p:nvPr/>
        </p:nvPicPr>
        <p:blipFill>
          <a:blip r:embed="rId2">
            <a:extLst>
              <a:ext uri="{28A0092B-C50C-407E-A947-70E740481C1C}">
                <a14:useLocalDpi xmlns:a14="http://schemas.microsoft.com/office/drawing/2010/main" val="0"/>
              </a:ext>
            </a:extLst>
          </a:blip>
          <a:stretch>
            <a:fillRect/>
          </a:stretch>
        </p:blipFill>
        <p:spPr>
          <a:xfrm>
            <a:off x="4599992" y="1"/>
            <a:ext cx="5917337" cy="6857999"/>
          </a:xfrm>
          <a:prstGeom prst="rect">
            <a:avLst/>
          </a:prstGeom>
        </p:spPr>
      </p:pic>
    </p:spTree>
    <p:extLst>
      <p:ext uri="{BB962C8B-B14F-4D97-AF65-F5344CB8AC3E}">
        <p14:creationId xmlns:p14="http://schemas.microsoft.com/office/powerpoint/2010/main" val="379455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Wederzijds</a:t>
            </a:r>
            <a:r>
              <a:rPr lang="en-US" dirty="0" smtClean="0"/>
              <a:t> </a:t>
            </a:r>
            <a:r>
              <a:rPr lang="en-US" dirty="0" err="1" smtClean="0"/>
              <a:t>begrip</a:t>
            </a:r>
            <a:r>
              <a:rPr lang="en-US" dirty="0" smtClean="0"/>
              <a:t/>
            </a:r>
            <a:br>
              <a:rPr lang="en-US" dirty="0" smtClean="0"/>
            </a:br>
            <a:r>
              <a:rPr lang="en-US" dirty="0" smtClean="0"/>
              <a:t/>
            </a:r>
            <a:br>
              <a:rPr lang="en-US" dirty="0" smtClean="0"/>
            </a:br>
            <a:r>
              <a:rPr lang="en-US" dirty="0" smtClean="0"/>
              <a:t>&amp;</a:t>
            </a:r>
            <a:br>
              <a:rPr lang="en-US" dirty="0" smtClean="0"/>
            </a:br>
            <a:r>
              <a:rPr lang="en-US" dirty="0" smtClean="0"/>
              <a:t/>
            </a:r>
            <a:br>
              <a:rPr lang="en-US" dirty="0" smtClean="0"/>
            </a:br>
            <a:r>
              <a:rPr lang="en-US" dirty="0" err="1" smtClean="0"/>
              <a:t>Gedeelde</a:t>
            </a:r>
            <a:r>
              <a:rPr lang="en-US" dirty="0" smtClean="0"/>
              <a:t> </a:t>
            </a:r>
            <a:r>
              <a:rPr lang="en-US" dirty="0" err="1" smtClean="0"/>
              <a:t>betekenis</a:t>
            </a:r>
            <a:endParaRPr lang="en-US" dirty="0"/>
          </a:p>
        </p:txBody>
      </p:sp>
      <p:sp>
        <p:nvSpPr>
          <p:cNvPr id="3" name="Content Placeholder 2"/>
          <p:cNvSpPr>
            <a:spLocks noGrp="1"/>
          </p:cNvSpPr>
          <p:nvPr>
            <p:ph idx="1"/>
          </p:nvPr>
        </p:nvSpPr>
        <p:spPr/>
        <p:txBody>
          <a:bodyPr/>
          <a:lstStyle/>
          <a:p>
            <a:r>
              <a:rPr lang="nl-NL" dirty="0" smtClean="0"/>
              <a:t>Wederzijds begrip (</a:t>
            </a:r>
            <a:r>
              <a:rPr lang="nl-NL" dirty="0" err="1" smtClean="0"/>
              <a:t>mutual</a:t>
            </a:r>
            <a:r>
              <a:rPr lang="nl-NL" dirty="0" smtClean="0"/>
              <a:t> </a:t>
            </a:r>
            <a:r>
              <a:rPr lang="nl-NL" dirty="0" err="1" smtClean="0"/>
              <a:t>understanding</a:t>
            </a:r>
            <a:r>
              <a:rPr lang="nl-NL" dirty="0" smtClean="0"/>
              <a:t>)</a:t>
            </a:r>
          </a:p>
          <a:p>
            <a:pPr lvl="1"/>
            <a:r>
              <a:rPr lang="nl-NL" dirty="0" smtClean="0"/>
              <a:t>Herkennen en erkennen van elkaars wereldbeelden</a:t>
            </a:r>
          </a:p>
          <a:p>
            <a:pPr lvl="1"/>
            <a:r>
              <a:rPr lang="nl-NL" dirty="0" smtClean="0"/>
              <a:t>Oordeel uitstellen</a:t>
            </a:r>
          </a:p>
          <a:p>
            <a:pPr lvl="1"/>
            <a:r>
              <a:rPr lang="nl-NL" dirty="0" smtClean="0"/>
              <a:t>Met als doel het creëren van bewegingsruimte</a:t>
            </a:r>
          </a:p>
          <a:p>
            <a:endParaRPr lang="nl-NL" dirty="0" smtClean="0"/>
          </a:p>
          <a:p>
            <a:r>
              <a:rPr lang="nl-NL" dirty="0" smtClean="0"/>
              <a:t>Gedeelde betekenis (shared </a:t>
            </a:r>
            <a:r>
              <a:rPr lang="nl-NL" dirty="0" err="1" smtClean="0"/>
              <a:t>meaning</a:t>
            </a:r>
            <a:r>
              <a:rPr lang="nl-NL" dirty="0" smtClean="0"/>
              <a:t>)</a:t>
            </a:r>
          </a:p>
          <a:p>
            <a:pPr lvl="1"/>
            <a:r>
              <a:rPr lang="nl-NL" dirty="0" smtClean="0"/>
              <a:t>Sturen op culturele identiteit: wie zijn we, wat doen we</a:t>
            </a:r>
            <a:r>
              <a:rPr lang="nl-NL" dirty="0" smtClean="0"/>
              <a:t>?</a:t>
            </a:r>
          </a:p>
          <a:p>
            <a:pPr lvl="1"/>
            <a:r>
              <a:rPr lang="nl-NL" dirty="0" smtClean="0"/>
              <a:t>Verificatie (dingen goed doen) </a:t>
            </a:r>
            <a:r>
              <a:rPr lang="nl-NL" dirty="0" smtClean="0">
                <a:latin typeface="Calibri" panose="020F0502020204030204" pitchFamily="34" charset="0"/>
                <a:cs typeface="Calibri" panose="020F0502020204030204" pitchFamily="34" charset="0"/>
              </a:rPr>
              <a:t>→ validatie (gezamenlijk de goede dingen doen). Uiteindelijk doen we de goede dingen goed.</a:t>
            </a:r>
            <a:endParaRPr lang="nl-NL" dirty="0" smtClean="0"/>
          </a:p>
          <a:p>
            <a:pPr lvl="1"/>
            <a:r>
              <a:rPr lang="nl-NL" dirty="0" smtClean="0"/>
              <a:t>Met als doel </a:t>
            </a:r>
            <a:r>
              <a:rPr lang="nl-NL" dirty="0"/>
              <a:t>veranderingen te bewerkstelligen</a:t>
            </a:r>
          </a:p>
          <a:p>
            <a:pPr lvl="2"/>
            <a:r>
              <a:rPr lang="nl-NL" dirty="0" smtClean="0"/>
              <a:t>beargumenteerd wenselijk en cultureel haalbaar</a:t>
            </a:r>
          </a:p>
          <a:p>
            <a:pPr lvl="2"/>
            <a:r>
              <a:rPr lang="nl-NL" dirty="0" smtClean="0"/>
              <a:t>Blijvende impact</a:t>
            </a:r>
          </a:p>
        </p:txBody>
      </p:sp>
    </p:spTree>
    <p:extLst>
      <p:ext uri="{BB962C8B-B14F-4D97-AF65-F5344CB8AC3E}">
        <p14:creationId xmlns:p14="http://schemas.microsoft.com/office/powerpoint/2010/main" val="34372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Kernideeën</a:t>
            </a:r>
            <a:endParaRPr lang="nl-NL" dirty="0"/>
          </a:p>
        </p:txBody>
      </p:sp>
      <p:sp>
        <p:nvSpPr>
          <p:cNvPr id="3" name="Content Placeholder 2"/>
          <p:cNvSpPr>
            <a:spLocks noGrp="1"/>
          </p:cNvSpPr>
          <p:nvPr>
            <p:ph idx="1"/>
          </p:nvPr>
        </p:nvSpPr>
        <p:spPr/>
        <p:txBody>
          <a:bodyPr>
            <a:normAutofit/>
          </a:bodyPr>
          <a:lstStyle/>
          <a:p>
            <a:r>
              <a:rPr lang="nl-NL" dirty="0" smtClean="0"/>
              <a:t>Verbondenheid en beweging</a:t>
            </a:r>
          </a:p>
          <a:p>
            <a:endParaRPr lang="nl-NL" dirty="0" smtClean="0"/>
          </a:p>
          <a:p>
            <a:r>
              <a:rPr lang="nl-NL" dirty="0" smtClean="0"/>
              <a:t>Proces, niet de uitkomst</a:t>
            </a:r>
          </a:p>
          <a:p>
            <a:pPr lvl="1"/>
            <a:r>
              <a:rPr lang="nl-NL" dirty="0" smtClean="0"/>
              <a:t>Aanhaken op bestaande ontwikkelingen</a:t>
            </a:r>
          </a:p>
          <a:p>
            <a:pPr lvl="1"/>
            <a:r>
              <a:rPr lang="nl-NL" dirty="0" smtClean="0"/>
              <a:t>In gezamenlijkheid, geen wij-zij, maar ons door dialoog</a:t>
            </a:r>
          </a:p>
          <a:p>
            <a:pPr lvl="1"/>
            <a:r>
              <a:rPr lang="nl-NL" dirty="0" smtClean="0"/>
              <a:t>Sturen op </a:t>
            </a:r>
            <a:r>
              <a:rPr lang="nl-NL" dirty="0"/>
              <a:t>w</a:t>
            </a:r>
            <a:r>
              <a:rPr lang="nl-NL" dirty="0" smtClean="0"/>
              <a:t>at ons bindt, met respect voor diversiteit</a:t>
            </a:r>
          </a:p>
          <a:p>
            <a:pPr lvl="1"/>
            <a:r>
              <a:rPr lang="nl-NL" dirty="0" smtClean="0"/>
              <a:t>Continue herijking, doorlopend proces</a:t>
            </a:r>
          </a:p>
          <a:p>
            <a:pPr lvl="1"/>
            <a:endParaRPr lang="nl-NL" dirty="0" smtClean="0"/>
          </a:p>
          <a:p>
            <a:r>
              <a:rPr lang="nl-NL" dirty="0" smtClean="0"/>
              <a:t>Maak lokaal het verschil</a:t>
            </a:r>
          </a:p>
          <a:p>
            <a:endParaRPr lang="nl-NL" dirty="0" smtClean="0"/>
          </a:p>
          <a:p>
            <a:r>
              <a:rPr lang="nl-NL" dirty="0" smtClean="0"/>
              <a:t>Speelveld verbreden</a:t>
            </a:r>
          </a:p>
          <a:p>
            <a:pPr lvl="1"/>
            <a:r>
              <a:rPr lang="nl-NL" dirty="0" smtClean="0"/>
              <a:t>Kritische reflectie</a:t>
            </a:r>
          </a:p>
          <a:p>
            <a:pPr lvl="1"/>
            <a:r>
              <a:rPr lang="nl-NL" dirty="0" smtClean="0"/>
              <a:t>Houding en vaardigheden</a:t>
            </a:r>
          </a:p>
        </p:txBody>
      </p:sp>
    </p:spTree>
    <p:extLst>
      <p:ext uri="{BB962C8B-B14F-4D97-AF65-F5344CB8AC3E}">
        <p14:creationId xmlns:p14="http://schemas.microsoft.com/office/powerpoint/2010/main" val="38131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descr="Schermafbeelding 2017-10-30 om 14.27.24.png"/>
          <p:cNvPicPr>
            <a:picLocks noChangeAspect="1"/>
          </p:cNvPicPr>
          <p:nvPr/>
        </p:nvPicPr>
        <p:blipFill rotWithShape="1">
          <a:blip r:embed="rId2">
            <a:extLst>
              <a:ext uri="{28A0092B-C50C-407E-A947-70E740481C1C}">
                <a14:useLocalDpi xmlns:a14="http://schemas.microsoft.com/office/drawing/2010/main" val="0"/>
              </a:ext>
            </a:extLst>
          </a:blip>
          <a:srcRect l="10135" b="7818"/>
          <a:stretch/>
        </p:blipFill>
        <p:spPr>
          <a:xfrm>
            <a:off x="7287369" y="1425811"/>
            <a:ext cx="4418002" cy="3997234"/>
          </a:xfrm>
          <a:prstGeom prst="rect">
            <a:avLst/>
          </a:prstGeom>
          <a:ln>
            <a:solidFill>
              <a:srgbClr val="4F81BD"/>
            </a:solidFill>
          </a:ln>
        </p:spPr>
      </p:pic>
      <p:sp>
        <p:nvSpPr>
          <p:cNvPr id="2" name="Title 1"/>
          <p:cNvSpPr>
            <a:spLocks noGrp="1"/>
          </p:cNvSpPr>
          <p:nvPr>
            <p:ph type="title"/>
          </p:nvPr>
        </p:nvSpPr>
        <p:spPr/>
        <p:txBody>
          <a:bodyPr/>
          <a:lstStyle/>
          <a:p>
            <a:r>
              <a:rPr lang="en-US" dirty="0" err="1" smtClean="0"/>
              <a:t>Uitvoering</a:t>
            </a:r>
            <a:endParaRPr lang="en-US" dirty="0"/>
          </a:p>
        </p:txBody>
      </p:sp>
      <p:sp>
        <p:nvSpPr>
          <p:cNvPr id="3" name="Content Placeholder 2"/>
          <p:cNvSpPr>
            <a:spLocks noGrp="1"/>
          </p:cNvSpPr>
          <p:nvPr>
            <p:ph idx="1"/>
          </p:nvPr>
        </p:nvSpPr>
        <p:spPr>
          <a:xfrm>
            <a:off x="3869268" y="864108"/>
            <a:ext cx="3530643" cy="5120640"/>
          </a:xfrm>
        </p:spPr>
        <p:txBody>
          <a:bodyPr>
            <a:normAutofit/>
          </a:bodyPr>
          <a:lstStyle/>
          <a:p>
            <a:r>
              <a:rPr lang="nl-NL" dirty="0" smtClean="0"/>
              <a:t>Maatschappelijke relevantie</a:t>
            </a:r>
          </a:p>
          <a:p>
            <a:r>
              <a:rPr lang="nl-NL" dirty="0" smtClean="0"/>
              <a:t>Mens en omgeving staan centraal</a:t>
            </a:r>
          </a:p>
          <a:p>
            <a:pPr lvl="1"/>
            <a:r>
              <a:rPr lang="nl-NL" dirty="0" smtClean="0"/>
              <a:t>Acceptabel niveau van leven</a:t>
            </a:r>
          </a:p>
          <a:p>
            <a:pPr lvl="1"/>
            <a:r>
              <a:rPr lang="nl-NL" dirty="0" smtClean="0"/>
              <a:t>Welvarende samenleving</a:t>
            </a:r>
          </a:p>
          <a:p>
            <a:r>
              <a:rPr lang="nl-NL" dirty="0" smtClean="0"/>
              <a:t>Bewustwording </a:t>
            </a:r>
            <a:r>
              <a:rPr lang="nl-NL" dirty="0" smtClean="0">
                <a:latin typeface="Calibri" panose="020F0502020204030204" pitchFamily="34" charset="0"/>
                <a:cs typeface="Calibri" panose="020F0502020204030204" pitchFamily="34" charset="0"/>
              </a:rPr>
              <a:t>→ Vertrouwen→ Verbondenheid</a:t>
            </a:r>
          </a:p>
          <a:p>
            <a:pPr lvl="1"/>
            <a:r>
              <a:rPr lang="nl-NL" dirty="0" smtClean="0"/>
              <a:t>In gezamenlijkheid, geen wij-zij</a:t>
            </a:r>
            <a:endParaRPr lang="nl-NL" dirty="0" smtClean="0">
              <a:latin typeface="Calibri" panose="020F0502020204030204" pitchFamily="34" charset="0"/>
              <a:cs typeface="Calibri" panose="020F0502020204030204" pitchFamily="34" charset="0"/>
            </a:endParaRPr>
          </a:p>
          <a:p>
            <a:r>
              <a:rPr lang="nl-NL" dirty="0" smtClean="0"/>
              <a:t>Driedubbelslag</a:t>
            </a:r>
          </a:p>
          <a:p>
            <a:pPr lvl="1"/>
            <a:r>
              <a:rPr lang="nl-NL" dirty="0" smtClean="0"/>
              <a:t>Vooruitgang brengen in problematische situatie</a:t>
            </a:r>
          </a:p>
          <a:p>
            <a:pPr lvl="1"/>
            <a:r>
              <a:rPr lang="nl-NL" dirty="0" smtClean="0"/>
              <a:t>Geleerde lessen destilleren</a:t>
            </a:r>
          </a:p>
          <a:p>
            <a:pPr lvl="1"/>
            <a:r>
              <a:rPr lang="nl-NL" dirty="0" smtClean="0"/>
              <a:t>Kritische reflectie, een vaardigheid en een houding</a:t>
            </a:r>
            <a:endParaRPr lang="nl-NL" dirty="0"/>
          </a:p>
        </p:txBody>
      </p:sp>
    </p:spTree>
    <p:extLst>
      <p:ext uri="{BB962C8B-B14F-4D97-AF65-F5344CB8AC3E}">
        <p14:creationId xmlns:p14="http://schemas.microsoft.com/office/powerpoint/2010/main" val="283361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2"/>
          <p:cNvPicPr>
            <a:picLocks noChangeAspect="1"/>
          </p:cNvPicPr>
          <p:nvPr/>
        </p:nvPicPr>
        <p:blipFill rotWithShape="1">
          <a:blip r:embed="rId2"/>
          <a:srcRect l="10935" t="15761" r="12102"/>
          <a:stretch/>
        </p:blipFill>
        <p:spPr>
          <a:xfrm>
            <a:off x="7125609" y="1956922"/>
            <a:ext cx="4402092" cy="29350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r>
              <a:rPr lang="en-US" dirty="0" err="1" smtClean="0"/>
              <a:t>Reflectie</a:t>
            </a:r>
            <a:r>
              <a:rPr lang="en-US" dirty="0" smtClean="0"/>
              <a:t> en </a:t>
            </a:r>
            <a:r>
              <a:rPr lang="en-US" dirty="0" err="1"/>
              <a:t>d</a:t>
            </a:r>
            <a:r>
              <a:rPr lang="en-US" dirty="0" err="1" smtClean="0"/>
              <a:t>emocratisch</a:t>
            </a:r>
            <a:r>
              <a:rPr lang="en-US" dirty="0" smtClean="0"/>
              <a:t> </a:t>
            </a:r>
            <a:r>
              <a:rPr lang="en-US" dirty="0" err="1" smtClean="0"/>
              <a:t>proces</a:t>
            </a:r>
            <a:endParaRPr lang="en-US" dirty="0"/>
          </a:p>
        </p:txBody>
      </p:sp>
      <p:sp>
        <p:nvSpPr>
          <p:cNvPr id="3" name="Content Placeholder 2"/>
          <p:cNvSpPr>
            <a:spLocks noGrp="1"/>
          </p:cNvSpPr>
          <p:nvPr>
            <p:ph idx="1"/>
          </p:nvPr>
        </p:nvSpPr>
        <p:spPr>
          <a:xfrm>
            <a:off x="3869268" y="864108"/>
            <a:ext cx="3129732" cy="5120640"/>
          </a:xfrm>
        </p:spPr>
        <p:txBody>
          <a:bodyPr>
            <a:normAutofit/>
          </a:bodyPr>
          <a:lstStyle/>
          <a:p>
            <a:r>
              <a:rPr lang="nl-NL" dirty="0" smtClean="0"/>
              <a:t>Brede dialoog op basis van geleerde lessen en gedeelde sociale en culturele uitgangspunten</a:t>
            </a:r>
          </a:p>
          <a:p>
            <a:endParaRPr lang="nl-NL" dirty="0" smtClean="0"/>
          </a:p>
          <a:p>
            <a:r>
              <a:rPr lang="nl-NL" dirty="0" smtClean="0"/>
              <a:t>Ethische </a:t>
            </a:r>
            <a:r>
              <a:rPr lang="nl-NL" dirty="0" smtClean="0"/>
              <a:t>uitgangspunten (wie zijn we, wat doen we?) vertaald via democratisch proces naar strategisch afwegingskader</a:t>
            </a:r>
            <a:endParaRPr lang="nl-NL" dirty="0"/>
          </a:p>
        </p:txBody>
      </p:sp>
    </p:spTree>
    <p:extLst>
      <p:ext uri="{BB962C8B-B14F-4D97-AF65-F5344CB8AC3E}">
        <p14:creationId xmlns:p14="http://schemas.microsoft.com/office/powerpoint/2010/main" val="219197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Schermafbeelding 2017-10-30 om 14.27.34.png"/>
          <p:cNvPicPr>
            <a:picLocks noChangeAspect="1"/>
          </p:cNvPicPr>
          <p:nvPr/>
        </p:nvPicPr>
        <p:blipFill rotWithShape="1">
          <a:blip r:embed="rId2">
            <a:extLst>
              <a:ext uri="{28A0092B-C50C-407E-A947-70E740481C1C}">
                <a14:useLocalDpi xmlns:a14="http://schemas.microsoft.com/office/drawing/2010/main" val="0"/>
              </a:ext>
            </a:extLst>
          </a:blip>
          <a:srcRect t="-1" r="27553" b="868"/>
          <a:stretch/>
        </p:blipFill>
        <p:spPr>
          <a:xfrm>
            <a:off x="7557084" y="1181086"/>
            <a:ext cx="4259779" cy="4486683"/>
          </a:xfrm>
          <a:prstGeom prst="rect">
            <a:avLst/>
          </a:prstGeom>
          <a:ln>
            <a:solidFill>
              <a:srgbClr val="4F81BD"/>
            </a:solidFill>
          </a:ln>
        </p:spPr>
      </p:pic>
      <p:sp>
        <p:nvSpPr>
          <p:cNvPr id="2" name="Title 1"/>
          <p:cNvSpPr>
            <a:spLocks noGrp="1"/>
          </p:cNvSpPr>
          <p:nvPr>
            <p:ph type="title"/>
          </p:nvPr>
        </p:nvSpPr>
        <p:spPr/>
        <p:txBody>
          <a:bodyPr/>
          <a:lstStyle/>
          <a:p>
            <a:r>
              <a:rPr lang="en-US" dirty="0" err="1" smtClean="0"/>
              <a:t>Strategisch</a:t>
            </a:r>
            <a:r>
              <a:rPr lang="en-US" dirty="0" smtClean="0"/>
              <a:t> </a:t>
            </a:r>
            <a:r>
              <a:rPr lang="en-US" dirty="0" err="1" smtClean="0"/>
              <a:t>proces</a:t>
            </a:r>
            <a:endParaRPr lang="en-US" dirty="0"/>
          </a:p>
        </p:txBody>
      </p:sp>
      <p:sp>
        <p:nvSpPr>
          <p:cNvPr id="3" name="Content Placeholder 2"/>
          <p:cNvSpPr>
            <a:spLocks noGrp="1"/>
          </p:cNvSpPr>
          <p:nvPr>
            <p:ph idx="1"/>
          </p:nvPr>
        </p:nvSpPr>
        <p:spPr>
          <a:xfrm>
            <a:off x="3869268" y="864108"/>
            <a:ext cx="3547139" cy="5120640"/>
          </a:xfrm>
        </p:spPr>
        <p:txBody>
          <a:bodyPr>
            <a:normAutofit fontScale="92500" lnSpcReduction="10000"/>
          </a:bodyPr>
          <a:lstStyle/>
          <a:p>
            <a:r>
              <a:rPr lang="nl-NL" dirty="0"/>
              <a:t>V</a:t>
            </a:r>
            <a:r>
              <a:rPr lang="nl-NL" dirty="0" smtClean="0"/>
              <a:t>ertalen van strategisch afwegingskader naar operationeel afwegingskader/leidende principes</a:t>
            </a:r>
          </a:p>
          <a:p>
            <a:pPr lvl="1"/>
            <a:r>
              <a:rPr lang="nl-NL" dirty="0" smtClean="0"/>
              <a:t>concretiseren van beleid</a:t>
            </a:r>
          </a:p>
          <a:p>
            <a:pPr lvl="1"/>
            <a:r>
              <a:rPr lang="nl-NL" dirty="0" smtClean="0"/>
              <a:t>Spelregels (voor bijvoorbeeld subsidies)</a:t>
            </a:r>
          </a:p>
          <a:p>
            <a:endParaRPr lang="nl-NL" dirty="0" smtClean="0"/>
          </a:p>
          <a:p>
            <a:r>
              <a:rPr lang="nl-NL" dirty="0" smtClean="0"/>
              <a:t>Bepaalt </a:t>
            </a:r>
            <a:r>
              <a:rPr lang="nl-NL" dirty="0" smtClean="0"/>
              <a:t>de setting waarin maatschappelijke uitdagingen in gezamenlijkheid worden opgepakt</a:t>
            </a:r>
          </a:p>
          <a:p>
            <a:pPr lvl="1"/>
            <a:r>
              <a:rPr lang="nl-NL" dirty="0" smtClean="0"/>
              <a:t>Niet bottom-up, niet top-down</a:t>
            </a:r>
          </a:p>
          <a:p>
            <a:pPr lvl="1"/>
            <a:r>
              <a:rPr lang="nl-NL" dirty="0" smtClean="0"/>
              <a:t>Eigen rol, eigen verantwoordelijkheden, maar wel in dienst van het belang van mens en omgeving</a:t>
            </a:r>
            <a:endParaRPr lang="nl-NL" dirty="0"/>
          </a:p>
        </p:txBody>
      </p:sp>
    </p:spTree>
    <p:extLst>
      <p:ext uri="{BB962C8B-B14F-4D97-AF65-F5344CB8AC3E}">
        <p14:creationId xmlns:p14="http://schemas.microsoft.com/office/powerpoint/2010/main" val="73512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7975</TotalTime>
  <Words>711</Words>
  <Application>Microsoft Office PowerPoint</Application>
  <PresentationFormat>Widescreen</PresentationFormat>
  <Paragraphs>102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Corbel</vt:lpstr>
      <vt:lpstr>Wingdings 2</vt:lpstr>
      <vt:lpstr>Frame</vt:lpstr>
      <vt:lpstr>Minor Fit for the Future  Sociale Theorie Duurzame, Samen lerende Maatschappij (ST-DSM)</vt:lpstr>
      <vt:lpstr>Facilitator of Change</vt:lpstr>
      <vt:lpstr>Competenties   en  Onderzoekende houding</vt:lpstr>
      <vt:lpstr>Duurzame, samen lerende  maatschappij</vt:lpstr>
      <vt:lpstr>Wederzijds begrip  &amp;  Gedeelde betekenis</vt:lpstr>
      <vt:lpstr>Kernideeën</vt:lpstr>
      <vt:lpstr>Uitvoering</vt:lpstr>
      <vt:lpstr>Reflectie en democratisch proces</vt:lpstr>
      <vt:lpstr>Strategisch proces</vt:lpstr>
      <vt:lpstr>Drie principes</vt:lpstr>
      <vt:lpstr>Programma-management</vt:lpstr>
      <vt:lpstr>Sociale Theorie in Organisaties</vt:lpstr>
      <vt:lpstr>Voorbij lokale initiatieven</vt:lpstr>
      <vt:lpstr>Samenvatting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 de Bruin</cp:lastModifiedBy>
  <cp:revision>258</cp:revision>
  <cp:lastPrinted>2019-06-26T13:57:40Z</cp:lastPrinted>
  <dcterms:created xsi:type="dcterms:W3CDTF">2019-03-14T12:37:05Z</dcterms:created>
  <dcterms:modified xsi:type="dcterms:W3CDTF">2020-06-02T08:17:18Z</dcterms:modified>
</cp:coreProperties>
</file>