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9"/>
  </p:notesMasterIdLst>
  <p:handoutMasterIdLst>
    <p:handoutMasterId r:id="rId30"/>
  </p:handoutMasterIdLst>
  <p:sldIdLst>
    <p:sldId id="256" r:id="rId2"/>
    <p:sldId id="267" r:id="rId3"/>
    <p:sldId id="294" r:id="rId4"/>
    <p:sldId id="326" r:id="rId5"/>
    <p:sldId id="258" r:id="rId6"/>
    <p:sldId id="298" r:id="rId7"/>
    <p:sldId id="297" r:id="rId8"/>
    <p:sldId id="308" r:id="rId9"/>
    <p:sldId id="315" r:id="rId10"/>
    <p:sldId id="316" r:id="rId11"/>
    <p:sldId id="331" r:id="rId12"/>
    <p:sldId id="332" r:id="rId13"/>
    <p:sldId id="301" r:id="rId14"/>
    <p:sldId id="330" r:id="rId15"/>
    <p:sldId id="317" r:id="rId16"/>
    <p:sldId id="318" r:id="rId17"/>
    <p:sldId id="319" r:id="rId18"/>
    <p:sldId id="327" r:id="rId19"/>
    <p:sldId id="329" r:id="rId20"/>
    <p:sldId id="328" r:id="rId21"/>
    <p:sldId id="320" r:id="rId22"/>
    <p:sldId id="321" r:id="rId23"/>
    <p:sldId id="322" r:id="rId24"/>
    <p:sldId id="323" r:id="rId25"/>
    <p:sldId id="324" r:id="rId26"/>
    <p:sldId id="325" r:id="rId27"/>
    <p:sldId id="333" r:id="rId28"/>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zka van de Weg" initials="AvdW" lastIdx="1" clrIdx="0">
    <p:extLst>
      <p:ext uri="{19B8F6BF-5375-455C-9EA6-DF929625EA0E}">
        <p15:presenceInfo xmlns:p15="http://schemas.microsoft.com/office/powerpoint/2012/main" userId="0b829bf5d0ab57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982" autoAdjust="0"/>
  </p:normalViewPr>
  <p:slideViewPr>
    <p:cSldViewPr snapToGrid="0">
      <p:cViewPr varScale="1">
        <p:scale>
          <a:sx n="68" d="100"/>
          <a:sy n="68" d="100"/>
        </p:scale>
        <p:origin x="894" y="66"/>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81B0-2AC9-5845-98BA-2B23E496A83B}" type="doc">
      <dgm:prSet loTypeId="urn:microsoft.com/office/officeart/2005/8/layout/cycle5" loCatId="" qsTypeId="urn:microsoft.com/office/officeart/2005/8/quickstyle/simple1" qsCatId="simple" csTypeId="urn:microsoft.com/office/officeart/2005/8/colors/accent0_2" csCatId="mainScheme" phldr="1"/>
      <dgm:spPr/>
      <dgm:t>
        <a:bodyPr/>
        <a:lstStyle/>
        <a:p>
          <a:endParaRPr lang="nl-NL"/>
        </a:p>
      </dgm:t>
    </dgm:pt>
    <dgm:pt modelId="{5170CE2C-38E2-4247-920E-E003895AF1C0}">
      <dgm:prSet phldrT="[Tekst]"/>
      <dgm:spPr/>
      <dgm:t>
        <a:bodyPr/>
        <a:lstStyle/>
        <a:p>
          <a:r>
            <a:rPr lang="en-GB" noProof="0" dirty="0"/>
            <a:t>Why - Current literature </a:t>
          </a:r>
        </a:p>
      </dgm:t>
    </dgm:pt>
    <dgm:pt modelId="{453AA371-D3E1-F646-8792-4B7E89A90D58}" type="parTrans" cxnId="{D9136C9F-0CC7-9046-8247-86393545C2F6}">
      <dgm:prSet/>
      <dgm:spPr/>
      <dgm:t>
        <a:bodyPr/>
        <a:lstStyle/>
        <a:p>
          <a:endParaRPr lang="nl-NL"/>
        </a:p>
      </dgm:t>
    </dgm:pt>
    <dgm:pt modelId="{2C392688-C93B-EC4A-AEF3-F8DCB74E928B}" type="sibTrans" cxnId="{D9136C9F-0CC7-9046-8247-86393545C2F6}">
      <dgm:prSet/>
      <dgm:spPr/>
      <dgm:t>
        <a:bodyPr/>
        <a:lstStyle/>
        <a:p>
          <a:endParaRPr lang="en-GB" noProof="0" dirty="0"/>
        </a:p>
      </dgm:t>
    </dgm:pt>
    <dgm:pt modelId="{24F60F1C-9533-8E4E-966A-20F989854D3E}">
      <dgm:prSet phldrT="[Tekst]"/>
      <dgm:spPr/>
      <dgm:t>
        <a:bodyPr/>
        <a:lstStyle/>
        <a:p>
          <a:r>
            <a:rPr lang="en-GB" noProof="0" dirty="0"/>
            <a:t>What - Semi-structured interview </a:t>
          </a:r>
        </a:p>
      </dgm:t>
    </dgm:pt>
    <dgm:pt modelId="{39449789-722A-A948-A990-A3BBDFA8A564}" type="parTrans" cxnId="{276BBD7A-DE38-5B40-B9AE-D674ACE4CC51}">
      <dgm:prSet/>
      <dgm:spPr/>
      <dgm:t>
        <a:bodyPr/>
        <a:lstStyle/>
        <a:p>
          <a:endParaRPr lang="nl-NL"/>
        </a:p>
      </dgm:t>
    </dgm:pt>
    <dgm:pt modelId="{34083328-B2DF-C740-9930-F58FD3D2B94D}" type="sibTrans" cxnId="{276BBD7A-DE38-5B40-B9AE-D674ACE4CC51}">
      <dgm:prSet/>
      <dgm:spPr/>
      <dgm:t>
        <a:bodyPr/>
        <a:lstStyle/>
        <a:p>
          <a:endParaRPr lang="en-GB" noProof="0" dirty="0"/>
        </a:p>
      </dgm:t>
    </dgm:pt>
    <dgm:pt modelId="{6D317414-20AD-254F-96FE-122B5F5817E5}">
      <dgm:prSet phldrT="[Tekst]"/>
      <dgm:spPr/>
      <dgm:t>
        <a:bodyPr/>
        <a:lstStyle/>
        <a:p>
          <a:r>
            <a:rPr lang="en-GB" noProof="0" dirty="0"/>
            <a:t>How - Interview Topics List </a:t>
          </a:r>
        </a:p>
      </dgm:t>
    </dgm:pt>
    <dgm:pt modelId="{B9F1D8D1-7BB8-6348-B08B-CF0FC042447C}" type="parTrans" cxnId="{66D8D311-4DB0-974B-8BA8-629655F15437}">
      <dgm:prSet/>
      <dgm:spPr/>
      <dgm:t>
        <a:bodyPr/>
        <a:lstStyle/>
        <a:p>
          <a:endParaRPr lang="nl-NL"/>
        </a:p>
      </dgm:t>
    </dgm:pt>
    <dgm:pt modelId="{656E8B11-B92F-E946-9DA8-124330722854}" type="sibTrans" cxnId="{66D8D311-4DB0-974B-8BA8-629655F15437}">
      <dgm:prSet/>
      <dgm:spPr/>
      <dgm:t>
        <a:bodyPr/>
        <a:lstStyle/>
        <a:p>
          <a:endParaRPr lang="en-GB" noProof="0" dirty="0"/>
        </a:p>
      </dgm:t>
    </dgm:pt>
    <dgm:pt modelId="{3E1A94A5-1911-144D-B1CE-EA0E891ADA46}">
      <dgm:prSet phldrT="[Tekst]"/>
      <dgm:spPr/>
      <dgm:t>
        <a:bodyPr/>
        <a:lstStyle/>
        <a:p>
          <a:r>
            <a:rPr lang="en-GB" noProof="0" dirty="0"/>
            <a:t>How – Data transcription &amp; analyses </a:t>
          </a:r>
        </a:p>
      </dgm:t>
    </dgm:pt>
    <dgm:pt modelId="{B301DD63-DBF4-FE43-86A9-5EAF78BFA378}" type="parTrans" cxnId="{35A6EDD0-DD20-814B-9231-96BA6F335639}">
      <dgm:prSet/>
      <dgm:spPr/>
      <dgm:t>
        <a:bodyPr/>
        <a:lstStyle/>
        <a:p>
          <a:endParaRPr lang="nl-NL"/>
        </a:p>
      </dgm:t>
    </dgm:pt>
    <dgm:pt modelId="{3B46C398-F1C4-9C4B-8AB0-337B60C84F0E}" type="sibTrans" cxnId="{35A6EDD0-DD20-814B-9231-96BA6F335639}">
      <dgm:prSet/>
      <dgm:spPr/>
      <dgm:t>
        <a:bodyPr/>
        <a:lstStyle/>
        <a:p>
          <a:endParaRPr lang="en-GB" noProof="0" dirty="0"/>
        </a:p>
      </dgm:t>
    </dgm:pt>
    <dgm:pt modelId="{F5D32908-11FF-8B48-AE99-9ED7A97E8890}">
      <dgm:prSet phldrT="[Tekst]"/>
      <dgm:spPr/>
      <dgm:t>
        <a:bodyPr/>
        <a:lstStyle/>
        <a:p>
          <a:r>
            <a:rPr lang="en-GB" noProof="0" dirty="0"/>
            <a:t>Why – Link results from research to current situations </a:t>
          </a:r>
        </a:p>
      </dgm:t>
    </dgm:pt>
    <dgm:pt modelId="{C6EAEE82-11B6-194D-9170-7FD909D62724}" type="parTrans" cxnId="{AEEDC17F-80E1-E54B-8932-05F4CEA929C1}">
      <dgm:prSet/>
      <dgm:spPr/>
      <dgm:t>
        <a:bodyPr/>
        <a:lstStyle/>
        <a:p>
          <a:endParaRPr lang="nl-NL"/>
        </a:p>
      </dgm:t>
    </dgm:pt>
    <dgm:pt modelId="{C28635DE-67CF-3646-86D3-5EB250CBCF2E}" type="sibTrans" cxnId="{AEEDC17F-80E1-E54B-8932-05F4CEA929C1}">
      <dgm:prSet/>
      <dgm:spPr/>
      <dgm:t>
        <a:bodyPr/>
        <a:lstStyle/>
        <a:p>
          <a:endParaRPr lang="en-GB" noProof="0" dirty="0"/>
        </a:p>
      </dgm:t>
    </dgm:pt>
    <dgm:pt modelId="{809880B6-E975-2A4B-980C-6A4ED7339A2B}" type="pres">
      <dgm:prSet presAssocID="{C59581B0-2AC9-5845-98BA-2B23E496A83B}" presName="cycle" presStyleCnt="0">
        <dgm:presLayoutVars>
          <dgm:dir/>
          <dgm:resizeHandles val="exact"/>
        </dgm:presLayoutVars>
      </dgm:prSet>
      <dgm:spPr/>
      <dgm:t>
        <a:bodyPr/>
        <a:lstStyle/>
        <a:p>
          <a:endParaRPr lang="en-US"/>
        </a:p>
      </dgm:t>
    </dgm:pt>
    <dgm:pt modelId="{914C270E-BF31-B740-93A9-05BE2F235E5B}" type="pres">
      <dgm:prSet presAssocID="{5170CE2C-38E2-4247-920E-E003895AF1C0}" presName="node" presStyleLbl="node1" presStyleIdx="0" presStyleCnt="5">
        <dgm:presLayoutVars>
          <dgm:bulletEnabled val="1"/>
        </dgm:presLayoutVars>
      </dgm:prSet>
      <dgm:spPr/>
      <dgm:t>
        <a:bodyPr/>
        <a:lstStyle/>
        <a:p>
          <a:endParaRPr lang="en-US"/>
        </a:p>
      </dgm:t>
    </dgm:pt>
    <dgm:pt modelId="{4AF05F93-19DA-1142-BC6F-76AE3E512857}" type="pres">
      <dgm:prSet presAssocID="{5170CE2C-38E2-4247-920E-E003895AF1C0}" presName="spNode" presStyleCnt="0"/>
      <dgm:spPr/>
    </dgm:pt>
    <dgm:pt modelId="{4E024DBD-38F6-3346-9397-042C83716E27}" type="pres">
      <dgm:prSet presAssocID="{2C392688-C93B-EC4A-AEF3-F8DCB74E928B}" presName="sibTrans" presStyleLbl="sibTrans1D1" presStyleIdx="0" presStyleCnt="5"/>
      <dgm:spPr/>
      <dgm:t>
        <a:bodyPr/>
        <a:lstStyle/>
        <a:p>
          <a:endParaRPr lang="en-US"/>
        </a:p>
      </dgm:t>
    </dgm:pt>
    <dgm:pt modelId="{500682F6-C910-AE48-966A-5E90BF80BDB7}" type="pres">
      <dgm:prSet presAssocID="{24F60F1C-9533-8E4E-966A-20F989854D3E}" presName="node" presStyleLbl="node1" presStyleIdx="1" presStyleCnt="5">
        <dgm:presLayoutVars>
          <dgm:bulletEnabled val="1"/>
        </dgm:presLayoutVars>
      </dgm:prSet>
      <dgm:spPr/>
      <dgm:t>
        <a:bodyPr/>
        <a:lstStyle/>
        <a:p>
          <a:endParaRPr lang="en-US"/>
        </a:p>
      </dgm:t>
    </dgm:pt>
    <dgm:pt modelId="{154758E0-0E36-2349-9B38-440563E53D19}" type="pres">
      <dgm:prSet presAssocID="{24F60F1C-9533-8E4E-966A-20F989854D3E}" presName="spNode" presStyleCnt="0"/>
      <dgm:spPr/>
    </dgm:pt>
    <dgm:pt modelId="{9322F487-4CE2-BF4B-A159-836D4D210065}" type="pres">
      <dgm:prSet presAssocID="{34083328-B2DF-C740-9930-F58FD3D2B94D}" presName="sibTrans" presStyleLbl="sibTrans1D1" presStyleIdx="1" presStyleCnt="5"/>
      <dgm:spPr/>
      <dgm:t>
        <a:bodyPr/>
        <a:lstStyle/>
        <a:p>
          <a:endParaRPr lang="en-US"/>
        </a:p>
      </dgm:t>
    </dgm:pt>
    <dgm:pt modelId="{7BE152A5-BF50-2F48-8C1F-0675722E9F12}" type="pres">
      <dgm:prSet presAssocID="{6D317414-20AD-254F-96FE-122B5F5817E5}" presName="node" presStyleLbl="node1" presStyleIdx="2" presStyleCnt="5">
        <dgm:presLayoutVars>
          <dgm:bulletEnabled val="1"/>
        </dgm:presLayoutVars>
      </dgm:prSet>
      <dgm:spPr/>
      <dgm:t>
        <a:bodyPr/>
        <a:lstStyle/>
        <a:p>
          <a:endParaRPr lang="en-US"/>
        </a:p>
      </dgm:t>
    </dgm:pt>
    <dgm:pt modelId="{D2DAF3E5-CF25-1446-AACF-66CED72F6271}" type="pres">
      <dgm:prSet presAssocID="{6D317414-20AD-254F-96FE-122B5F5817E5}" presName="spNode" presStyleCnt="0"/>
      <dgm:spPr/>
    </dgm:pt>
    <dgm:pt modelId="{E9843DD1-8244-5B49-B364-FE28F098EFD0}" type="pres">
      <dgm:prSet presAssocID="{656E8B11-B92F-E946-9DA8-124330722854}" presName="sibTrans" presStyleLbl="sibTrans1D1" presStyleIdx="2" presStyleCnt="5"/>
      <dgm:spPr/>
      <dgm:t>
        <a:bodyPr/>
        <a:lstStyle/>
        <a:p>
          <a:endParaRPr lang="en-US"/>
        </a:p>
      </dgm:t>
    </dgm:pt>
    <dgm:pt modelId="{BC7303DB-ED1B-7B42-B9A1-606B0A435632}" type="pres">
      <dgm:prSet presAssocID="{3E1A94A5-1911-144D-B1CE-EA0E891ADA46}" presName="node" presStyleLbl="node1" presStyleIdx="3" presStyleCnt="5">
        <dgm:presLayoutVars>
          <dgm:bulletEnabled val="1"/>
        </dgm:presLayoutVars>
      </dgm:prSet>
      <dgm:spPr/>
      <dgm:t>
        <a:bodyPr/>
        <a:lstStyle/>
        <a:p>
          <a:endParaRPr lang="en-US"/>
        </a:p>
      </dgm:t>
    </dgm:pt>
    <dgm:pt modelId="{3DC6C1C7-1545-FF47-99A5-93352831F51F}" type="pres">
      <dgm:prSet presAssocID="{3E1A94A5-1911-144D-B1CE-EA0E891ADA46}" presName="spNode" presStyleCnt="0"/>
      <dgm:spPr/>
    </dgm:pt>
    <dgm:pt modelId="{F03950C0-A391-534E-A5E2-7AF264393EAD}" type="pres">
      <dgm:prSet presAssocID="{3B46C398-F1C4-9C4B-8AB0-337B60C84F0E}" presName="sibTrans" presStyleLbl="sibTrans1D1" presStyleIdx="3" presStyleCnt="5"/>
      <dgm:spPr/>
      <dgm:t>
        <a:bodyPr/>
        <a:lstStyle/>
        <a:p>
          <a:endParaRPr lang="en-US"/>
        </a:p>
      </dgm:t>
    </dgm:pt>
    <dgm:pt modelId="{2443F524-44BD-EB40-B153-F6EF373BC33E}" type="pres">
      <dgm:prSet presAssocID="{F5D32908-11FF-8B48-AE99-9ED7A97E8890}" presName="node" presStyleLbl="node1" presStyleIdx="4" presStyleCnt="5">
        <dgm:presLayoutVars>
          <dgm:bulletEnabled val="1"/>
        </dgm:presLayoutVars>
      </dgm:prSet>
      <dgm:spPr/>
      <dgm:t>
        <a:bodyPr/>
        <a:lstStyle/>
        <a:p>
          <a:endParaRPr lang="en-US"/>
        </a:p>
      </dgm:t>
    </dgm:pt>
    <dgm:pt modelId="{09CDB1F0-F6E5-9D4A-AD84-F6B09B26FAC8}" type="pres">
      <dgm:prSet presAssocID="{F5D32908-11FF-8B48-AE99-9ED7A97E8890}" presName="spNode" presStyleCnt="0"/>
      <dgm:spPr/>
    </dgm:pt>
    <dgm:pt modelId="{584DDAAA-CD86-134C-A061-D14E8B04E863}" type="pres">
      <dgm:prSet presAssocID="{C28635DE-67CF-3646-86D3-5EB250CBCF2E}" presName="sibTrans" presStyleLbl="sibTrans1D1" presStyleIdx="4" presStyleCnt="5"/>
      <dgm:spPr/>
      <dgm:t>
        <a:bodyPr/>
        <a:lstStyle/>
        <a:p>
          <a:endParaRPr lang="en-US"/>
        </a:p>
      </dgm:t>
    </dgm:pt>
  </dgm:ptLst>
  <dgm:cxnLst>
    <dgm:cxn modelId="{D9136C9F-0CC7-9046-8247-86393545C2F6}" srcId="{C59581B0-2AC9-5845-98BA-2B23E496A83B}" destId="{5170CE2C-38E2-4247-920E-E003895AF1C0}" srcOrd="0" destOrd="0" parTransId="{453AA371-D3E1-F646-8792-4B7E89A90D58}" sibTransId="{2C392688-C93B-EC4A-AEF3-F8DCB74E928B}"/>
    <dgm:cxn modelId="{57DCB63A-1F7F-DC43-BBC9-3FDABCFAF26E}" type="presOf" srcId="{5170CE2C-38E2-4247-920E-E003895AF1C0}" destId="{914C270E-BF31-B740-93A9-05BE2F235E5B}" srcOrd="0" destOrd="0" presId="urn:microsoft.com/office/officeart/2005/8/layout/cycle5"/>
    <dgm:cxn modelId="{34C015D8-BE35-1649-BCE2-9763B3592680}" type="presOf" srcId="{3B46C398-F1C4-9C4B-8AB0-337B60C84F0E}" destId="{F03950C0-A391-534E-A5E2-7AF264393EAD}" srcOrd="0" destOrd="0" presId="urn:microsoft.com/office/officeart/2005/8/layout/cycle5"/>
    <dgm:cxn modelId="{492C5A57-CFD8-5946-B035-6B1E6F8183D4}" type="presOf" srcId="{6D317414-20AD-254F-96FE-122B5F5817E5}" destId="{7BE152A5-BF50-2F48-8C1F-0675722E9F12}" srcOrd="0" destOrd="0" presId="urn:microsoft.com/office/officeart/2005/8/layout/cycle5"/>
    <dgm:cxn modelId="{DF6B6215-4FB7-2345-9722-797DC6B102E4}" type="presOf" srcId="{2C392688-C93B-EC4A-AEF3-F8DCB74E928B}" destId="{4E024DBD-38F6-3346-9397-042C83716E27}" srcOrd="0" destOrd="0" presId="urn:microsoft.com/office/officeart/2005/8/layout/cycle5"/>
    <dgm:cxn modelId="{35A6EDD0-DD20-814B-9231-96BA6F335639}" srcId="{C59581B0-2AC9-5845-98BA-2B23E496A83B}" destId="{3E1A94A5-1911-144D-B1CE-EA0E891ADA46}" srcOrd="3" destOrd="0" parTransId="{B301DD63-DBF4-FE43-86A9-5EAF78BFA378}" sibTransId="{3B46C398-F1C4-9C4B-8AB0-337B60C84F0E}"/>
    <dgm:cxn modelId="{9694A5B8-ECA4-5C42-98A5-C1DBAA5D2C67}" type="presOf" srcId="{C59581B0-2AC9-5845-98BA-2B23E496A83B}" destId="{809880B6-E975-2A4B-980C-6A4ED7339A2B}" srcOrd="0" destOrd="0" presId="urn:microsoft.com/office/officeart/2005/8/layout/cycle5"/>
    <dgm:cxn modelId="{55188288-BBF9-0444-A9B8-6950693AABDF}" type="presOf" srcId="{F5D32908-11FF-8B48-AE99-9ED7A97E8890}" destId="{2443F524-44BD-EB40-B153-F6EF373BC33E}" srcOrd="0" destOrd="0" presId="urn:microsoft.com/office/officeart/2005/8/layout/cycle5"/>
    <dgm:cxn modelId="{D4A42290-F701-6E4F-B7F6-9450E231CDEF}" type="presOf" srcId="{24F60F1C-9533-8E4E-966A-20F989854D3E}" destId="{500682F6-C910-AE48-966A-5E90BF80BDB7}" srcOrd="0" destOrd="0" presId="urn:microsoft.com/office/officeart/2005/8/layout/cycle5"/>
    <dgm:cxn modelId="{AEEDC17F-80E1-E54B-8932-05F4CEA929C1}" srcId="{C59581B0-2AC9-5845-98BA-2B23E496A83B}" destId="{F5D32908-11FF-8B48-AE99-9ED7A97E8890}" srcOrd="4" destOrd="0" parTransId="{C6EAEE82-11B6-194D-9170-7FD909D62724}" sibTransId="{C28635DE-67CF-3646-86D3-5EB250CBCF2E}"/>
    <dgm:cxn modelId="{66D8D311-4DB0-974B-8BA8-629655F15437}" srcId="{C59581B0-2AC9-5845-98BA-2B23E496A83B}" destId="{6D317414-20AD-254F-96FE-122B5F5817E5}" srcOrd="2" destOrd="0" parTransId="{B9F1D8D1-7BB8-6348-B08B-CF0FC042447C}" sibTransId="{656E8B11-B92F-E946-9DA8-124330722854}"/>
    <dgm:cxn modelId="{5F46320A-6EEC-4D4B-AF1C-2D54B02A018B}" type="presOf" srcId="{C28635DE-67CF-3646-86D3-5EB250CBCF2E}" destId="{584DDAAA-CD86-134C-A061-D14E8B04E863}" srcOrd="0" destOrd="0" presId="urn:microsoft.com/office/officeart/2005/8/layout/cycle5"/>
    <dgm:cxn modelId="{276BBD7A-DE38-5B40-B9AE-D674ACE4CC51}" srcId="{C59581B0-2AC9-5845-98BA-2B23E496A83B}" destId="{24F60F1C-9533-8E4E-966A-20F989854D3E}" srcOrd="1" destOrd="0" parTransId="{39449789-722A-A948-A990-A3BBDFA8A564}" sibTransId="{34083328-B2DF-C740-9930-F58FD3D2B94D}"/>
    <dgm:cxn modelId="{0F05193A-3E15-404A-BB0D-547C3EFCB8E4}" type="presOf" srcId="{656E8B11-B92F-E946-9DA8-124330722854}" destId="{E9843DD1-8244-5B49-B364-FE28F098EFD0}" srcOrd="0" destOrd="0" presId="urn:microsoft.com/office/officeart/2005/8/layout/cycle5"/>
    <dgm:cxn modelId="{BACE78FD-95A5-9242-82C1-E137EC52E0F4}" type="presOf" srcId="{3E1A94A5-1911-144D-B1CE-EA0E891ADA46}" destId="{BC7303DB-ED1B-7B42-B9A1-606B0A435632}" srcOrd="0" destOrd="0" presId="urn:microsoft.com/office/officeart/2005/8/layout/cycle5"/>
    <dgm:cxn modelId="{14359A51-CDF9-A840-AEF2-C92570955D7C}" type="presOf" srcId="{34083328-B2DF-C740-9930-F58FD3D2B94D}" destId="{9322F487-4CE2-BF4B-A159-836D4D210065}" srcOrd="0" destOrd="0" presId="urn:microsoft.com/office/officeart/2005/8/layout/cycle5"/>
    <dgm:cxn modelId="{E6D3B9E1-A95C-5B44-95BB-D8394FF26B1F}" type="presParOf" srcId="{809880B6-E975-2A4B-980C-6A4ED7339A2B}" destId="{914C270E-BF31-B740-93A9-05BE2F235E5B}" srcOrd="0" destOrd="0" presId="urn:microsoft.com/office/officeart/2005/8/layout/cycle5"/>
    <dgm:cxn modelId="{A3009736-CEE2-F44F-AB9E-21467DD2239E}" type="presParOf" srcId="{809880B6-E975-2A4B-980C-6A4ED7339A2B}" destId="{4AF05F93-19DA-1142-BC6F-76AE3E512857}" srcOrd="1" destOrd="0" presId="urn:microsoft.com/office/officeart/2005/8/layout/cycle5"/>
    <dgm:cxn modelId="{3FF1C946-B5E9-9D4B-BF26-F3ECCAC06CBF}" type="presParOf" srcId="{809880B6-E975-2A4B-980C-6A4ED7339A2B}" destId="{4E024DBD-38F6-3346-9397-042C83716E27}" srcOrd="2" destOrd="0" presId="urn:microsoft.com/office/officeart/2005/8/layout/cycle5"/>
    <dgm:cxn modelId="{3A65D6E0-D43B-314A-9DD3-13D7631961B1}" type="presParOf" srcId="{809880B6-E975-2A4B-980C-6A4ED7339A2B}" destId="{500682F6-C910-AE48-966A-5E90BF80BDB7}" srcOrd="3" destOrd="0" presId="urn:microsoft.com/office/officeart/2005/8/layout/cycle5"/>
    <dgm:cxn modelId="{6B8E092A-A3AF-564E-ABB9-7E7922A25FDD}" type="presParOf" srcId="{809880B6-E975-2A4B-980C-6A4ED7339A2B}" destId="{154758E0-0E36-2349-9B38-440563E53D19}" srcOrd="4" destOrd="0" presId="urn:microsoft.com/office/officeart/2005/8/layout/cycle5"/>
    <dgm:cxn modelId="{16B43748-F0BD-214D-B56A-65117155BC45}" type="presParOf" srcId="{809880B6-E975-2A4B-980C-6A4ED7339A2B}" destId="{9322F487-4CE2-BF4B-A159-836D4D210065}" srcOrd="5" destOrd="0" presId="urn:microsoft.com/office/officeart/2005/8/layout/cycle5"/>
    <dgm:cxn modelId="{6D6C581D-FAC0-D545-BAC3-5FCFE070675D}" type="presParOf" srcId="{809880B6-E975-2A4B-980C-6A4ED7339A2B}" destId="{7BE152A5-BF50-2F48-8C1F-0675722E9F12}" srcOrd="6" destOrd="0" presId="urn:microsoft.com/office/officeart/2005/8/layout/cycle5"/>
    <dgm:cxn modelId="{9435D938-37BF-D043-A1AF-6B879A9AFD3B}" type="presParOf" srcId="{809880B6-E975-2A4B-980C-6A4ED7339A2B}" destId="{D2DAF3E5-CF25-1446-AACF-66CED72F6271}" srcOrd="7" destOrd="0" presId="urn:microsoft.com/office/officeart/2005/8/layout/cycle5"/>
    <dgm:cxn modelId="{1689F210-215B-7F4C-BA6D-AD7ADDEB272E}" type="presParOf" srcId="{809880B6-E975-2A4B-980C-6A4ED7339A2B}" destId="{E9843DD1-8244-5B49-B364-FE28F098EFD0}" srcOrd="8" destOrd="0" presId="urn:microsoft.com/office/officeart/2005/8/layout/cycle5"/>
    <dgm:cxn modelId="{70ADCCF3-4759-5A40-8265-84452F226FD2}" type="presParOf" srcId="{809880B6-E975-2A4B-980C-6A4ED7339A2B}" destId="{BC7303DB-ED1B-7B42-B9A1-606B0A435632}" srcOrd="9" destOrd="0" presId="urn:microsoft.com/office/officeart/2005/8/layout/cycle5"/>
    <dgm:cxn modelId="{1CE1FF2C-025B-C448-B21C-3B9748AA1533}" type="presParOf" srcId="{809880B6-E975-2A4B-980C-6A4ED7339A2B}" destId="{3DC6C1C7-1545-FF47-99A5-93352831F51F}" srcOrd="10" destOrd="0" presId="urn:microsoft.com/office/officeart/2005/8/layout/cycle5"/>
    <dgm:cxn modelId="{13169BB6-AEB8-FB45-A37D-E7C99186AE88}" type="presParOf" srcId="{809880B6-E975-2A4B-980C-6A4ED7339A2B}" destId="{F03950C0-A391-534E-A5E2-7AF264393EAD}" srcOrd="11" destOrd="0" presId="urn:microsoft.com/office/officeart/2005/8/layout/cycle5"/>
    <dgm:cxn modelId="{B66D2D59-AD20-A743-AD85-27E20219F04C}" type="presParOf" srcId="{809880B6-E975-2A4B-980C-6A4ED7339A2B}" destId="{2443F524-44BD-EB40-B153-F6EF373BC33E}" srcOrd="12" destOrd="0" presId="urn:microsoft.com/office/officeart/2005/8/layout/cycle5"/>
    <dgm:cxn modelId="{1AFEE3BB-1428-C249-A143-A78400CF17F7}" type="presParOf" srcId="{809880B6-E975-2A4B-980C-6A4ED7339A2B}" destId="{09CDB1F0-F6E5-9D4A-AD84-F6B09B26FAC8}" srcOrd="13" destOrd="0" presId="urn:microsoft.com/office/officeart/2005/8/layout/cycle5"/>
    <dgm:cxn modelId="{A96FD930-8F6C-A74E-A8D2-3C58E2BA2229}" type="presParOf" srcId="{809880B6-E975-2A4B-980C-6A4ED7339A2B}" destId="{584DDAAA-CD86-134C-A061-D14E8B04E86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C270E-BF31-B740-93A9-05BE2F235E5B}">
      <dsp:nvSpPr>
        <dsp:cNvPr id="0" name=""/>
        <dsp:cNvSpPr/>
      </dsp:nvSpPr>
      <dsp:spPr>
        <a:xfrm>
          <a:off x="2816423" y="1904"/>
          <a:ext cx="1682353" cy="1093529"/>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noProof="0" dirty="0"/>
            <a:t>Why - Current literature </a:t>
          </a:r>
        </a:p>
      </dsp:txBody>
      <dsp:txXfrm>
        <a:off x="2869805" y="55286"/>
        <a:ext cx="1575589" cy="986765"/>
      </dsp:txXfrm>
    </dsp:sp>
    <dsp:sp modelId="{4E024DBD-38F6-3346-9397-042C83716E27}">
      <dsp:nvSpPr>
        <dsp:cNvPr id="0" name=""/>
        <dsp:cNvSpPr/>
      </dsp:nvSpPr>
      <dsp:spPr>
        <a:xfrm>
          <a:off x="1473190" y="548668"/>
          <a:ext cx="4368819" cy="4368819"/>
        </a:xfrm>
        <a:custGeom>
          <a:avLst/>
          <a:gdLst/>
          <a:ahLst/>
          <a:cxnLst/>
          <a:rect l="0" t="0" r="0" b="0"/>
          <a:pathLst>
            <a:path>
              <a:moveTo>
                <a:pt x="3250880" y="278029"/>
              </a:moveTo>
              <a:arcTo wR="2184409" hR="2184409" stAng="17953416" swAng="12115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00682F6-C910-AE48-966A-5E90BF80BDB7}">
      <dsp:nvSpPr>
        <dsp:cNvPr id="0" name=""/>
        <dsp:cNvSpPr/>
      </dsp:nvSpPr>
      <dsp:spPr>
        <a:xfrm>
          <a:off x="4893920" y="1511294"/>
          <a:ext cx="1682353" cy="1093529"/>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noProof="0" dirty="0"/>
            <a:t>What - Semi-structured interview </a:t>
          </a:r>
        </a:p>
      </dsp:txBody>
      <dsp:txXfrm>
        <a:off x="4947302" y="1564676"/>
        <a:ext cx="1575589" cy="986765"/>
      </dsp:txXfrm>
    </dsp:sp>
    <dsp:sp modelId="{9322F487-4CE2-BF4B-A159-836D4D210065}">
      <dsp:nvSpPr>
        <dsp:cNvPr id="0" name=""/>
        <dsp:cNvSpPr/>
      </dsp:nvSpPr>
      <dsp:spPr>
        <a:xfrm>
          <a:off x="1473190" y="548668"/>
          <a:ext cx="4368819" cy="4368819"/>
        </a:xfrm>
        <a:custGeom>
          <a:avLst/>
          <a:gdLst/>
          <a:ahLst/>
          <a:cxnLst/>
          <a:rect l="0" t="0" r="0" b="0"/>
          <a:pathLst>
            <a:path>
              <a:moveTo>
                <a:pt x="4363580" y="2335615"/>
              </a:moveTo>
              <a:arcTo wR="2184409" hR="2184409" stAng="21838152" swAng="135975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BE152A5-BF50-2F48-8C1F-0675722E9F12}">
      <dsp:nvSpPr>
        <dsp:cNvPr id="0" name=""/>
        <dsp:cNvSpPr/>
      </dsp:nvSpPr>
      <dsp:spPr>
        <a:xfrm>
          <a:off x="4100387" y="3953538"/>
          <a:ext cx="1682353" cy="1093529"/>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noProof="0" dirty="0"/>
            <a:t>How - Interview Topics List </a:t>
          </a:r>
        </a:p>
      </dsp:txBody>
      <dsp:txXfrm>
        <a:off x="4153769" y="4006920"/>
        <a:ext cx="1575589" cy="986765"/>
      </dsp:txXfrm>
    </dsp:sp>
    <dsp:sp modelId="{E9843DD1-8244-5B49-B364-FE28F098EFD0}">
      <dsp:nvSpPr>
        <dsp:cNvPr id="0" name=""/>
        <dsp:cNvSpPr/>
      </dsp:nvSpPr>
      <dsp:spPr>
        <a:xfrm>
          <a:off x="1473190" y="548668"/>
          <a:ext cx="4368819" cy="4368819"/>
        </a:xfrm>
        <a:custGeom>
          <a:avLst/>
          <a:gdLst/>
          <a:ahLst/>
          <a:cxnLst/>
          <a:rect l="0" t="0" r="0" b="0"/>
          <a:pathLst>
            <a:path>
              <a:moveTo>
                <a:pt x="2452494" y="4352306"/>
              </a:moveTo>
              <a:arcTo wR="2184409" hR="2184409" stAng="4977032" swAng="84593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7303DB-ED1B-7B42-B9A1-606B0A435632}">
      <dsp:nvSpPr>
        <dsp:cNvPr id="0" name=""/>
        <dsp:cNvSpPr/>
      </dsp:nvSpPr>
      <dsp:spPr>
        <a:xfrm>
          <a:off x="1532459" y="3953538"/>
          <a:ext cx="1682353" cy="1093529"/>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noProof="0" dirty="0"/>
            <a:t>How – Data transcription &amp; analyses </a:t>
          </a:r>
        </a:p>
      </dsp:txBody>
      <dsp:txXfrm>
        <a:off x="1585841" y="4006920"/>
        <a:ext cx="1575589" cy="986765"/>
      </dsp:txXfrm>
    </dsp:sp>
    <dsp:sp modelId="{F03950C0-A391-534E-A5E2-7AF264393EAD}">
      <dsp:nvSpPr>
        <dsp:cNvPr id="0" name=""/>
        <dsp:cNvSpPr/>
      </dsp:nvSpPr>
      <dsp:spPr>
        <a:xfrm>
          <a:off x="1473190" y="548668"/>
          <a:ext cx="4368819" cy="4368819"/>
        </a:xfrm>
        <a:custGeom>
          <a:avLst/>
          <a:gdLst/>
          <a:ahLst/>
          <a:cxnLst/>
          <a:rect l="0" t="0" r="0" b="0"/>
          <a:pathLst>
            <a:path>
              <a:moveTo>
                <a:pt x="231752" y="3163579"/>
              </a:moveTo>
              <a:arcTo wR="2184409" hR="2184409" stAng="9202098" swAng="135975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43F524-44BD-EB40-B153-F6EF373BC33E}">
      <dsp:nvSpPr>
        <dsp:cNvPr id="0" name=""/>
        <dsp:cNvSpPr/>
      </dsp:nvSpPr>
      <dsp:spPr>
        <a:xfrm>
          <a:off x="738926" y="1511294"/>
          <a:ext cx="1682353" cy="1093529"/>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noProof="0" dirty="0"/>
            <a:t>Why – Link results from research to current situations </a:t>
          </a:r>
        </a:p>
      </dsp:txBody>
      <dsp:txXfrm>
        <a:off x="792308" y="1564676"/>
        <a:ext cx="1575589" cy="986765"/>
      </dsp:txXfrm>
    </dsp:sp>
    <dsp:sp modelId="{584DDAAA-CD86-134C-A061-D14E8B04E863}">
      <dsp:nvSpPr>
        <dsp:cNvPr id="0" name=""/>
        <dsp:cNvSpPr/>
      </dsp:nvSpPr>
      <dsp:spPr>
        <a:xfrm>
          <a:off x="1473190" y="548668"/>
          <a:ext cx="4368819" cy="4368819"/>
        </a:xfrm>
        <a:custGeom>
          <a:avLst/>
          <a:gdLst/>
          <a:ahLst/>
          <a:cxnLst/>
          <a:rect l="0" t="0" r="0" b="0"/>
          <a:pathLst>
            <a:path>
              <a:moveTo>
                <a:pt x="525442" y="763327"/>
              </a:moveTo>
              <a:arcTo wR="2184409" hR="2184409" stAng="13235015" swAng="12115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4E8B3F2-6488-448B-948B-03CAAAA7D014}" type="datetimeFigureOut">
              <a:rPr lang="en-US" smtClean="0"/>
              <a:t>10/30/2019</a:t>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6FD99F2-9614-4524-9530-D5CA7E947523}" type="slidenum">
              <a:rPr lang="en-US" smtClean="0"/>
              <a:t>‹#›</a:t>
            </a:fld>
            <a:endParaRPr lang="en-US"/>
          </a:p>
        </p:txBody>
      </p:sp>
    </p:spTree>
    <p:extLst>
      <p:ext uri="{BB962C8B-B14F-4D97-AF65-F5344CB8AC3E}">
        <p14:creationId xmlns:p14="http://schemas.microsoft.com/office/powerpoint/2010/main" val="261253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80D6CAC-D988-4209-A1D8-56C158C0CA65}" type="datetimeFigureOut">
              <a:rPr lang="en-US" smtClean="0"/>
              <a:t>10/30/2019</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554F2F-CCE3-4CC4-A604-E4A42C1EED3B}" type="slidenum">
              <a:rPr lang="en-US" smtClean="0"/>
              <a:t>‹#›</a:t>
            </a:fld>
            <a:endParaRPr lang="en-US"/>
          </a:p>
        </p:txBody>
      </p:sp>
    </p:spTree>
    <p:extLst>
      <p:ext uri="{BB962C8B-B14F-4D97-AF65-F5344CB8AC3E}">
        <p14:creationId xmlns:p14="http://schemas.microsoft.com/office/powerpoint/2010/main" val="18913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10/30/2019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10/30/2019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rojectenportfolio.nl/wiki/index.php/LC_0033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483873"/>
            <a:ext cx="9134669" cy="3112098"/>
          </a:xfrm>
        </p:spPr>
        <p:txBody>
          <a:bodyPr anchor="ctr">
            <a:normAutofit/>
          </a:bodyPr>
          <a:lstStyle/>
          <a:p>
            <a:pPr algn="ctr"/>
            <a:r>
              <a:rPr lang="en-US" sz="4800" b="1" dirty="0"/>
              <a:t>Minor</a:t>
            </a:r>
            <a:r>
              <a:rPr lang="en-US" sz="6000" b="1" dirty="0"/>
              <a:t/>
            </a:r>
            <a:br>
              <a:rPr lang="en-US" sz="6000" b="1" dirty="0"/>
            </a:br>
            <a:r>
              <a:rPr lang="en-US" sz="6000" b="1" dirty="0"/>
              <a:t>Fit for the Future</a:t>
            </a:r>
            <a:br>
              <a:rPr lang="en-US" sz="6000" b="1" dirty="0"/>
            </a:br>
            <a:r>
              <a:rPr lang="en-US" sz="3600" b="1" dirty="0"/>
              <a:t/>
            </a:r>
            <a:br>
              <a:rPr lang="en-US" sz="3600" b="1" dirty="0"/>
            </a:br>
            <a:r>
              <a:rPr lang="en-US" sz="4800" b="1" dirty="0" err="1" smtClean="0"/>
              <a:t>Responsieve</a:t>
            </a:r>
            <a:r>
              <a:rPr lang="en-US" sz="4800" b="1" dirty="0" smtClean="0"/>
              <a:t> </a:t>
            </a:r>
            <a:r>
              <a:rPr lang="en-US" sz="4800" b="1" dirty="0" err="1" smtClean="0"/>
              <a:t>Methodologie</a:t>
            </a:r>
            <a:endParaRPr lang="nl-NL" sz="48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a:bodyPr>
          <a:lstStyle/>
          <a:p>
            <a:pPr algn="r"/>
            <a:r>
              <a:rPr lang="nl-NL" sz="2400" dirty="0" smtClean="0">
                <a:solidFill>
                  <a:schemeClr val="bg1"/>
                </a:solidFill>
              </a:rPr>
              <a:t>30 oktober 2019</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Responsieve</a:t>
            </a:r>
            <a:r>
              <a:rPr lang="en-US" dirty="0"/>
              <a:t> </a:t>
            </a:r>
            <a:r>
              <a:rPr lang="en-US" dirty="0" err="1" smtClean="0"/>
              <a:t>Methdologie</a:t>
            </a:r>
            <a:endParaRPr lang="en-US" dirty="0"/>
          </a:p>
        </p:txBody>
      </p:sp>
      <p:sp>
        <p:nvSpPr>
          <p:cNvPr id="6" name="Content Placeholder 5"/>
          <p:cNvSpPr>
            <a:spLocks noGrp="1"/>
          </p:cNvSpPr>
          <p:nvPr>
            <p:ph idx="1"/>
          </p:nvPr>
        </p:nvSpPr>
        <p:spPr/>
        <p:txBody>
          <a:bodyPr/>
          <a:lstStyle/>
          <a:p>
            <a:r>
              <a:rPr lang="nl-NL" dirty="0" smtClean="0"/>
              <a:t>Onderzoek is een dialogisch, interactief proces</a:t>
            </a:r>
          </a:p>
          <a:p>
            <a:pPr lvl="1"/>
            <a:r>
              <a:rPr lang="nl-NL" dirty="0" smtClean="0"/>
              <a:t>(Traditioneel: voor u, maar zonder u)</a:t>
            </a:r>
          </a:p>
          <a:p>
            <a:r>
              <a:rPr lang="nl-NL" dirty="0" smtClean="0"/>
              <a:t>Onduidelijkheid over vraagstuk </a:t>
            </a:r>
            <a:r>
              <a:rPr lang="nl-NL" dirty="0" smtClean="0">
                <a:latin typeface="Calibri" panose="020F0502020204030204" pitchFamily="34" charset="0"/>
                <a:cs typeface="Calibri" panose="020F0502020204030204" pitchFamily="34" charset="0"/>
              </a:rPr>
              <a:t>→ vraagstukverheldering met alle betrokkenen</a:t>
            </a:r>
          </a:p>
          <a:p>
            <a:r>
              <a:rPr lang="nl-NL" dirty="0" smtClean="0">
                <a:latin typeface="Calibri" panose="020F0502020204030204" pitchFamily="34" charset="0"/>
                <a:cs typeface="Calibri" panose="020F0502020204030204" pitchFamily="34" charset="0"/>
              </a:rPr>
              <a:t>Vraagstukken zijn vaak complex met veel aspecten en nuances → narratieve aanpak</a:t>
            </a:r>
          </a:p>
          <a:p>
            <a:r>
              <a:rPr lang="nl-NL" dirty="0" smtClean="0">
                <a:latin typeface="Calibri" panose="020F0502020204030204" pitchFamily="34" charset="0"/>
                <a:cs typeface="Calibri" panose="020F0502020204030204" pitchFamily="34" charset="0"/>
              </a:rPr>
              <a:t>Ervaringskennis is belangrijk</a:t>
            </a:r>
          </a:p>
          <a:p>
            <a:r>
              <a:rPr lang="nl-NL" dirty="0" err="1" smtClean="0">
                <a:latin typeface="Calibri" panose="020F0502020204030204" pitchFamily="34" charset="0"/>
                <a:cs typeface="Calibri" panose="020F0502020204030204" pitchFamily="34" charset="0"/>
              </a:rPr>
              <a:t>Onderzoekskenmerken</a:t>
            </a:r>
            <a:r>
              <a:rPr lang="nl-NL" dirty="0" smtClean="0">
                <a:latin typeface="Calibri" panose="020F0502020204030204" pitchFamily="34" charset="0"/>
                <a:cs typeface="Calibri" panose="020F0502020204030204" pitchFamily="34" charset="0"/>
              </a:rPr>
              <a:t>:</a:t>
            </a:r>
          </a:p>
          <a:p>
            <a:pPr lvl="1"/>
            <a:r>
              <a:rPr lang="nl-NL" dirty="0" err="1" smtClean="0">
                <a:latin typeface="Calibri" panose="020F0502020204030204" pitchFamily="34" charset="0"/>
                <a:cs typeface="Calibri" panose="020F0502020204030204" pitchFamily="34" charset="0"/>
              </a:rPr>
              <a:t>Emergent</a:t>
            </a:r>
            <a:r>
              <a:rPr lang="nl-NL" dirty="0" smtClean="0">
                <a:latin typeface="Calibri" panose="020F0502020204030204" pitchFamily="34" charset="0"/>
                <a:cs typeface="Calibri" panose="020F0502020204030204" pitchFamily="34" charset="0"/>
              </a:rPr>
              <a:t> design</a:t>
            </a:r>
          </a:p>
          <a:p>
            <a:pPr lvl="1"/>
            <a:r>
              <a:rPr lang="nl-NL" dirty="0" smtClean="0">
                <a:latin typeface="Calibri" panose="020F0502020204030204" pitchFamily="34" charset="0"/>
                <a:cs typeface="Calibri" panose="020F0502020204030204" pitchFamily="34" charset="0"/>
              </a:rPr>
              <a:t>Hermeneutische-dialectische cirkels (proces van abductie)</a:t>
            </a:r>
            <a:endParaRPr lang="nl-NL" dirty="0"/>
          </a:p>
        </p:txBody>
      </p:sp>
    </p:spTree>
    <p:extLst>
      <p:ext uri="{BB962C8B-B14F-4D97-AF65-F5344CB8AC3E}">
        <p14:creationId xmlns:p14="http://schemas.microsoft.com/office/powerpoint/2010/main" val="395469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Monoloog</a:t>
            </a:r>
            <a:r>
              <a:rPr lang="en-US" dirty="0"/>
              <a:t/>
            </a:r>
            <a:br>
              <a:rPr lang="en-US" dirty="0"/>
            </a:br>
            <a:r>
              <a:rPr lang="en-US" dirty="0" smtClean="0"/>
              <a:t>versus</a:t>
            </a:r>
            <a:br>
              <a:rPr lang="en-US" dirty="0" smtClean="0"/>
            </a:br>
            <a:r>
              <a:rPr lang="en-US" dirty="0" err="1" smtClean="0"/>
              <a:t>Dialoog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6513653"/>
              </p:ext>
            </p:extLst>
          </p:nvPr>
        </p:nvGraphicFramePr>
        <p:xfrm>
          <a:off x="3840602" y="2311908"/>
          <a:ext cx="7315200" cy="222504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2096197526"/>
                    </a:ext>
                  </a:extLst>
                </a:gridCol>
                <a:gridCol w="3657600">
                  <a:extLst>
                    <a:ext uri="{9D8B030D-6E8A-4147-A177-3AD203B41FA5}">
                      <a16:colId xmlns:a16="http://schemas.microsoft.com/office/drawing/2014/main" val="670740222"/>
                    </a:ext>
                  </a:extLst>
                </a:gridCol>
              </a:tblGrid>
              <a:tr h="370840">
                <a:tc>
                  <a:txBody>
                    <a:bodyPr/>
                    <a:lstStyle/>
                    <a:p>
                      <a:r>
                        <a:rPr lang="nl-NL" noProof="0" dirty="0" smtClean="0"/>
                        <a:t>Monoloog</a:t>
                      </a:r>
                      <a:endParaRPr lang="nl-NL" noProof="0" dirty="0"/>
                    </a:p>
                  </a:txBody>
                  <a:tcPr/>
                </a:tc>
                <a:tc>
                  <a:txBody>
                    <a:bodyPr/>
                    <a:lstStyle/>
                    <a:p>
                      <a:r>
                        <a:rPr lang="nl-NL" noProof="0" dirty="0" smtClean="0"/>
                        <a:t>Dialoog</a:t>
                      </a:r>
                      <a:endParaRPr lang="nl-NL" noProof="0" dirty="0"/>
                    </a:p>
                  </a:txBody>
                  <a:tcPr/>
                </a:tc>
                <a:extLst>
                  <a:ext uri="{0D108BD9-81ED-4DB2-BD59-A6C34878D82A}">
                    <a16:rowId xmlns:a16="http://schemas.microsoft.com/office/drawing/2014/main" val="1835269738"/>
                  </a:ext>
                </a:extLst>
              </a:tr>
              <a:tr h="370840">
                <a:tc>
                  <a:txBody>
                    <a:bodyPr/>
                    <a:lstStyle/>
                    <a:p>
                      <a:r>
                        <a:rPr lang="nl-NL" noProof="0" dirty="0" smtClean="0"/>
                        <a:t>Eenrichtingsverkeer</a:t>
                      </a:r>
                      <a:endParaRPr lang="nl-NL" noProof="0" dirty="0"/>
                    </a:p>
                  </a:txBody>
                  <a:tcPr/>
                </a:tc>
                <a:tc>
                  <a:txBody>
                    <a:bodyPr/>
                    <a:lstStyle/>
                    <a:p>
                      <a:r>
                        <a:rPr lang="nl-NL" noProof="0" dirty="0" smtClean="0"/>
                        <a:t>Tweerichtingsverkeer</a:t>
                      </a:r>
                      <a:endParaRPr lang="nl-NL" noProof="0" dirty="0"/>
                    </a:p>
                  </a:txBody>
                  <a:tcPr/>
                </a:tc>
                <a:extLst>
                  <a:ext uri="{0D108BD9-81ED-4DB2-BD59-A6C34878D82A}">
                    <a16:rowId xmlns:a16="http://schemas.microsoft.com/office/drawing/2014/main" val="179902267"/>
                  </a:ext>
                </a:extLst>
              </a:tr>
              <a:tr h="370840">
                <a:tc>
                  <a:txBody>
                    <a:bodyPr/>
                    <a:lstStyle/>
                    <a:p>
                      <a:r>
                        <a:rPr lang="nl-NL" noProof="0" dirty="0" smtClean="0"/>
                        <a:t>Afstand</a:t>
                      </a:r>
                      <a:endParaRPr lang="nl-NL" noProof="0" dirty="0"/>
                    </a:p>
                  </a:txBody>
                  <a:tcPr/>
                </a:tc>
                <a:tc>
                  <a:txBody>
                    <a:bodyPr/>
                    <a:lstStyle/>
                    <a:p>
                      <a:r>
                        <a:rPr lang="nl-NL" noProof="0" dirty="0" smtClean="0"/>
                        <a:t>Betrokkenheid</a:t>
                      </a:r>
                      <a:endParaRPr lang="nl-NL" noProof="0" dirty="0"/>
                    </a:p>
                  </a:txBody>
                  <a:tcPr/>
                </a:tc>
                <a:extLst>
                  <a:ext uri="{0D108BD9-81ED-4DB2-BD59-A6C34878D82A}">
                    <a16:rowId xmlns:a16="http://schemas.microsoft.com/office/drawing/2014/main" val="1200332438"/>
                  </a:ext>
                </a:extLst>
              </a:tr>
              <a:tr h="370840">
                <a:tc>
                  <a:txBody>
                    <a:bodyPr/>
                    <a:lstStyle/>
                    <a:p>
                      <a:r>
                        <a:rPr lang="nl-NL" noProof="0" dirty="0" smtClean="0"/>
                        <a:t>Geen contact</a:t>
                      </a:r>
                      <a:endParaRPr lang="nl-NL" noProof="0" dirty="0"/>
                    </a:p>
                  </a:txBody>
                  <a:tcPr/>
                </a:tc>
                <a:tc>
                  <a:txBody>
                    <a:bodyPr/>
                    <a:lstStyle/>
                    <a:p>
                      <a:r>
                        <a:rPr lang="nl-NL" noProof="0" dirty="0" smtClean="0"/>
                        <a:t>Contact en reacties op elkaar</a:t>
                      </a:r>
                      <a:endParaRPr lang="nl-NL" noProof="0" dirty="0"/>
                    </a:p>
                  </a:txBody>
                  <a:tcPr/>
                </a:tc>
                <a:extLst>
                  <a:ext uri="{0D108BD9-81ED-4DB2-BD59-A6C34878D82A}">
                    <a16:rowId xmlns:a16="http://schemas.microsoft.com/office/drawing/2014/main" val="3068533761"/>
                  </a:ext>
                </a:extLst>
              </a:tr>
              <a:tr h="370840">
                <a:tc>
                  <a:txBody>
                    <a:bodyPr/>
                    <a:lstStyle/>
                    <a:p>
                      <a:r>
                        <a:rPr lang="nl-NL" noProof="0" dirty="0" smtClean="0"/>
                        <a:t>Inhoud onveranderd</a:t>
                      </a:r>
                      <a:endParaRPr lang="nl-NL" noProof="0" dirty="0"/>
                    </a:p>
                  </a:txBody>
                  <a:tcPr/>
                </a:tc>
                <a:tc>
                  <a:txBody>
                    <a:bodyPr/>
                    <a:lstStyle/>
                    <a:p>
                      <a:r>
                        <a:rPr lang="nl-NL" noProof="0" dirty="0" smtClean="0"/>
                        <a:t>Nieuwe gezichtspunten ontdekken</a:t>
                      </a:r>
                      <a:endParaRPr lang="nl-NL" noProof="0" dirty="0"/>
                    </a:p>
                  </a:txBody>
                  <a:tcPr/>
                </a:tc>
                <a:extLst>
                  <a:ext uri="{0D108BD9-81ED-4DB2-BD59-A6C34878D82A}">
                    <a16:rowId xmlns:a16="http://schemas.microsoft.com/office/drawing/2014/main" val="2603750809"/>
                  </a:ext>
                </a:extLst>
              </a:tr>
              <a:tr h="370840">
                <a:tc>
                  <a:txBody>
                    <a:bodyPr/>
                    <a:lstStyle/>
                    <a:p>
                      <a:r>
                        <a:rPr lang="nl-NL" noProof="0" dirty="0" smtClean="0"/>
                        <a:t>Partijen onveranderd</a:t>
                      </a:r>
                      <a:endParaRPr lang="nl-NL" noProof="0" dirty="0"/>
                    </a:p>
                  </a:txBody>
                  <a:tcPr/>
                </a:tc>
                <a:tc>
                  <a:txBody>
                    <a:bodyPr/>
                    <a:lstStyle/>
                    <a:p>
                      <a:r>
                        <a:rPr lang="nl-NL" noProof="0" dirty="0" smtClean="0"/>
                        <a:t>Samen leren en veranderen</a:t>
                      </a:r>
                      <a:endParaRPr lang="nl-NL" noProof="0" dirty="0"/>
                    </a:p>
                  </a:txBody>
                  <a:tcPr/>
                </a:tc>
                <a:extLst>
                  <a:ext uri="{0D108BD9-81ED-4DB2-BD59-A6C34878D82A}">
                    <a16:rowId xmlns:a16="http://schemas.microsoft.com/office/drawing/2014/main" val="2517902922"/>
                  </a:ext>
                </a:extLst>
              </a:tr>
            </a:tbl>
          </a:graphicData>
        </a:graphic>
      </p:graphicFrame>
    </p:spTree>
    <p:extLst>
      <p:ext uri="{BB962C8B-B14F-4D97-AF65-F5344CB8AC3E}">
        <p14:creationId xmlns:p14="http://schemas.microsoft.com/office/powerpoint/2010/main" val="267008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Discussie</a:t>
            </a:r>
            <a:r>
              <a:rPr lang="en-US" dirty="0" smtClean="0"/>
              <a:t/>
            </a:r>
            <a:br>
              <a:rPr lang="en-US" dirty="0" smtClean="0"/>
            </a:br>
            <a:r>
              <a:rPr lang="en-US" dirty="0" smtClean="0"/>
              <a:t>versus</a:t>
            </a:r>
            <a:br>
              <a:rPr lang="en-US" dirty="0" smtClean="0"/>
            </a:br>
            <a:r>
              <a:rPr lang="en-US" dirty="0" err="1" smtClean="0"/>
              <a:t>Dialoog</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423228049"/>
              </p:ext>
            </p:extLst>
          </p:nvPr>
        </p:nvGraphicFramePr>
        <p:xfrm>
          <a:off x="3840602" y="2311908"/>
          <a:ext cx="7315200" cy="222504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2096197526"/>
                    </a:ext>
                  </a:extLst>
                </a:gridCol>
                <a:gridCol w="3657600">
                  <a:extLst>
                    <a:ext uri="{9D8B030D-6E8A-4147-A177-3AD203B41FA5}">
                      <a16:colId xmlns:a16="http://schemas.microsoft.com/office/drawing/2014/main" val="670740222"/>
                    </a:ext>
                  </a:extLst>
                </a:gridCol>
              </a:tblGrid>
              <a:tr h="370840">
                <a:tc>
                  <a:txBody>
                    <a:bodyPr/>
                    <a:lstStyle/>
                    <a:p>
                      <a:r>
                        <a:rPr lang="nl-NL" noProof="0" dirty="0" smtClean="0"/>
                        <a:t>Discussie</a:t>
                      </a:r>
                      <a:endParaRPr lang="nl-NL" noProof="0" dirty="0"/>
                    </a:p>
                  </a:txBody>
                  <a:tcPr/>
                </a:tc>
                <a:tc>
                  <a:txBody>
                    <a:bodyPr/>
                    <a:lstStyle/>
                    <a:p>
                      <a:r>
                        <a:rPr lang="nl-NL" noProof="0" dirty="0" smtClean="0"/>
                        <a:t>Dialoog</a:t>
                      </a:r>
                      <a:endParaRPr lang="nl-NL" noProof="0" dirty="0"/>
                    </a:p>
                  </a:txBody>
                  <a:tcPr/>
                </a:tc>
                <a:extLst>
                  <a:ext uri="{0D108BD9-81ED-4DB2-BD59-A6C34878D82A}">
                    <a16:rowId xmlns:a16="http://schemas.microsoft.com/office/drawing/2014/main" val="1835269738"/>
                  </a:ext>
                </a:extLst>
              </a:tr>
              <a:tr h="370840">
                <a:tc>
                  <a:txBody>
                    <a:bodyPr/>
                    <a:lstStyle/>
                    <a:p>
                      <a:r>
                        <a:rPr lang="nl-NL" noProof="0" dirty="0" smtClean="0"/>
                        <a:t>Arena, strijdtoneel</a:t>
                      </a:r>
                      <a:endParaRPr lang="nl-NL" noProof="0" dirty="0"/>
                    </a:p>
                  </a:txBody>
                  <a:tcPr/>
                </a:tc>
                <a:tc>
                  <a:txBody>
                    <a:bodyPr/>
                    <a:lstStyle/>
                    <a:p>
                      <a:r>
                        <a:rPr lang="nl-NL" noProof="0" dirty="0" smtClean="0"/>
                        <a:t>Agora, marktplein</a:t>
                      </a:r>
                      <a:endParaRPr lang="nl-NL" noProof="0" dirty="0"/>
                    </a:p>
                  </a:txBody>
                  <a:tcPr/>
                </a:tc>
                <a:extLst>
                  <a:ext uri="{0D108BD9-81ED-4DB2-BD59-A6C34878D82A}">
                    <a16:rowId xmlns:a16="http://schemas.microsoft.com/office/drawing/2014/main" val="179902267"/>
                  </a:ext>
                </a:extLst>
              </a:tr>
              <a:tr h="370840">
                <a:tc>
                  <a:txBody>
                    <a:bodyPr/>
                    <a:lstStyle/>
                    <a:p>
                      <a:r>
                        <a:rPr lang="nl-NL" noProof="0" dirty="0" smtClean="0"/>
                        <a:t>Standpunten innemen</a:t>
                      </a:r>
                      <a:endParaRPr lang="nl-NL" noProof="0" dirty="0"/>
                    </a:p>
                  </a:txBody>
                  <a:tcPr/>
                </a:tc>
                <a:tc>
                  <a:txBody>
                    <a:bodyPr/>
                    <a:lstStyle/>
                    <a:p>
                      <a:r>
                        <a:rPr lang="nl-NL" noProof="0" dirty="0" smtClean="0"/>
                        <a:t>Ervaringen delen</a:t>
                      </a:r>
                      <a:endParaRPr lang="nl-NL" noProof="0" dirty="0"/>
                    </a:p>
                  </a:txBody>
                  <a:tcPr/>
                </a:tc>
                <a:extLst>
                  <a:ext uri="{0D108BD9-81ED-4DB2-BD59-A6C34878D82A}">
                    <a16:rowId xmlns:a16="http://schemas.microsoft.com/office/drawing/2014/main" val="1200332438"/>
                  </a:ext>
                </a:extLst>
              </a:tr>
              <a:tr h="370840">
                <a:tc>
                  <a:txBody>
                    <a:bodyPr/>
                    <a:lstStyle/>
                    <a:p>
                      <a:r>
                        <a:rPr lang="nl-NL" noProof="0" dirty="0" smtClean="0"/>
                        <a:t>Gericht op winnen/verliezen</a:t>
                      </a:r>
                      <a:endParaRPr lang="nl-NL" noProof="0" dirty="0"/>
                    </a:p>
                  </a:txBody>
                  <a:tcPr/>
                </a:tc>
                <a:tc>
                  <a:txBody>
                    <a:bodyPr/>
                    <a:lstStyle/>
                    <a:p>
                      <a:r>
                        <a:rPr lang="nl-NL" noProof="0" dirty="0" smtClean="0"/>
                        <a:t>Gericht op leren van elkaar</a:t>
                      </a:r>
                      <a:endParaRPr lang="nl-NL" noProof="0" dirty="0"/>
                    </a:p>
                  </a:txBody>
                  <a:tcPr/>
                </a:tc>
                <a:extLst>
                  <a:ext uri="{0D108BD9-81ED-4DB2-BD59-A6C34878D82A}">
                    <a16:rowId xmlns:a16="http://schemas.microsoft.com/office/drawing/2014/main" val="3068533761"/>
                  </a:ext>
                </a:extLst>
              </a:tr>
              <a:tr h="370840">
                <a:tc>
                  <a:txBody>
                    <a:bodyPr/>
                    <a:lstStyle/>
                    <a:p>
                      <a:r>
                        <a:rPr lang="nl-NL" noProof="0" dirty="0" smtClean="0"/>
                        <a:t>Argumentatieve rationaliteit</a:t>
                      </a:r>
                      <a:endParaRPr lang="nl-NL" noProof="0" dirty="0"/>
                    </a:p>
                  </a:txBody>
                  <a:tcPr/>
                </a:tc>
                <a:tc>
                  <a:txBody>
                    <a:bodyPr/>
                    <a:lstStyle/>
                    <a:p>
                      <a:r>
                        <a:rPr lang="nl-NL" noProof="0" dirty="0" smtClean="0"/>
                        <a:t>Narratieve rationaliteit</a:t>
                      </a:r>
                      <a:endParaRPr lang="nl-NL" noProof="0" dirty="0"/>
                    </a:p>
                  </a:txBody>
                  <a:tcPr/>
                </a:tc>
                <a:extLst>
                  <a:ext uri="{0D108BD9-81ED-4DB2-BD59-A6C34878D82A}">
                    <a16:rowId xmlns:a16="http://schemas.microsoft.com/office/drawing/2014/main" val="2603750809"/>
                  </a:ext>
                </a:extLst>
              </a:tr>
              <a:tr h="370840">
                <a:tc>
                  <a:txBody>
                    <a:bodyPr/>
                    <a:lstStyle/>
                    <a:p>
                      <a:r>
                        <a:rPr lang="nl-NL" noProof="0" dirty="0" smtClean="0"/>
                        <a:t>Partijen</a:t>
                      </a:r>
                      <a:endParaRPr lang="nl-NL" noProof="0" dirty="0"/>
                    </a:p>
                  </a:txBody>
                  <a:tcPr/>
                </a:tc>
                <a:tc>
                  <a:txBody>
                    <a:bodyPr/>
                    <a:lstStyle/>
                    <a:p>
                      <a:r>
                        <a:rPr lang="nl-NL" noProof="0" dirty="0" smtClean="0"/>
                        <a:t>Mensen</a:t>
                      </a:r>
                      <a:r>
                        <a:rPr lang="nl-NL" baseline="0" noProof="0" dirty="0" smtClean="0"/>
                        <a:t> met namen en gezichten</a:t>
                      </a:r>
                      <a:endParaRPr lang="nl-NL" noProof="0" dirty="0"/>
                    </a:p>
                  </a:txBody>
                  <a:tcPr/>
                </a:tc>
                <a:extLst>
                  <a:ext uri="{0D108BD9-81ED-4DB2-BD59-A6C34878D82A}">
                    <a16:rowId xmlns:a16="http://schemas.microsoft.com/office/drawing/2014/main" val="2517902922"/>
                  </a:ext>
                </a:extLst>
              </a:tr>
            </a:tbl>
          </a:graphicData>
        </a:graphic>
      </p:graphicFrame>
    </p:spTree>
    <p:extLst>
      <p:ext uri="{BB962C8B-B14F-4D97-AF65-F5344CB8AC3E}">
        <p14:creationId xmlns:p14="http://schemas.microsoft.com/office/powerpoint/2010/main" val="86087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542" y="1123837"/>
            <a:ext cx="3249635" cy="4601183"/>
          </a:xfrm>
        </p:spPr>
        <p:txBody>
          <a:bodyPr/>
          <a:lstStyle/>
          <a:p>
            <a:r>
              <a:rPr lang="en-US" dirty="0" smtClean="0"/>
              <a:t>Research onion</a:t>
            </a:r>
            <a:br>
              <a:rPr lang="en-US" dirty="0" smtClean="0"/>
            </a:br>
            <a:r>
              <a:rPr lang="en-US" dirty="0" smtClean="0"/>
              <a:t/>
            </a:r>
            <a:br>
              <a:rPr lang="en-US" dirty="0" smtClean="0"/>
            </a:br>
            <a:r>
              <a:rPr lang="en-US" dirty="0" smtClean="0"/>
              <a:t>(</a:t>
            </a:r>
            <a:r>
              <a:rPr lang="nl-NL" dirty="0" err="1"/>
              <a:t>Saunders</a:t>
            </a:r>
            <a:r>
              <a:rPr lang="nl-NL" dirty="0"/>
              <a:t> et al., </a:t>
            </a:r>
            <a:r>
              <a:rPr lang="nl-NL" dirty="0" smtClean="0"/>
              <a:t>2015)</a:t>
            </a:r>
            <a:endParaRPr lang="en-US" dirty="0"/>
          </a:p>
        </p:txBody>
      </p:sp>
      <p:pic>
        <p:nvPicPr>
          <p:cNvPr id="5" name="Picture 4"/>
          <p:cNvPicPr>
            <a:picLocks noChangeAspect="1"/>
          </p:cNvPicPr>
          <p:nvPr/>
        </p:nvPicPr>
        <p:blipFill>
          <a:blip r:embed="rId2"/>
          <a:stretch>
            <a:fillRect/>
          </a:stretch>
        </p:blipFill>
        <p:spPr>
          <a:xfrm>
            <a:off x="3779251" y="744533"/>
            <a:ext cx="7711061" cy="5359790"/>
          </a:xfrm>
          <a:prstGeom prst="rect">
            <a:avLst/>
          </a:prstGeom>
        </p:spPr>
      </p:pic>
    </p:spTree>
    <p:extLst>
      <p:ext uri="{BB962C8B-B14F-4D97-AF65-F5344CB8AC3E}">
        <p14:creationId xmlns:p14="http://schemas.microsoft.com/office/powerpoint/2010/main" val="159031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estand:Rich pic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3855" y="5121988"/>
            <a:ext cx="2239078" cy="1522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orig10.deviantart.net/76d6/f/2015/327/d/c/rwby_theory__ozpin_and_raven_are_from_the_future_by_deadpool100000-d9hrgi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6805" y="0"/>
            <a:ext cx="1638234" cy="1158062"/>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Abduction</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781" y="853564"/>
            <a:ext cx="2198048" cy="1876489"/>
          </a:xfrm>
          <a:prstGeom prst="rect">
            <a:avLst/>
          </a:prstGeom>
        </p:spPr>
      </p:pic>
      <p:pic>
        <p:nvPicPr>
          <p:cNvPr id="7" name="Picture 4" descr="http://www.allthingsweb.co.uk/wp-content/uploads/case-stud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1150" y="3694774"/>
            <a:ext cx="1577708" cy="1460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1.bp.blogspot.com/-Ju04FQZfuzA/TeeTXd-kfLI/AAAAAAAAAHs/_Ws_L-FmOdk/s320/deweydoublemov.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9607" y="1948026"/>
            <a:ext cx="3799974" cy="393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2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Guide</a:t>
            </a:r>
            <a:endParaRPr lang="en-US" dirty="0"/>
          </a:p>
        </p:txBody>
      </p:sp>
      <p:graphicFrame>
        <p:nvGraphicFramePr>
          <p:cNvPr id="4" name="Content Placeholder 3">
            <a:extLst>
              <a:ext uri="{FF2B5EF4-FFF2-40B4-BE49-F238E27FC236}">
                <a16:creationId xmlns:a16="http://schemas.microsoft.com/office/drawing/2014/main" id="{DB75629F-2982-EB48-A7EA-24FBC3CA73D3}"/>
              </a:ext>
            </a:extLst>
          </p:cNvPr>
          <p:cNvGraphicFramePr>
            <a:graphicFrameLocks noGrp="1"/>
          </p:cNvGraphicFramePr>
          <p:nvPr>
            <p:ph idx="1"/>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92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Qualitative </a:t>
            </a:r>
            <a:r>
              <a:rPr lang="en-GB" dirty="0" smtClean="0"/>
              <a:t>research</a:t>
            </a:r>
            <a:br>
              <a:rPr lang="en-GB" dirty="0" smtClean="0"/>
            </a:br>
            <a:r>
              <a:rPr lang="en-GB" dirty="0" smtClean="0"/>
              <a:t>&amp;</a:t>
            </a:r>
            <a:br>
              <a:rPr lang="en-GB" dirty="0" smtClean="0"/>
            </a:br>
            <a:r>
              <a:rPr lang="en-GB" dirty="0" smtClean="0"/>
              <a:t>the </a:t>
            </a:r>
            <a:r>
              <a:rPr lang="en-GB" dirty="0"/>
              <a:t>semi-structured interview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i="1" dirty="0" smtClean="0"/>
              <a:t>Begin with an open mind, not an empty head</a:t>
            </a:r>
          </a:p>
          <a:p>
            <a:pPr marL="0" indent="0" algn="ctr">
              <a:buNone/>
            </a:pPr>
            <a:endParaRPr lang="en-US" sz="2800" b="1" i="1" dirty="0" smtClean="0"/>
          </a:p>
          <a:p>
            <a:pPr marL="0" indent="0" algn="ctr">
              <a:buNone/>
            </a:pPr>
            <a:r>
              <a:rPr lang="en-US" sz="2800" b="1" i="1" dirty="0" smtClean="0"/>
              <a:t>An interview is a conversation with a purpose</a:t>
            </a:r>
            <a:endParaRPr lang="en-US" sz="2800" b="1" i="1" dirty="0"/>
          </a:p>
        </p:txBody>
      </p:sp>
    </p:spTree>
    <p:extLst>
      <p:ext uri="{BB962C8B-B14F-4D97-AF65-F5344CB8AC3E}">
        <p14:creationId xmlns:p14="http://schemas.microsoft.com/office/powerpoint/2010/main" val="85430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nterview structure</a:t>
            </a:r>
            <a:endParaRPr lang="en-US" dirty="0"/>
          </a:p>
        </p:txBody>
      </p:sp>
      <p:sp>
        <p:nvSpPr>
          <p:cNvPr id="3" name="Content Placeholder 2"/>
          <p:cNvSpPr>
            <a:spLocks noGrp="1"/>
          </p:cNvSpPr>
          <p:nvPr>
            <p:ph idx="1"/>
          </p:nvPr>
        </p:nvSpPr>
        <p:spPr/>
        <p:txBody>
          <a:bodyPr>
            <a:normAutofit fontScale="92500" lnSpcReduction="10000"/>
          </a:bodyPr>
          <a:lstStyle/>
          <a:p>
            <a:pPr marL="297180" indent="-342900">
              <a:buFont typeface="+mj-lt"/>
              <a:buAutoNum type="arabicPeriod"/>
            </a:pPr>
            <a:r>
              <a:rPr lang="en-GB" dirty="0" smtClean="0">
                <a:solidFill>
                  <a:schemeClr val="tx1"/>
                </a:solidFill>
              </a:rPr>
              <a:t>Introductory </a:t>
            </a:r>
            <a:r>
              <a:rPr lang="en-GB" dirty="0">
                <a:solidFill>
                  <a:schemeClr val="tx1"/>
                </a:solidFill>
              </a:rPr>
              <a:t>questions</a:t>
            </a:r>
          </a:p>
          <a:p>
            <a:pPr marL="800100" lvl="1" indent="-342900">
              <a:buFont typeface="Arial" panose="020B0604020202020204" pitchFamily="34" charset="0"/>
              <a:buChar char="•"/>
            </a:pPr>
            <a:r>
              <a:rPr lang="en-GB" dirty="0">
                <a:solidFill>
                  <a:schemeClr val="tx1"/>
                </a:solidFill>
              </a:rPr>
              <a:t>Introduce yourself</a:t>
            </a:r>
          </a:p>
          <a:p>
            <a:pPr marL="800100" lvl="1" indent="-342900">
              <a:buFont typeface="Arial" panose="020B0604020202020204" pitchFamily="34" charset="0"/>
              <a:buChar char="•"/>
            </a:pPr>
            <a:r>
              <a:rPr lang="en-GB" dirty="0">
                <a:solidFill>
                  <a:schemeClr val="tx1"/>
                </a:solidFill>
              </a:rPr>
              <a:t>Explain the aim of the interview </a:t>
            </a:r>
          </a:p>
          <a:p>
            <a:pPr marL="800100" lvl="1" indent="-342900">
              <a:buFont typeface="Arial" panose="020B0604020202020204" pitchFamily="34" charset="0"/>
              <a:buChar char="•"/>
            </a:pPr>
            <a:r>
              <a:rPr lang="en-GB" dirty="0">
                <a:solidFill>
                  <a:schemeClr val="tx1"/>
                </a:solidFill>
              </a:rPr>
              <a:t>Thank them for their cooperation </a:t>
            </a:r>
          </a:p>
          <a:p>
            <a:pPr marL="800100" lvl="1" indent="-342900">
              <a:buFont typeface="Arial" panose="020B0604020202020204" pitchFamily="34" charset="0"/>
              <a:buChar char="•"/>
            </a:pPr>
            <a:r>
              <a:rPr lang="en-GB" dirty="0">
                <a:solidFill>
                  <a:schemeClr val="tx1"/>
                </a:solidFill>
              </a:rPr>
              <a:t>Ask permission to record the interview </a:t>
            </a:r>
          </a:p>
          <a:p>
            <a:pPr marL="800100" lvl="1" indent="-342900">
              <a:buFont typeface="Arial" panose="020B0604020202020204" pitchFamily="34" charset="0"/>
              <a:buChar char="•"/>
            </a:pPr>
            <a:r>
              <a:rPr lang="en-GB" dirty="0">
                <a:solidFill>
                  <a:schemeClr val="tx1"/>
                </a:solidFill>
              </a:rPr>
              <a:t>Explain what happens to the information and assure it will stay anonymous </a:t>
            </a:r>
          </a:p>
          <a:p>
            <a:pPr marL="297180" indent="-342900">
              <a:buFont typeface="+mj-lt"/>
              <a:buAutoNum type="arabicPeriod"/>
            </a:pPr>
            <a:endParaRPr lang="en-GB" sz="1800" dirty="0">
              <a:solidFill>
                <a:schemeClr val="tx1"/>
              </a:solidFill>
            </a:endParaRPr>
          </a:p>
          <a:p>
            <a:pPr marL="297180" indent="-342900">
              <a:buFont typeface="+mj-lt"/>
              <a:buAutoNum type="arabicPeriod"/>
            </a:pPr>
            <a:r>
              <a:rPr lang="en-GB" dirty="0">
                <a:solidFill>
                  <a:schemeClr val="tx1"/>
                </a:solidFill>
              </a:rPr>
              <a:t>Prepared questions/topics – The Interview Topics List</a:t>
            </a:r>
          </a:p>
          <a:p>
            <a:pPr marL="297180" indent="-342900">
              <a:buFont typeface="+mj-lt"/>
              <a:buAutoNum type="arabicPeriod"/>
            </a:pPr>
            <a:endParaRPr lang="en-GB" sz="1200" dirty="0">
              <a:solidFill>
                <a:schemeClr val="tx1"/>
              </a:solidFill>
            </a:endParaRPr>
          </a:p>
          <a:p>
            <a:pPr marL="297180" indent="-342900">
              <a:buFont typeface="+mj-lt"/>
              <a:buAutoNum type="arabicPeriod"/>
            </a:pPr>
            <a:r>
              <a:rPr lang="en-GB" dirty="0">
                <a:solidFill>
                  <a:schemeClr val="tx1"/>
                </a:solidFill>
              </a:rPr>
              <a:t>Concluding comments </a:t>
            </a:r>
          </a:p>
          <a:p>
            <a:pPr marL="800100" lvl="1" indent="-342900">
              <a:buFont typeface="Arial" panose="020B0604020202020204" pitchFamily="34" charset="0"/>
              <a:buChar char="•"/>
            </a:pPr>
            <a:r>
              <a:rPr lang="en-GB" dirty="0">
                <a:solidFill>
                  <a:schemeClr val="tx1"/>
                </a:solidFill>
              </a:rPr>
              <a:t>Close the interview with some small talk, do not just stop after a serious conversation </a:t>
            </a:r>
          </a:p>
          <a:p>
            <a:pPr marL="800100" lvl="1" indent="-342900">
              <a:buFont typeface="Arial" panose="020B0604020202020204" pitchFamily="34" charset="0"/>
              <a:buChar char="•"/>
            </a:pPr>
            <a:r>
              <a:rPr lang="en-GB" dirty="0">
                <a:solidFill>
                  <a:schemeClr val="tx1"/>
                </a:solidFill>
              </a:rPr>
              <a:t>Thank the participant and make sure everyone is happy with the conversation </a:t>
            </a:r>
          </a:p>
          <a:p>
            <a:pPr marL="800100" lvl="1" indent="-342900">
              <a:buFont typeface="Arial" panose="020B0604020202020204" pitchFamily="34" charset="0"/>
              <a:buChar char="•"/>
            </a:pPr>
            <a:r>
              <a:rPr lang="en-GB" dirty="0">
                <a:solidFill>
                  <a:schemeClr val="tx1"/>
                </a:solidFill>
              </a:rPr>
              <a:t>Ask for contact details to follow-up </a:t>
            </a:r>
          </a:p>
          <a:p>
            <a:pPr marL="800100" lvl="1" indent="-342900">
              <a:buFont typeface="Arial" panose="020B0604020202020204" pitchFamily="34" charset="0"/>
              <a:buChar char="•"/>
            </a:pPr>
            <a:r>
              <a:rPr lang="en-GB" dirty="0">
                <a:solidFill>
                  <a:schemeClr val="tx1"/>
                </a:solidFill>
              </a:rPr>
              <a:t>Ensure again the information shall only be used for the purpose of this research </a:t>
            </a:r>
          </a:p>
        </p:txBody>
      </p:sp>
    </p:spTree>
    <p:extLst>
      <p:ext uri="{BB962C8B-B14F-4D97-AF65-F5344CB8AC3E}">
        <p14:creationId xmlns:p14="http://schemas.microsoft.com/office/powerpoint/2010/main" val="112534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the right questions</a:t>
            </a:r>
            <a:endParaRPr lang="en-US" dirty="0"/>
          </a:p>
        </p:txBody>
      </p:sp>
      <p:sp>
        <p:nvSpPr>
          <p:cNvPr id="3" name="Content Placeholder 2"/>
          <p:cNvSpPr>
            <a:spLocks noGrp="1"/>
          </p:cNvSpPr>
          <p:nvPr>
            <p:ph idx="1"/>
          </p:nvPr>
        </p:nvSpPr>
        <p:spPr/>
        <p:txBody>
          <a:bodyPr/>
          <a:lstStyle/>
          <a:p>
            <a:r>
              <a:rPr lang="en-US" dirty="0" smtClean="0"/>
              <a:t>Be prepared – assemble a topic list</a:t>
            </a:r>
          </a:p>
          <a:p>
            <a:pPr lvl="1"/>
            <a:r>
              <a:rPr lang="en-US" dirty="0"/>
              <a:t>start with max. 3- 4 very broad questions</a:t>
            </a:r>
          </a:p>
          <a:p>
            <a:pPr lvl="1"/>
            <a:r>
              <a:rPr lang="en-US" dirty="0"/>
              <a:t>write memo’s from the start</a:t>
            </a:r>
          </a:p>
          <a:p>
            <a:pPr lvl="1"/>
            <a:r>
              <a:rPr lang="en-US" dirty="0"/>
              <a:t>add more </a:t>
            </a:r>
            <a:r>
              <a:rPr lang="en-US" dirty="0" err="1" smtClean="0"/>
              <a:t>indepth</a:t>
            </a:r>
            <a:r>
              <a:rPr lang="en-US" dirty="0" smtClean="0"/>
              <a:t> </a:t>
            </a:r>
            <a:r>
              <a:rPr lang="en-US" dirty="0"/>
              <a:t>questions over time </a:t>
            </a:r>
            <a:endParaRPr lang="en-US" dirty="0" smtClean="0"/>
          </a:p>
          <a:p>
            <a:endParaRPr lang="en-US" dirty="0" smtClean="0"/>
          </a:p>
          <a:p>
            <a:r>
              <a:rPr lang="en-US" dirty="0" smtClean="0"/>
              <a:t>Get to the bottom – use the SSM/PQR formula (what, how, why)</a:t>
            </a:r>
            <a:endParaRPr lang="en-US" dirty="0"/>
          </a:p>
        </p:txBody>
      </p:sp>
    </p:spTree>
    <p:extLst>
      <p:ext uri="{BB962C8B-B14F-4D97-AF65-F5344CB8AC3E}">
        <p14:creationId xmlns:p14="http://schemas.microsoft.com/office/powerpoint/2010/main" val="330546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SSM/PQR</a:t>
            </a:r>
            <a:endParaRPr lang="en-US" dirty="0"/>
          </a:p>
        </p:txBody>
      </p:sp>
      <p:pic>
        <p:nvPicPr>
          <p:cNvPr id="3" name="Picture 4" descr="ssm 40"/>
          <p:cNvPicPr>
            <a:picLocks noChangeAspect="1" noChangeArrowheads="1"/>
          </p:cNvPicPr>
          <p:nvPr/>
        </p:nvPicPr>
        <p:blipFill>
          <a:blip r:embed="rId2" cstate="print"/>
          <a:srcRect/>
          <a:stretch>
            <a:fillRect/>
          </a:stretch>
        </p:blipFill>
        <p:spPr bwMode="auto">
          <a:xfrm>
            <a:off x="5050302" y="343965"/>
            <a:ext cx="5036167" cy="6160925"/>
          </a:xfrm>
          <a:prstGeom prst="rect">
            <a:avLst/>
          </a:prstGeom>
          <a:noFill/>
        </p:spPr>
      </p:pic>
    </p:spTree>
    <p:extLst>
      <p:ext uri="{BB962C8B-B14F-4D97-AF65-F5344CB8AC3E}">
        <p14:creationId xmlns:p14="http://schemas.microsoft.com/office/powerpoint/2010/main" val="11084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B3BA2-244F-45B7-91B3-A5ECAA01442C}"/>
              </a:ext>
            </a:extLst>
          </p:cNvPr>
          <p:cNvSpPr>
            <a:spLocks noGrp="1"/>
          </p:cNvSpPr>
          <p:nvPr>
            <p:ph type="title"/>
          </p:nvPr>
        </p:nvSpPr>
        <p:spPr/>
        <p:txBody>
          <a:bodyPr/>
          <a:lstStyle/>
          <a:p>
            <a:r>
              <a:rPr lang="nl-NL" b="1" dirty="0"/>
              <a:t>Facilitator of Change</a:t>
            </a:r>
          </a:p>
        </p:txBody>
      </p:sp>
      <p:sp>
        <p:nvSpPr>
          <p:cNvPr id="3" name="Tijdelijke aanduiding voor inhoud 2">
            <a:extLst>
              <a:ext uri="{FF2B5EF4-FFF2-40B4-BE49-F238E27FC236}">
                <a16:creationId xmlns:a16="http://schemas.microsoft.com/office/drawing/2014/main" id="{CB38BFA9-121F-47DF-B659-0097ECDE0F0D}"/>
              </a:ext>
            </a:extLst>
          </p:cNvPr>
          <p:cNvSpPr>
            <a:spLocks noGrp="1"/>
          </p:cNvSpPr>
          <p:nvPr>
            <p:ph idx="1"/>
          </p:nvPr>
        </p:nvSpPr>
        <p:spPr>
          <a:xfrm>
            <a:off x="3869268" y="864108"/>
            <a:ext cx="7486087" cy="5120640"/>
          </a:xfrm>
        </p:spPr>
        <p:txBody>
          <a:bodyPr>
            <a:normAutofit/>
          </a:bodyPr>
          <a:lstStyle/>
          <a:p>
            <a:pPr marL="0" indent="0" algn="ctr">
              <a:lnSpc>
                <a:spcPct val="120000"/>
              </a:lnSpc>
              <a:buNone/>
            </a:pPr>
            <a:r>
              <a:rPr lang="nl-NL" sz="2400" dirty="0"/>
              <a:t>Een Facilitator of Change </a:t>
            </a:r>
            <a:r>
              <a:rPr lang="nl-NL" sz="2400" b="1" dirty="0"/>
              <a:t>begrijpt de verschillende belangen en opvattingen </a:t>
            </a:r>
            <a:r>
              <a:rPr lang="nl-NL" sz="2400" dirty="0"/>
              <a:t>van stakeholders gerelateerd aan </a:t>
            </a:r>
            <a:r>
              <a:rPr lang="nl-NL" sz="2400" b="1" dirty="0"/>
              <a:t>wereldwijde en lokale ontwikkelingen</a:t>
            </a:r>
            <a:r>
              <a:rPr lang="nl-NL" sz="2400" dirty="0"/>
              <a:t>, en is in staat om </a:t>
            </a:r>
            <a:r>
              <a:rPr lang="nl-NL" sz="2400" b="1" dirty="0"/>
              <a:t>strategische interventies </a:t>
            </a:r>
            <a:r>
              <a:rPr lang="nl-NL" sz="2400" dirty="0"/>
              <a:t>te ontwikkelen voor </a:t>
            </a:r>
            <a:r>
              <a:rPr lang="nl-NL" sz="2400" b="1" dirty="0"/>
              <a:t>duurzame transities </a:t>
            </a:r>
            <a:r>
              <a:rPr lang="nl-NL" sz="2400" dirty="0"/>
              <a:t>in de betreffende regio. </a:t>
            </a:r>
          </a:p>
        </p:txBody>
      </p:sp>
    </p:spTree>
    <p:extLst>
      <p:ext uri="{BB962C8B-B14F-4D97-AF65-F5344CB8AC3E}">
        <p14:creationId xmlns:p14="http://schemas.microsoft.com/office/powerpoint/2010/main" val="96560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list example</a:t>
            </a:r>
            <a:endParaRPr lang="en-US" dirty="0"/>
          </a:p>
        </p:txBody>
      </p:sp>
      <p:sp>
        <p:nvSpPr>
          <p:cNvPr id="3" name="Content Placeholder 2"/>
          <p:cNvSpPr>
            <a:spLocks noGrp="1"/>
          </p:cNvSpPr>
          <p:nvPr>
            <p:ph idx="1"/>
          </p:nvPr>
        </p:nvSpPr>
        <p:spPr/>
        <p:txBody>
          <a:bodyPr/>
          <a:lstStyle/>
          <a:p>
            <a:r>
              <a:rPr lang="nl-NL" dirty="0">
                <a:hlinkClick r:id="rId2"/>
              </a:rPr>
              <a:t>Topiclist: vragen voor de verkenning van wereldbeelden en mogelijkheden van betrokkenen in uitdagende </a:t>
            </a:r>
            <a:r>
              <a:rPr lang="nl-NL" dirty="0" smtClean="0">
                <a:hlinkClick r:id="rId2"/>
              </a:rPr>
              <a:t>situaties.</a:t>
            </a:r>
            <a:endParaRPr lang="nl-NL" dirty="0" smtClean="0"/>
          </a:p>
          <a:p>
            <a:r>
              <a:rPr lang="nl-NL" dirty="0" smtClean="0"/>
              <a:t>Voorbeeld topic list: I </a:t>
            </a:r>
            <a:r>
              <a:rPr lang="nl-NL" dirty="0" err="1" smtClean="0"/>
              <a:t>Know</a:t>
            </a:r>
            <a:r>
              <a:rPr lang="nl-NL" dirty="0" smtClean="0"/>
              <a:t> How project</a:t>
            </a:r>
            <a:endParaRPr lang="en-US" dirty="0"/>
          </a:p>
        </p:txBody>
      </p:sp>
    </p:spTree>
    <p:extLst>
      <p:ext uri="{BB962C8B-B14F-4D97-AF65-F5344CB8AC3E}">
        <p14:creationId xmlns:p14="http://schemas.microsoft.com/office/powerpoint/2010/main" val="300699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Phrasing ad hoc interview questions</a:t>
            </a:r>
            <a:endParaRPr lang="en-US" dirty="0"/>
          </a:p>
        </p:txBody>
      </p:sp>
      <p:sp>
        <p:nvSpPr>
          <p:cNvPr id="3" name="Tijdelijke aanduiding voor inhoud 2">
            <a:extLst>
              <a:ext uri="{FF2B5EF4-FFF2-40B4-BE49-F238E27FC236}">
                <a16:creationId xmlns:a16="http://schemas.microsoft.com/office/drawing/2014/main" id="{88081F46-4B79-C54B-A303-F9FDB66930EE}"/>
              </a:ext>
            </a:extLst>
          </p:cNvPr>
          <p:cNvSpPr txBox="1">
            <a:spLocks/>
          </p:cNvSpPr>
          <p:nvPr/>
        </p:nvSpPr>
        <p:spPr>
          <a:xfrm>
            <a:off x="7642573" y="1874931"/>
            <a:ext cx="3358155" cy="3349546"/>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endParaRPr lang="en-GB" sz="1800" dirty="0">
              <a:solidFill>
                <a:schemeClr val="tx1"/>
              </a:solidFill>
            </a:endParaRPr>
          </a:p>
          <a:p>
            <a:pPr lvl="0" algn="l"/>
            <a:endParaRPr lang="en-GB" sz="1800" dirty="0">
              <a:solidFill>
                <a:schemeClr val="tx1"/>
              </a:solidFill>
            </a:endParaRPr>
          </a:p>
          <a:p>
            <a:pPr marL="285750" lvl="0" indent="-285750" algn="l">
              <a:buFont typeface="Arial" panose="020B0604020202020204" pitchFamily="34" charset="0"/>
              <a:buChar char="•"/>
            </a:pPr>
            <a:r>
              <a:rPr lang="en-GB" sz="1600" dirty="0">
                <a:solidFill>
                  <a:schemeClr val="tx1"/>
                </a:solidFill>
              </a:rPr>
              <a:t>Behaviours</a:t>
            </a:r>
          </a:p>
          <a:p>
            <a:pPr lvl="0" algn="l"/>
            <a:endParaRPr lang="en-GB" sz="1600" dirty="0">
              <a:solidFill>
                <a:schemeClr val="tx1"/>
              </a:solidFill>
            </a:endParaRPr>
          </a:p>
          <a:p>
            <a:pPr marL="285750" lvl="0" indent="-285750" algn="l">
              <a:buFont typeface="Arial" panose="020B0604020202020204" pitchFamily="34" charset="0"/>
              <a:buChar char="•"/>
            </a:pPr>
            <a:r>
              <a:rPr lang="en-GB" sz="1600" dirty="0">
                <a:solidFill>
                  <a:schemeClr val="tx1"/>
                </a:solidFill>
              </a:rPr>
              <a:t>Opinions/values; what the person thinks about the topic</a:t>
            </a:r>
          </a:p>
          <a:p>
            <a:pPr lvl="0" algn="l"/>
            <a:endParaRPr lang="nl-NL" sz="1600" dirty="0">
              <a:solidFill>
                <a:schemeClr val="tx1"/>
              </a:solidFill>
            </a:endParaRPr>
          </a:p>
          <a:p>
            <a:pPr marL="285750" lvl="0" indent="-285750" algn="l">
              <a:buFont typeface="Arial" panose="020B0604020202020204" pitchFamily="34" charset="0"/>
              <a:buChar char="•"/>
            </a:pPr>
            <a:r>
              <a:rPr lang="en-GB" sz="1600" dirty="0">
                <a:solidFill>
                  <a:schemeClr val="tx1"/>
                </a:solidFill>
              </a:rPr>
              <a:t>Knowledge; to get facts about the topic to support desk research </a:t>
            </a:r>
          </a:p>
          <a:p>
            <a:pPr lvl="0" algn="l"/>
            <a:endParaRPr lang="nl-NL" sz="1600" dirty="0">
              <a:solidFill>
                <a:schemeClr val="tx1"/>
              </a:solidFill>
            </a:endParaRPr>
          </a:p>
          <a:p>
            <a:pPr marL="285750" indent="-285750" algn="l">
              <a:buFont typeface="Arial" panose="020B0604020202020204" pitchFamily="34" charset="0"/>
              <a:buChar char="•"/>
            </a:pPr>
            <a:r>
              <a:rPr lang="en-GB" sz="1600" dirty="0">
                <a:solidFill>
                  <a:schemeClr val="tx1"/>
                </a:solidFill>
              </a:rPr>
              <a:t>Feelings; what a person feels rather than what a person thinks </a:t>
            </a:r>
          </a:p>
          <a:p>
            <a:pPr lvl="0" algn="l"/>
            <a:endParaRPr lang="nl-NL" sz="1800" dirty="0">
              <a:solidFill>
                <a:schemeClr val="tx1"/>
              </a:solidFill>
            </a:endParaRPr>
          </a:p>
        </p:txBody>
      </p:sp>
      <p:sp>
        <p:nvSpPr>
          <p:cNvPr id="4" name="Afgeronde rechthoek 1">
            <a:extLst>
              <a:ext uri="{FF2B5EF4-FFF2-40B4-BE49-F238E27FC236}">
                <a16:creationId xmlns:a16="http://schemas.microsoft.com/office/drawing/2014/main" id="{CDF532AF-DE7B-4444-B79D-4653332CA5EB}"/>
              </a:ext>
            </a:extLst>
          </p:cNvPr>
          <p:cNvSpPr/>
          <p:nvPr/>
        </p:nvSpPr>
        <p:spPr>
          <a:xfrm>
            <a:off x="3963115" y="1122259"/>
            <a:ext cx="3450771" cy="4746171"/>
          </a:xfrm>
          <a:prstGeom prst="roundRect">
            <a:avLst/>
          </a:prstGeom>
          <a:noFill/>
          <a:ln>
            <a:solidFill>
              <a:srgbClr val="25567B"/>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sp>
        <p:nvSpPr>
          <p:cNvPr id="5" name="Rechthoek 2">
            <a:extLst>
              <a:ext uri="{FF2B5EF4-FFF2-40B4-BE49-F238E27FC236}">
                <a16:creationId xmlns:a16="http://schemas.microsoft.com/office/drawing/2014/main" id="{65E1121F-51CF-B842-A928-1B017A2C7EBB}"/>
              </a:ext>
            </a:extLst>
          </p:cNvPr>
          <p:cNvSpPr/>
          <p:nvPr/>
        </p:nvSpPr>
        <p:spPr>
          <a:xfrm>
            <a:off x="4082858" y="1635635"/>
            <a:ext cx="3331028" cy="4278094"/>
          </a:xfrm>
          <a:prstGeom prst="rect">
            <a:avLst/>
          </a:prstGeom>
        </p:spPr>
        <p:txBody>
          <a:bodyPr wrap="square">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pPr>
            <a:r>
              <a:rPr lang="en-GB" sz="1600" dirty="0"/>
              <a:t>Questions should be easy to understand and be sensitive to background of participant</a:t>
            </a:r>
          </a:p>
          <a:p>
            <a:pPr lvl="0"/>
            <a:endParaRPr lang="nl-NL" sz="1600" dirty="0"/>
          </a:p>
          <a:p>
            <a:pPr marL="285750" lvl="0" indent="-285750">
              <a:buFont typeface="Arial" panose="020B0604020202020204" pitchFamily="34" charset="0"/>
              <a:buChar char="•"/>
            </a:pPr>
            <a:r>
              <a:rPr lang="en-GB" sz="1600" dirty="0"/>
              <a:t>Questions should be short, clear and a neutral as possible.</a:t>
            </a:r>
          </a:p>
          <a:p>
            <a:pPr lvl="0"/>
            <a:endParaRPr lang="nl-NL" sz="1600" dirty="0"/>
          </a:p>
          <a:p>
            <a:pPr marL="285750" lvl="0" indent="-285750">
              <a:buFont typeface="Arial" panose="020B0604020202020204" pitchFamily="34" charset="0"/>
              <a:buChar char="•"/>
            </a:pPr>
            <a:r>
              <a:rPr lang="en-GB" sz="1600" dirty="0"/>
              <a:t>Questions should not be factual and demand ‘yes’ or ‘no’ answers</a:t>
            </a:r>
          </a:p>
          <a:p>
            <a:pPr marL="742950" lvl="1" indent="-285750">
              <a:buFont typeface="Arial" panose="020B0604020202020204" pitchFamily="34" charset="0"/>
              <a:buChar char="•"/>
            </a:pPr>
            <a:r>
              <a:rPr lang="en-GB" sz="1600" dirty="0"/>
              <a:t>Phrase them so participants have the opportunity to talk rather than give short answers</a:t>
            </a:r>
          </a:p>
          <a:p>
            <a:pPr lvl="1"/>
            <a:endParaRPr lang="nl-NL" sz="1600" dirty="0"/>
          </a:p>
          <a:p>
            <a:pPr marL="285750" lvl="0" indent="-285750">
              <a:buFont typeface="Arial" panose="020B0604020202020204" pitchFamily="34" charset="0"/>
              <a:buChar char="•"/>
            </a:pPr>
            <a:r>
              <a:rPr lang="en-GB" sz="1600" dirty="0"/>
              <a:t>Questions should contain one single question, not two at the same time </a:t>
            </a:r>
          </a:p>
        </p:txBody>
      </p:sp>
      <p:sp>
        <p:nvSpPr>
          <p:cNvPr id="6" name="Afgeronde rechthoek 7">
            <a:extLst>
              <a:ext uri="{FF2B5EF4-FFF2-40B4-BE49-F238E27FC236}">
                <a16:creationId xmlns:a16="http://schemas.microsoft.com/office/drawing/2014/main" id="{2CDBC14E-1E46-F146-9D3F-C3E603E8D78A}"/>
              </a:ext>
            </a:extLst>
          </p:cNvPr>
          <p:cNvSpPr/>
          <p:nvPr/>
        </p:nvSpPr>
        <p:spPr>
          <a:xfrm>
            <a:off x="7549957" y="1122259"/>
            <a:ext cx="3450771" cy="4746171"/>
          </a:xfrm>
          <a:prstGeom prst="roundRect">
            <a:avLst/>
          </a:prstGeom>
          <a:noFill/>
          <a:ln>
            <a:solidFill>
              <a:srgbClr val="25567B"/>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sp>
        <p:nvSpPr>
          <p:cNvPr id="7" name="Tijdelijke aanduiding voor inhoud 2">
            <a:extLst>
              <a:ext uri="{FF2B5EF4-FFF2-40B4-BE49-F238E27FC236}">
                <a16:creationId xmlns:a16="http://schemas.microsoft.com/office/drawing/2014/main" id="{AE6BF130-CA06-6A4A-B185-D83FD1C4AB46}"/>
              </a:ext>
            </a:extLst>
          </p:cNvPr>
          <p:cNvSpPr txBox="1">
            <a:spLocks/>
          </p:cNvSpPr>
          <p:nvPr/>
        </p:nvSpPr>
        <p:spPr>
          <a:xfrm>
            <a:off x="4812363" y="1232551"/>
            <a:ext cx="3037114" cy="532089"/>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1800" b="1" dirty="0">
                <a:solidFill>
                  <a:srgbClr val="25567B"/>
                </a:solidFill>
              </a:rPr>
              <a:t>General rules </a:t>
            </a:r>
          </a:p>
        </p:txBody>
      </p:sp>
      <p:sp>
        <p:nvSpPr>
          <p:cNvPr id="8" name="Tijdelijke aanduiding voor inhoud 2">
            <a:extLst>
              <a:ext uri="{FF2B5EF4-FFF2-40B4-BE49-F238E27FC236}">
                <a16:creationId xmlns:a16="http://schemas.microsoft.com/office/drawing/2014/main" id="{1D316756-EBFC-314E-9F26-D863D87EAA08}"/>
              </a:ext>
            </a:extLst>
          </p:cNvPr>
          <p:cNvSpPr txBox="1">
            <a:spLocks/>
          </p:cNvSpPr>
          <p:nvPr/>
        </p:nvSpPr>
        <p:spPr>
          <a:xfrm>
            <a:off x="8399205" y="1273885"/>
            <a:ext cx="3037114" cy="532089"/>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1800" b="1" dirty="0">
                <a:solidFill>
                  <a:srgbClr val="25567B"/>
                </a:solidFill>
              </a:rPr>
              <a:t>Types of questions</a:t>
            </a:r>
          </a:p>
        </p:txBody>
      </p:sp>
    </p:spTree>
    <p:extLst>
      <p:ext uri="{BB962C8B-B14F-4D97-AF65-F5344CB8AC3E}">
        <p14:creationId xmlns:p14="http://schemas.microsoft.com/office/powerpoint/2010/main" val="191158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t>
            </a:r>
            <a:r>
              <a:rPr lang="en-US" dirty="0" smtClean="0"/>
              <a:t>probes</a:t>
            </a:r>
            <a:br>
              <a:rPr lang="en-US" dirty="0" smtClean="0"/>
            </a:br>
            <a:r>
              <a:rPr lang="en-US" dirty="0"/>
              <a:t/>
            </a:r>
            <a:br>
              <a:rPr lang="en-US" dirty="0"/>
            </a:br>
            <a:r>
              <a:rPr lang="en-US" dirty="0" smtClean="0"/>
              <a:t>How </a:t>
            </a:r>
            <a:r>
              <a:rPr lang="en-US" dirty="0"/>
              <a:t>can you make people say more </a:t>
            </a:r>
          </a:p>
        </p:txBody>
      </p:sp>
      <p:sp>
        <p:nvSpPr>
          <p:cNvPr id="3" name="Afgeronde rechthoek 2">
            <a:extLst>
              <a:ext uri="{FF2B5EF4-FFF2-40B4-BE49-F238E27FC236}">
                <a16:creationId xmlns:a16="http://schemas.microsoft.com/office/drawing/2014/main" id="{1FE0658A-3858-2A44-A86D-EA79F8088FC9}"/>
              </a:ext>
            </a:extLst>
          </p:cNvPr>
          <p:cNvSpPr/>
          <p:nvPr/>
        </p:nvSpPr>
        <p:spPr>
          <a:xfrm>
            <a:off x="5166931" y="1369682"/>
            <a:ext cx="2275114" cy="1948543"/>
          </a:xfrm>
          <a:prstGeom prst="roundRect">
            <a:avLst/>
          </a:prstGeom>
          <a:ln>
            <a:solidFill>
              <a:srgbClr val="25567B"/>
            </a:solidFill>
          </a:ln>
        </p:spPr>
        <p:style>
          <a:lnRef idx="2">
            <a:schemeClr val="accent1"/>
          </a:lnRef>
          <a:fillRef idx="1">
            <a:schemeClr val="lt1"/>
          </a:fillRef>
          <a:effectRef idx="0">
            <a:schemeClr val="accent1"/>
          </a:effectRef>
          <a:fontRef idx="minor">
            <a:schemeClr val="dk1"/>
          </a:fontRef>
        </p:style>
        <p:txBody>
          <a:bodyPr rtlCol="0" anchor="ctr"/>
          <a:lstStyle>
            <a:defPPr>
              <a:defRPr lang="nl-NL"/>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nl-NL" dirty="0"/>
          </a:p>
        </p:txBody>
      </p:sp>
      <p:sp>
        <p:nvSpPr>
          <p:cNvPr id="4" name="Afgeronde rechthoek 6">
            <a:extLst>
              <a:ext uri="{FF2B5EF4-FFF2-40B4-BE49-F238E27FC236}">
                <a16:creationId xmlns:a16="http://schemas.microsoft.com/office/drawing/2014/main" id="{F5E09775-8433-8948-AB21-64AA8259E63D}"/>
              </a:ext>
            </a:extLst>
          </p:cNvPr>
          <p:cNvSpPr/>
          <p:nvPr/>
        </p:nvSpPr>
        <p:spPr>
          <a:xfrm>
            <a:off x="7480955" y="1369683"/>
            <a:ext cx="2275114" cy="1948543"/>
          </a:xfrm>
          <a:prstGeom prst="roundRect">
            <a:avLst/>
          </a:prstGeom>
          <a:ln>
            <a:solidFill>
              <a:srgbClr val="25567B"/>
            </a:solidFill>
          </a:ln>
        </p:spPr>
        <p:style>
          <a:lnRef idx="2">
            <a:schemeClr val="accent1"/>
          </a:lnRef>
          <a:fillRef idx="1">
            <a:schemeClr val="lt1"/>
          </a:fillRef>
          <a:effectRef idx="0">
            <a:schemeClr val="accent1"/>
          </a:effectRef>
          <a:fontRef idx="minor">
            <a:schemeClr val="dk1"/>
          </a:fontRef>
        </p:style>
        <p:txBody>
          <a:bodyPr rtlCol="0" anchor="ctr"/>
          <a:lstStyle>
            <a:defPPr>
              <a:defRPr lang="nl-NL"/>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nl-NL"/>
          </a:p>
        </p:txBody>
      </p:sp>
      <p:sp>
        <p:nvSpPr>
          <p:cNvPr id="5" name="Afgeronde rechthoek 7">
            <a:extLst>
              <a:ext uri="{FF2B5EF4-FFF2-40B4-BE49-F238E27FC236}">
                <a16:creationId xmlns:a16="http://schemas.microsoft.com/office/drawing/2014/main" id="{FA96A9F5-46C2-D14E-A13C-7079B6648102}"/>
              </a:ext>
            </a:extLst>
          </p:cNvPr>
          <p:cNvSpPr/>
          <p:nvPr/>
        </p:nvSpPr>
        <p:spPr>
          <a:xfrm>
            <a:off x="5166931" y="3380227"/>
            <a:ext cx="2275114" cy="1948543"/>
          </a:xfrm>
          <a:prstGeom prst="roundRect">
            <a:avLst/>
          </a:prstGeom>
          <a:ln>
            <a:solidFill>
              <a:srgbClr val="25567B"/>
            </a:solidFill>
          </a:ln>
        </p:spPr>
        <p:style>
          <a:lnRef idx="2">
            <a:schemeClr val="accent1"/>
          </a:lnRef>
          <a:fillRef idx="1">
            <a:schemeClr val="lt1"/>
          </a:fillRef>
          <a:effectRef idx="0">
            <a:schemeClr val="accent1"/>
          </a:effectRef>
          <a:fontRef idx="minor">
            <a:schemeClr val="dk1"/>
          </a:fontRef>
        </p:style>
        <p:txBody>
          <a:bodyPr rtlCol="0" anchor="ctr"/>
          <a:lstStyle>
            <a:defPPr>
              <a:defRPr lang="nl-NL"/>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nl-NL"/>
          </a:p>
        </p:txBody>
      </p:sp>
      <p:sp>
        <p:nvSpPr>
          <p:cNvPr id="6" name="Afgeronde rechthoek 8">
            <a:extLst>
              <a:ext uri="{FF2B5EF4-FFF2-40B4-BE49-F238E27FC236}">
                <a16:creationId xmlns:a16="http://schemas.microsoft.com/office/drawing/2014/main" id="{6BDDC57D-6CF1-D34B-BD27-A9E7C61ADB49}"/>
              </a:ext>
            </a:extLst>
          </p:cNvPr>
          <p:cNvSpPr/>
          <p:nvPr/>
        </p:nvSpPr>
        <p:spPr>
          <a:xfrm>
            <a:off x="7480955" y="3380228"/>
            <a:ext cx="2275114" cy="1948543"/>
          </a:xfrm>
          <a:prstGeom prst="roundRect">
            <a:avLst/>
          </a:prstGeom>
          <a:ln>
            <a:solidFill>
              <a:srgbClr val="25567B"/>
            </a:solidFill>
          </a:ln>
        </p:spPr>
        <p:style>
          <a:lnRef idx="2">
            <a:schemeClr val="accent1"/>
          </a:lnRef>
          <a:fillRef idx="1">
            <a:schemeClr val="lt1"/>
          </a:fillRef>
          <a:effectRef idx="0">
            <a:schemeClr val="accent1"/>
          </a:effectRef>
          <a:fontRef idx="minor">
            <a:schemeClr val="dk1"/>
          </a:fontRef>
        </p:style>
        <p:txBody>
          <a:bodyPr rtlCol="0" anchor="ctr"/>
          <a:lstStyle>
            <a:defPPr>
              <a:defRPr lang="nl-NL"/>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nl-NL"/>
          </a:p>
        </p:txBody>
      </p:sp>
      <p:pic>
        <p:nvPicPr>
          <p:cNvPr id="7" name="Afbeelding 10">
            <a:extLst>
              <a:ext uri="{FF2B5EF4-FFF2-40B4-BE49-F238E27FC236}">
                <a16:creationId xmlns:a16="http://schemas.microsoft.com/office/drawing/2014/main" id="{62C0555F-C402-E149-9888-0007E57DEEAB}"/>
              </a:ext>
            </a:extLst>
          </p:cNvPr>
          <p:cNvPicPr>
            <a:picLocks noChangeAspect="1"/>
          </p:cNvPicPr>
          <p:nvPr/>
        </p:nvPicPr>
        <p:blipFill>
          <a:blip r:embed="rId2"/>
          <a:stretch>
            <a:fillRect/>
          </a:stretch>
        </p:blipFill>
        <p:spPr>
          <a:xfrm>
            <a:off x="5807712" y="1987661"/>
            <a:ext cx="1033301" cy="1033301"/>
          </a:xfrm>
          <a:prstGeom prst="rect">
            <a:avLst/>
          </a:prstGeom>
        </p:spPr>
      </p:pic>
      <p:sp>
        <p:nvSpPr>
          <p:cNvPr id="8" name="Tijdelijke aanduiding voor inhoud 2">
            <a:extLst>
              <a:ext uri="{FF2B5EF4-FFF2-40B4-BE49-F238E27FC236}">
                <a16:creationId xmlns:a16="http://schemas.microsoft.com/office/drawing/2014/main" id="{63F1970F-F748-9F4C-AF6A-216FCABA9C28}"/>
              </a:ext>
            </a:extLst>
          </p:cNvPr>
          <p:cNvSpPr txBox="1">
            <a:spLocks/>
          </p:cNvSpPr>
          <p:nvPr/>
        </p:nvSpPr>
        <p:spPr>
          <a:xfrm>
            <a:off x="5464392" y="1507721"/>
            <a:ext cx="1719942" cy="532089"/>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r>
              <a:rPr lang="en-GB" sz="1600" b="1" dirty="0">
                <a:solidFill>
                  <a:srgbClr val="25567B"/>
                </a:solidFill>
              </a:rPr>
              <a:t>The silent probe</a:t>
            </a:r>
          </a:p>
        </p:txBody>
      </p:sp>
      <p:sp>
        <p:nvSpPr>
          <p:cNvPr id="9" name="Tijdelijke aanduiding voor inhoud 2">
            <a:extLst>
              <a:ext uri="{FF2B5EF4-FFF2-40B4-BE49-F238E27FC236}">
                <a16:creationId xmlns:a16="http://schemas.microsoft.com/office/drawing/2014/main" id="{38582C22-28DB-F845-9036-F83562FF66B0}"/>
              </a:ext>
            </a:extLst>
          </p:cNvPr>
          <p:cNvSpPr txBox="1">
            <a:spLocks/>
          </p:cNvSpPr>
          <p:nvPr/>
        </p:nvSpPr>
        <p:spPr>
          <a:xfrm>
            <a:off x="7758541" y="1507721"/>
            <a:ext cx="1719942" cy="532089"/>
          </a:xfrm>
          <a:prstGeom prst="rect">
            <a:avLst/>
          </a:prstGeom>
        </p:spPr>
        <p:txBody>
          <a:bodyPr vert="horz" lIns="91440" tIns="45720" rIns="91440" bIns="45720" rtlCol="0">
            <a:normAutofit lnSpcReduction="10000"/>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r>
              <a:rPr lang="en-GB" sz="1600" b="1" dirty="0">
                <a:solidFill>
                  <a:srgbClr val="25567B"/>
                </a:solidFill>
              </a:rPr>
              <a:t>The uh-huh probe</a:t>
            </a:r>
          </a:p>
        </p:txBody>
      </p:sp>
      <p:sp>
        <p:nvSpPr>
          <p:cNvPr id="10" name="Tijdelijke aanduiding voor inhoud 2">
            <a:extLst>
              <a:ext uri="{FF2B5EF4-FFF2-40B4-BE49-F238E27FC236}">
                <a16:creationId xmlns:a16="http://schemas.microsoft.com/office/drawing/2014/main" id="{3AC0C00D-A58D-B345-A1D0-36C6F97BE9D0}"/>
              </a:ext>
            </a:extLst>
          </p:cNvPr>
          <p:cNvSpPr txBox="1">
            <a:spLocks/>
          </p:cNvSpPr>
          <p:nvPr/>
        </p:nvSpPr>
        <p:spPr>
          <a:xfrm>
            <a:off x="7645804" y="1935707"/>
            <a:ext cx="1945416" cy="1307107"/>
          </a:xfrm>
          <a:prstGeom prst="rect">
            <a:avLst/>
          </a:prstGeom>
        </p:spPr>
        <p:txBody>
          <a:bodyPr vert="horz" lIns="91440" tIns="45720" rIns="91440" bIns="45720" rtlCol="0">
            <a:normAutofit lnSpcReduction="10000"/>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GB" sz="1400" dirty="0">
                <a:solidFill>
                  <a:schemeClr val="tx1"/>
                </a:solidFill>
              </a:rPr>
              <a:t>Yes, I see </a:t>
            </a:r>
          </a:p>
          <a:p>
            <a:pPr lvl="0"/>
            <a:r>
              <a:rPr lang="en-GB" sz="1400" dirty="0">
                <a:solidFill>
                  <a:schemeClr val="tx1"/>
                </a:solidFill>
              </a:rPr>
              <a:t>Right, uh-huh</a:t>
            </a:r>
          </a:p>
          <a:p>
            <a:pPr lvl="0"/>
            <a:r>
              <a:rPr lang="en-GB" sz="1400" dirty="0" err="1">
                <a:solidFill>
                  <a:schemeClr val="tx1"/>
                </a:solidFill>
              </a:rPr>
              <a:t>Mmmm</a:t>
            </a:r>
            <a:r>
              <a:rPr lang="en-GB" sz="1400" dirty="0">
                <a:solidFill>
                  <a:schemeClr val="tx1"/>
                </a:solidFill>
              </a:rPr>
              <a:t>, hmm</a:t>
            </a:r>
          </a:p>
          <a:p>
            <a:pPr lvl="0"/>
            <a:endParaRPr lang="en-GB" sz="1400" dirty="0">
              <a:solidFill>
                <a:schemeClr val="tx1"/>
              </a:solidFill>
            </a:endParaRPr>
          </a:p>
          <a:p>
            <a:pPr lvl="0"/>
            <a:r>
              <a:rPr lang="en-GB" sz="1400" dirty="0">
                <a:solidFill>
                  <a:schemeClr val="tx1"/>
                </a:solidFill>
              </a:rPr>
              <a:t>Silent + Uh-huh = Strong combi  </a:t>
            </a:r>
          </a:p>
        </p:txBody>
      </p:sp>
      <p:sp>
        <p:nvSpPr>
          <p:cNvPr id="11" name="Tijdelijke aanduiding voor inhoud 2">
            <a:extLst>
              <a:ext uri="{FF2B5EF4-FFF2-40B4-BE49-F238E27FC236}">
                <a16:creationId xmlns:a16="http://schemas.microsoft.com/office/drawing/2014/main" id="{ADDF9B2A-D8B5-744B-B010-96D808057FEA}"/>
              </a:ext>
            </a:extLst>
          </p:cNvPr>
          <p:cNvSpPr txBox="1">
            <a:spLocks/>
          </p:cNvSpPr>
          <p:nvPr/>
        </p:nvSpPr>
        <p:spPr>
          <a:xfrm>
            <a:off x="5336149" y="3530768"/>
            <a:ext cx="2157688" cy="532089"/>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r>
              <a:rPr lang="en-GB" sz="1500" b="1" dirty="0">
                <a:solidFill>
                  <a:srgbClr val="25567B"/>
                </a:solidFill>
              </a:rPr>
              <a:t>The more detail probe</a:t>
            </a:r>
          </a:p>
        </p:txBody>
      </p:sp>
      <p:sp>
        <p:nvSpPr>
          <p:cNvPr id="12" name="Tijdelijke aanduiding voor inhoud 2">
            <a:extLst>
              <a:ext uri="{FF2B5EF4-FFF2-40B4-BE49-F238E27FC236}">
                <a16:creationId xmlns:a16="http://schemas.microsoft.com/office/drawing/2014/main" id="{0F0A198F-47A4-0942-9006-DD31664901CC}"/>
              </a:ext>
            </a:extLst>
          </p:cNvPr>
          <p:cNvSpPr txBox="1">
            <a:spLocks/>
          </p:cNvSpPr>
          <p:nvPr/>
        </p:nvSpPr>
        <p:spPr>
          <a:xfrm>
            <a:off x="5220173" y="3981403"/>
            <a:ext cx="2333479" cy="1535050"/>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r>
              <a:rPr lang="en-GB" sz="1300" dirty="0">
                <a:solidFill>
                  <a:schemeClr val="tx1"/>
                </a:solidFill>
              </a:rPr>
              <a:t>Can you give me an example? </a:t>
            </a:r>
          </a:p>
          <a:p>
            <a:pPr lvl="0" algn="l"/>
            <a:r>
              <a:rPr lang="en-GB" sz="1300" dirty="0">
                <a:solidFill>
                  <a:schemeClr val="tx1"/>
                </a:solidFill>
              </a:rPr>
              <a:t>Can you tell me more about that?</a:t>
            </a:r>
          </a:p>
          <a:p>
            <a:pPr lvl="0" algn="l"/>
            <a:r>
              <a:rPr lang="en-GB" sz="1300" dirty="0">
                <a:solidFill>
                  <a:schemeClr val="tx1"/>
                </a:solidFill>
              </a:rPr>
              <a:t>How did others respond to this?</a:t>
            </a:r>
          </a:p>
        </p:txBody>
      </p:sp>
      <p:sp>
        <p:nvSpPr>
          <p:cNvPr id="13" name="Tijdelijke aanduiding voor inhoud 2">
            <a:extLst>
              <a:ext uri="{FF2B5EF4-FFF2-40B4-BE49-F238E27FC236}">
                <a16:creationId xmlns:a16="http://schemas.microsoft.com/office/drawing/2014/main" id="{9BEF3A80-F13E-9147-A2D3-E50A8D8E6216}"/>
              </a:ext>
            </a:extLst>
          </p:cNvPr>
          <p:cNvSpPr txBox="1">
            <a:spLocks/>
          </p:cNvSpPr>
          <p:nvPr/>
        </p:nvSpPr>
        <p:spPr>
          <a:xfrm>
            <a:off x="7451772" y="3449314"/>
            <a:ext cx="2333479" cy="532089"/>
          </a:xfrm>
          <a:prstGeom prst="rect">
            <a:avLst/>
          </a:prstGeom>
        </p:spPr>
        <p:txBody>
          <a:bodyPr vert="horz" lIns="91440" tIns="45720" rIns="91440" bIns="45720" rtlCol="0">
            <a:no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GB" sz="1500" b="1" dirty="0">
                <a:solidFill>
                  <a:srgbClr val="25567B"/>
                </a:solidFill>
              </a:rPr>
              <a:t>The feelings &amp; rational probe</a:t>
            </a:r>
          </a:p>
        </p:txBody>
      </p:sp>
      <p:sp>
        <p:nvSpPr>
          <p:cNvPr id="14" name="Tijdelijke aanduiding voor inhoud 2">
            <a:extLst>
              <a:ext uri="{FF2B5EF4-FFF2-40B4-BE49-F238E27FC236}">
                <a16:creationId xmlns:a16="http://schemas.microsoft.com/office/drawing/2014/main" id="{A1779366-927F-0F4B-8ED0-DD7A32D04EBA}"/>
              </a:ext>
            </a:extLst>
          </p:cNvPr>
          <p:cNvSpPr txBox="1">
            <a:spLocks/>
          </p:cNvSpPr>
          <p:nvPr/>
        </p:nvSpPr>
        <p:spPr>
          <a:xfrm>
            <a:off x="7645804" y="3956629"/>
            <a:ext cx="2333479" cy="1535050"/>
          </a:xfrm>
          <a:prstGeom prst="rect">
            <a:avLst/>
          </a:prstGeom>
        </p:spPr>
        <p:txBody>
          <a:bodyPr vert="horz" lIns="91440" tIns="45720" rIns="91440" bIns="45720" rtlCol="0">
            <a:norm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r>
              <a:rPr lang="en-GB" sz="1300" dirty="0">
                <a:solidFill>
                  <a:schemeClr val="tx1"/>
                </a:solidFill>
              </a:rPr>
              <a:t>Why was that important to you?</a:t>
            </a:r>
          </a:p>
          <a:p>
            <a:pPr lvl="0" algn="l"/>
            <a:r>
              <a:rPr lang="en-GB" sz="1300" dirty="0">
                <a:solidFill>
                  <a:schemeClr val="tx1"/>
                </a:solidFill>
              </a:rPr>
              <a:t>How did you feel about that? </a:t>
            </a:r>
          </a:p>
          <a:p>
            <a:pPr lvl="0" algn="l"/>
            <a:r>
              <a:rPr lang="en-GB" sz="1300" dirty="0">
                <a:solidFill>
                  <a:schemeClr val="tx1"/>
                </a:solidFill>
              </a:rPr>
              <a:t>Why does that stand out in your memory? </a:t>
            </a:r>
          </a:p>
        </p:txBody>
      </p:sp>
    </p:spTree>
    <p:extLst>
      <p:ext uri="{BB962C8B-B14F-4D97-AF65-F5344CB8AC3E}">
        <p14:creationId xmlns:p14="http://schemas.microsoft.com/office/powerpoint/2010/main" val="57594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skills</a:t>
            </a:r>
            <a:endParaRPr lang="en-US" dirty="0"/>
          </a:p>
        </p:txBody>
      </p:sp>
      <p:sp>
        <p:nvSpPr>
          <p:cNvPr id="3" name="Content Placeholder 2"/>
          <p:cNvSpPr>
            <a:spLocks noGrp="1"/>
          </p:cNvSpPr>
          <p:nvPr>
            <p:ph idx="1"/>
          </p:nvPr>
        </p:nvSpPr>
        <p:spPr/>
        <p:txBody>
          <a:bodyPr/>
          <a:lstStyle/>
          <a:p>
            <a:pPr marL="0" indent="0">
              <a:buNone/>
            </a:pPr>
            <a:r>
              <a:rPr lang="en-GB" i="1" dirty="0"/>
              <a:t>“In order to gain access to the true thoughts and feelings of the participants, researchers adopt a non-judgemental stance towards the thoughts and words of the participants. The relationship should be built on mutual trust. </a:t>
            </a:r>
            <a:r>
              <a:rPr lang="en-GB" b="1" i="1" dirty="0"/>
              <a:t>The listener becomes the learner, while the participant is the teacher</a:t>
            </a:r>
            <a:r>
              <a:rPr lang="en-GB" i="1" dirty="0"/>
              <a:t>” </a:t>
            </a:r>
            <a:r>
              <a:rPr lang="en-GB" sz="1800" dirty="0"/>
              <a:t>(Holloway and Wheeler, 2011). </a:t>
            </a:r>
            <a:endParaRPr lang="en-GB" sz="1800" dirty="0" smtClean="0"/>
          </a:p>
          <a:p>
            <a:endParaRPr lang="en-GB" sz="1800" dirty="0"/>
          </a:p>
          <a:p>
            <a:r>
              <a:rPr lang="en-GB" dirty="0"/>
              <a:t>Make eye contact </a:t>
            </a:r>
          </a:p>
          <a:p>
            <a:r>
              <a:rPr lang="en-GB" dirty="0"/>
              <a:t>Maintain a relaxed body language </a:t>
            </a:r>
          </a:p>
          <a:p>
            <a:r>
              <a:rPr lang="en-GB" dirty="0"/>
              <a:t>Show interest in what people say </a:t>
            </a:r>
          </a:p>
          <a:p>
            <a:r>
              <a:rPr lang="en-GB" dirty="0"/>
              <a:t>Emphasise &amp; Encourage </a:t>
            </a:r>
          </a:p>
          <a:p>
            <a:r>
              <a:rPr lang="en-GB" b="1" dirty="0"/>
              <a:t>LISTEN! </a:t>
            </a:r>
          </a:p>
          <a:p>
            <a:endParaRPr lang="en-US" dirty="0"/>
          </a:p>
        </p:txBody>
      </p:sp>
      <p:pic>
        <p:nvPicPr>
          <p:cNvPr id="5" name="Afbeelding 6">
            <a:extLst>
              <a:ext uri="{FF2B5EF4-FFF2-40B4-BE49-F238E27FC236}">
                <a16:creationId xmlns:a16="http://schemas.microsoft.com/office/drawing/2014/main" id="{5AFF554A-C924-204B-815D-569290B9F8A3}"/>
              </a:ext>
            </a:extLst>
          </p:cNvPr>
          <p:cNvPicPr>
            <a:picLocks noChangeAspect="1"/>
          </p:cNvPicPr>
          <p:nvPr/>
        </p:nvPicPr>
        <p:blipFill>
          <a:blip r:embed="rId2"/>
          <a:stretch>
            <a:fillRect/>
          </a:stretch>
        </p:blipFill>
        <p:spPr>
          <a:xfrm>
            <a:off x="8533172" y="2856859"/>
            <a:ext cx="2540000" cy="2540000"/>
          </a:xfrm>
          <a:prstGeom prst="rect">
            <a:avLst/>
          </a:prstGeom>
        </p:spPr>
      </p:pic>
    </p:spTree>
    <p:extLst>
      <p:ext uri="{BB962C8B-B14F-4D97-AF65-F5344CB8AC3E}">
        <p14:creationId xmlns:p14="http://schemas.microsoft.com/office/powerpoint/2010/main" val="395497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Recognising</a:t>
            </a:r>
            <a:r>
              <a:rPr lang="en-US" dirty="0"/>
              <a:t> a difficult interview partner </a:t>
            </a:r>
          </a:p>
        </p:txBody>
      </p:sp>
      <p:graphicFrame>
        <p:nvGraphicFramePr>
          <p:cNvPr id="6" name="Tabel 1">
            <a:extLst>
              <a:ext uri="{FF2B5EF4-FFF2-40B4-BE49-F238E27FC236}">
                <a16:creationId xmlns:a16="http://schemas.microsoft.com/office/drawing/2014/main" id="{B4DE774C-5035-2B40-8EC9-A6BE8401C466}"/>
              </a:ext>
            </a:extLst>
          </p:cNvPr>
          <p:cNvGraphicFramePr>
            <a:graphicFrameLocks noGrp="1"/>
          </p:cNvGraphicFramePr>
          <p:nvPr>
            <p:extLst>
              <p:ext uri="{D42A27DB-BD31-4B8C-83A1-F6EECF244321}">
                <p14:modId xmlns:p14="http://schemas.microsoft.com/office/powerpoint/2010/main" val="2551784835"/>
              </p:ext>
            </p:extLst>
          </p:nvPr>
        </p:nvGraphicFramePr>
        <p:xfrm>
          <a:off x="3676718" y="855399"/>
          <a:ext cx="7924075" cy="5138057"/>
        </p:xfrm>
        <a:graphic>
          <a:graphicData uri="http://schemas.openxmlformats.org/drawingml/2006/table">
            <a:tbl>
              <a:tblPr firstRow="1" firstCol="1" bandRow="1">
                <a:tableStyleId>{69012ECD-51FC-41F1-AA8D-1B2483CD663E}</a:tableStyleId>
              </a:tblPr>
              <a:tblGrid>
                <a:gridCol w="2960189">
                  <a:extLst>
                    <a:ext uri="{9D8B030D-6E8A-4147-A177-3AD203B41FA5}">
                      <a16:colId xmlns:a16="http://schemas.microsoft.com/office/drawing/2014/main" val="1798315405"/>
                    </a:ext>
                  </a:extLst>
                </a:gridCol>
                <a:gridCol w="4963886">
                  <a:extLst>
                    <a:ext uri="{9D8B030D-6E8A-4147-A177-3AD203B41FA5}">
                      <a16:colId xmlns:a16="http://schemas.microsoft.com/office/drawing/2014/main" val="2392459421"/>
                    </a:ext>
                  </a:extLst>
                </a:gridCol>
              </a:tblGrid>
              <a:tr h="138572">
                <a:tc>
                  <a:txBody>
                    <a:bodyPr/>
                    <a:lstStyle/>
                    <a:p>
                      <a:pPr>
                        <a:spcAft>
                          <a:spcPts val="0"/>
                        </a:spcAft>
                      </a:pPr>
                      <a:r>
                        <a:rPr lang="en-GB" sz="1200" dirty="0">
                          <a:effectLst/>
                        </a:rPr>
                        <a:t>Recognised difficulty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solidFill>
                      <a:srgbClr val="25567B"/>
                    </a:solidFill>
                  </a:tcPr>
                </a:tc>
                <a:tc>
                  <a:txBody>
                    <a:bodyPr/>
                    <a:lstStyle/>
                    <a:p>
                      <a:pPr>
                        <a:spcAft>
                          <a:spcPts val="0"/>
                        </a:spcAft>
                      </a:pPr>
                      <a:r>
                        <a:rPr lang="en-GB" sz="1200" dirty="0">
                          <a:effectLst/>
                        </a:rPr>
                        <a:t>Suggestion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solidFill>
                      <a:srgbClr val="25567B"/>
                    </a:solidFill>
                  </a:tcPr>
                </a:tc>
                <a:extLst>
                  <a:ext uri="{0D108BD9-81ED-4DB2-BD59-A6C34878D82A}">
                    <a16:rowId xmlns:a16="http://schemas.microsoft.com/office/drawing/2014/main" val="1697978489"/>
                  </a:ext>
                </a:extLst>
              </a:tr>
              <a:tr h="1514173">
                <a:tc>
                  <a:txBody>
                    <a:bodyPr/>
                    <a:lstStyle/>
                    <a:p>
                      <a:pPr>
                        <a:spcAft>
                          <a:spcPts val="0"/>
                        </a:spcAft>
                      </a:pPr>
                      <a:r>
                        <a:rPr lang="en-GB" sz="1200">
                          <a:effectLst/>
                        </a:rPr>
                        <a:t>Participant appears willing only to give</a:t>
                      </a:r>
                      <a:endParaRPr lang="nl-NL" sz="1200">
                        <a:effectLst/>
                      </a:endParaRPr>
                    </a:p>
                    <a:p>
                      <a:pPr>
                        <a:spcAft>
                          <a:spcPts val="0"/>
                        </a:spcAft>
                      </a:pPr>
                      <a:r>
                        <a:rPr lang="en-GB" sz="1200">
                          <a:effectLst/>
                        </a:rPr>
                        <a:t>monosyllabic answers, these being little</a:t>
                      </a:r>
                      <a:endParaRPr lang="nl-NL" sz="1200">
                        <a:effectLst/>
                      </a:endParaRPr>
                    </a:p>
                    <a:p>
                      <a:pPr>
                        <a:spcAft>
                          <a:spcPts val="0"/>
                        </a:spcAft>
                      </a:pPr>
                      <a:r>
                        <a:rPr lang="en-GB" sz="1200">
                          <a:effectLst/>
                        </a:rPr>
                        <a:t>more than ‘yes’ or ‘no’</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tc>
                  <a:txBody>
                    <a:bodyPr/>
                    <a:lstStyle/>
                    <a:p>
                      <a:pPr>
                        <a:spcAft>
                          <a:spcPts val="0"/>
                        </a:spcAft>
                      </a:pPr>
                      <a:r>
                        <a:rPr lang="en-GB" sz="1200" dirty="0">
                          <a:effectLst/>
                        </a:rPr>
                        <a:t>Reasons for this are varied.</a:t>
                      </a:r>
                      <a:endParaRPr lang="nl-NL" sz="1200" dirty="0">
                        <a:effectLst/>
                      </a:endParaRPr>
                    </a:p>
                    <a:p>
                      <a:pPr>
                        <a:spcAft>
                          <a:spcPts val="0"/>
                        </a:spcAft>
                      </a:pPr>
                      <a:r>
                        <a:rPr lang="en-GB" sz="1200" dirty="0">
                          <a:effectLst/>
                        </a:rPr>
                        <a:t> </a:t>
                      </a:r>
                      <a:endParaRPr lang="nl-NL" sz="1200" dirty="0">
                        <a:effectLst/>
                      </a:endParaRPr>
                    </a:p>
                    <a:p>
                      <a:pPr>
                        <a:spcAft>
                          <a:spcPts val="0"/>
                        </a:spcAft>
                      </a:pPr>
                      <a:r>
                        <a:rPr lang="en-GB" sz="1200" dirty="0">
                          <a:effectLst/>
                        </a:rPr>
                        <a:t>If it is due to limited time, or worries about</a:t>
                      </a:r>
                      <a:r>
                        <a:rPr lang="nl-NL" sz="1200" dirty="0">
                          <a:effectLst/>
                        </a:rPr>
                        <a:t> </a:t>
                      </a:r>
                      <a:r>
                        <a:rPr lang="en-GB" sz="1200" dirty="0">
                          <a:effectLst/>
                        </a:rPr>
                        <a:t>anonymity, then this can be minimised by</a:t>
                      </a:r>
                      <a:r>
                        <a:rPr lang="nl-NL" sz="1200" dirty="0">
                          <a:effectLst/>
                        </a:rPr>
                        <a:t> </a:t>
                      </a:r>
                      <a:r>
                        <a:rPr lang="en-GB" sz="1200" dirty="0">
                          <a:effectLst/>
                        </a:rPr>
                        <a:t>careful opening of the interview. </a:t>
                      </a:r>
                      <a:endParaRPr lang="nl-NL" sz="1200" dirty="0">
                        <a:effectLst/>
                      </a:endParaRPr>
                    </a:p>
                    <a:p>
                      <a:pPr>
                        <a:spcAft>
                          <a:spcPts val="0"/>
                        </a:spcAft>
                      </a:pPr>
                      <a:r>
                        <a:rPr lang="en-GB" sz="1200" dirty="0">
                          <a:effectLst/>
                        </a:rPr>
                        <a:t> </a:t>
                      </a:r>
                      <a:endParaRPr lang="nl-NL" sz="1200" dirty="0">
                        <a:effectLst/>
                      </a:endParaRPr>
                    </a:p>
                    <a:p>
                      <a:pPr>
                        <a:spcAft>
                          <a:spcPts val="0"/>
                        </a:spcAft>
                      </a:pPr>
                      <a:r>
                        <a:rPr lang="en-GB" sz="1200" dirty="0">
                          <a:effectLst/>
                        </a:rPr>
                        <a:t>If the participant gives these answers despite such precautions, try phrasing your questions in as open a way as possible; also use long pauses to signify that you want to hear more.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extLst>
                  <a:ext uri="{0D108BD9-81ED-4DB2-BD59-A6C34878D82A}">
                    <a16:rowId xmlns:a16="http://schemas.microsoft.com/office/drawing/2014/main" val="3869950941"/>
                  </a:ext>
                </a:extLst>
              </a:tr>
              <a:tr h="1173480">
                <a:tc>
                  <a:txBody>
                    <a:bodyPr/>
                    <a:lstStyle/>
                    <a:p>
                      <a:pPr>
                        <a:spcAft>
                          <a:spcPts val="0"/>
                        </a:spcAft>
                      </a:pPr>
                      <a:r>
                        <a:rPr lang="en-GB" sz="1200">
                          <a:effectLst/>
                        </a:rPr>
                        <a:t>Participant repeatedly provides long</a:t>
                      </a:r>
                      <a:endParaRPr lang="nl-NL" sz="1200">
                        <a:effectLst/>
                      </a:endParaRPr>
                    </a:p>
                    <a:p>
                      <a:pPr>
                        <a:spcAft>
                          <a:spcPts val="0"/>
                        </a:spcAft>
                      </a:pPr>
                      <a:r>
                        <a:rPr lang="en-GB" sz="1200">
                          <a:effectLst/>
                        </a:rPr>
                        <a:t>answers which digress from the focus of</a:t>
                      </a:r>
                      <a:endParaRPr lang="nl-NL" sz="1200">
                        <a:effectLst/>
                      </a:endParaRPr>
                    </a:p>
                    <a:p>
                      <a:pPr>
                        <a:spcAft>
                          <a:spcPts val="0"/>
                        </a:spcAft>
                      </a:pPr>
                      <a:r>
                        <a:rPr lang="en-GB" sz="1200">
                          <a:effectLst/>
                        </a:rPr>
                        <a:t>your interview</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tc>
                  <a:txBody>
                    <a:bodyPr/>
                    <a:lstStyle/>
                    <a:p>
                      <a:pPr>
                        <a:spcAft>
                          <a:spcPts val="0"/>
                        </a:spcAft>
                      </a:pPr>
                      <a:r>
                        <a:rPr lang="en-GB" sz="1200" dirty="0">
                          <a:effectLst/>
                        </a:rPr>
                        <a:t>Although some digression should be tolerated,</a:t>
                      </a:r>
                      <a:r>
                        <a:rPr lang="nl-NL" sz="1200" dirty="0">
                          <a:effectLst/>
                        </a:rPr>
                        <a:t> </a:t>
                      </a:r>
                      <a:r>
                        <a:rPr lang="en-GB" sz="1200" dirty="0">
                          <a:effectLst/>
                        </a:rPr>
                        <a:t>as it can lead to aspects about which you</a:t>
                      </a:r>
                      <a:r>
                        <a:rPr lang="nl-NL" sz="1200" dirty="0">
                          <a:effectLst/>
                        </a:rPr>
                        <a:t> </a:t>
                      </a:r>
                      <a:r>
                        <a:rPr lang="en-GB" sz="1200" dirty="0">
                          <a:effectLst/>
                        </a:rPr>
                        <a:t>are interested, you will need to impose</a:t>
                      </a:r>
                      <a:r>
                        <a:rPr lang="nl-NL" sz="1200" dirty="0">
                          <a:effectLst/>
                        </a:rPr>
                        <a:t> </a:t>
                      </a:r>
                      <a:r>
                        <a:rPr lang="en-GB" sz="1200" dirty="0">
                          <a:effectLst/>
                        </a:rPr>
                        <a:t>more direction.</a:t>
                      </a:r>
                      <a:endParaRPr lang="nl-NL" sz="1200" dirty="0">
                        <a:effectLst/>
                      </a:endParaRPr>
                    </a:p>
                    <a:p>
                      <a:pPr>
                        <a:spcAft>
                          <a:spcPts val="0"/>
                        </a:spcAft>
                      </a:pPr>
                      <a:r>
                        <a:rPr lang="en-GB" sz="1200" dirty="0">
                          <a:effectLst/>
                        </a:rPr>
                        <a:t> </a:t>
                      </a:r>
                      <a:endParaRPr lang="nl-NL" sz="1200" dirty="0">
                        <a:effectLst/>
                      </a:endParaRPr>
                    </a:p>
                    <a:p>
                      <a:pPr>
                        <a:spcAft>
                          <a:spcPts val="0"/>
                        </a:spcAft>
                      </a:pPr>
                      <a:r>
                        <a:rPr lang="en-GB" sz="1200" dirty="0">
                          <a:effectLst/>
                        </a:rPr>
                        <a:t>This must be done subtly so as not to cause</a:t>
                      </a:r>
                      <a:r>
                        <a:rPr lang="nl-NL" sz="1200" dirty="0">
                          <a:effectLst/>
                        </a:rPr>
                        <a:t> </a:t>
                      </a:r>
                      <a:r>
                        <a:rPr lang="en-GB" sz="1200" dirty="0">
                          <a:effectLst/>
                        </a:rPr>
                        <a:t>offence, such as by referring back to an earlier</a:t>
                      </a:r>
                      <a:r>
                        <a:rPr lang="nl-NL" sz="1200" dirty="0">
                          <a:effectLst/>
                        </a:rPr>
                        <a:t> </a:t>
                      </a:r>
                      <a:r>
                        <a:rPr lang="en-GB" sz="1200" dirty="0">
                          <a:effectLst/>
                        </a:rPr>
                        <a:t>relevant point and asking them to tell you</a:t>
                      </a:r>
                      <a:r>
                        <a:rPr lang="nl-NL" sz="1200" dirty="0">
                          <a:effectLst/>
                        </a:rPr>
                        <a:t> </a:t>
                      </a:r>
                      <a:r>
                        <a:rPr lang="en-GB" sz="1200" dirty="0">
                          <a:effectLst/>
                        </a:rPr>
                        <a:t>more, or requesting that they pause so you can</a:t>
                      </a:r>
                      <a:r>
                        <a:rPr lang="nl-NL" sz="1200" dirty="0">
                          <a:effectLst/>
                        </a:rPr>
                        <a:t> </a:t>
                      </a:r>
                      <a:r>
                        <a:rPr lang="en-GB" sz="1200" dirty="0">
                          <a:effectLst/>
                        </a:rPr>
                        <a:t>note down what they have just said.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extLst>
                  <a:ext uri="{0D108BD9-81ED-4DB2-BD59-A6C34878D82A}">
                    <a16:rowId xmlns:a16="http://schemas.microsoft.com/office/drawing/2014/main" val="4065687690"/>
                  </a:ext>
                </a:extLst>
              </a:tr>
              <a:tr h="729343">
                <a:tc>
                  <a:txBody>
                    <a:bodyPr/>
                    <a:lstStyle/>
                    <a:p>
                      <a:pPr>
                        <a:spcAft>
                          <a:spcPts val="0"/>
                        </a:spcAft>
                      </a:pPr>
                      <a:r>
                        <a:rPr lang="en-GB" sz="1200">
                          <a:effectLst/>
                        </a:rPr>
                        <a:t>Participant starts interviewing you</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tc>
                  <a:txBody>
                    <a:bodyPr/>
                    <a:lstStyle/>
                    <a:p>
                      <a:pPr>
                        <a:spcAft>
                          <a:spcPts val="0"/>
                        </a:spcAft>
                      </a:pPr>
                      <a:r>
                        <a:rPr lang="en-GB" sz="1200" dirty="0">
                          <a:effectLst/>
                        </a:rPr>
                        <a:t>This can suggest that you have created rapport.</a:t>
                      </a:r>
                      <a:r>
                        <a:rPr lang="nl-NL" sz="1200" dirty="0">
                          <a:effectLst/>
                        </a:rPr>
                        <a:t> </a:t>
                      </a:r>
                      <a:r>
                        <a:rPr lang="en-GB" sz="1200" dirty="0">
                          <a:effectLst/>
                        </a:rPr>
                        <a:t>However, you need to stress that you are</a:t>
                      </a:r>
                      <a:r>
                        <a:rPr lang="nl-NL" sz="1200" dirty="0">
                          <a:effectLst/>
                        </a:rPr>
                        <a:t> </a:t>
                      </a:r>
                      <a:r>
                        <a:rPr lang="en-GB" sz="1200" dirty="0">
                          <a:effectLst/>
                        </a:rPr>
                        <a:t>interested in their opinions and that, if they</a:t>
                      </a:r>
                      <a:r>
                        <a:rPr lang="nl-NL" sz="1200" dirty="0">
                          <a:effectLst/>
                        </a:rPr>
                        <a:t> </a:t>
                      </a:r>
                      <a:r>
                        <a:rPr lang="en-GB" sz="1200" dirty="0">
                          <a:effectLst/>
                        </a:rPr>
                        <a:t>wish, they can ask you questions at the end.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extLst>
                  <a:ext uri="{0D108BD9-81ED-4DB2-BD59-A6C34878D82A}">
                    <a16:rowId xmlns:a16="http://schemas.microsoft.com/office/drawing/2014/main" val="3842409413"/>
                  </a:ext>
                </a:extLst>
              </a:tr>
              <a:tr h="1538181">
                <a:tc>
                  <a:txBody>
                    <a:bodyPr/>
                    <a:lstStyle/>
                    <a:p>
                      <a:pPr>
                        <a:spcAft>
                          <a:spcPts val="0"/>
                        </a:spcAft>
                      </a:pPr>
                      <a:r>
                        <a:rPr lang="en-GB" sz="1200">
                          <a:effectLst/>
                        </a:rPr>
                        <a:t>Participant becomes noticeably upset during</a:t>
                      </a:r>
                      <a:endParaRPr lang="nl-NL" sz="1200">
                        <a:effectLst/>
                      </a:endParaRPr>
                    </a:p>
                    <a:p>
                      <a:pPr>
                        <a:spcAft>
                          <a:spcPts val="0"/>
                        </a:spcAft>
                      </a:pPr>
                      <a:r>
                        <a:rPr lang="en-GB" sz="1200">
                          <a:effectLst/>
                        </a:rPr>
                        <a:t>the interview and, perhaps, starts to cry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tc>
                  <a:txBody>
                    <a:bodyPr/>
                    <a:lstStyle/>
                    <a:p>
                      <a:pPr>
                        <a:spcAft>
                          <a:spcPts val="0"/>
                        </a:spcAft>
                      </a:pPr>
                      <a:r>
                        <a:rPr lang="en-GB" sz="1200" dirty="0">
                          <a:effectLst/>
                        </a:rPr>
                        <a:t>You need to give your participant time to</a:t>
                      </a:r>
                      <a:r>
                        <a:rPr lang="nl-NL" sz="1200" dirty="0">
                          <a:effectLst/>
                        </a:rPr>
                        <a:t> </a:t>
                      </a:r>
                      <a:r>
                        <a:rPr lang="en-GB" sz="1200" dirty="0">
                          <a:effectLst/>
                        </a:rPr>
                        <a:t>answer your question and, in particular, do not</a:t>
                      </a:r>
                      <a:r>
                        <a:rPr lang="nl-NL" sz="1200" dirty="0">
                          <a:effectLst/>
                        </a:rPr>
                        <a:t> </a:t>
                      </a:r>
                      <a:r>
                        <a:rPr lang="en-GB" sz="1200" dirty="0">
                          <a:effectLst/>
                        </a:rPr>
                        <a:t>do anything to suggest that you are feeling</a:t>
                      </a:r>
                      <a:r>
                        <a:rPr lang="nl-NL" sz="1200" dirty="0">
                          <a:effectLst/>
                        </a:rPr>
                        <a:t> </a:t>
                      </a:r>
                      <a:r>
                        <a:rPr lang="en-GB" sz="1200" dirty="0">
                          <a:effectLst/>
                        </a:rPr>
                        <a:t>impatient.</a:t>
                      </a:r>
                      <a:endParaRPr lang="nl-NL" sz="1200" dirty="0">
                        <a:effectLst/>
                      </a:endParaRPr>
                    </a:p>
                    <a:p>
                      <a:pPr>
                        <a:spcAft>
                          <a:spcPts val="0"/>
                        </a:spcAft>
                      </a:pPr>
                      <a:r>
                        <a:rPr lang="en-GB" sz="1200" dirty="0">
                          <a:effectLst/>
                        </a:rPr>
                        <a:t> </a:t>
                      </a:r>
                      <a:endParaRPr lang="nl-NL" sz="1200" dirty="0">
                        <a:effectLst/>
                      </a:endParaRPr>
                    </a:p>
                    <a:p>
                      <a:pPr>
                        <a:spcAft>
                          <a:spcPts val="0"/>
                        </a:spcAft>
                      </a:pPr>
                      <a:r>
                        <a:rPr lang="en-GB" sz="1200" dirty="0">
                          <a:effectLst/>
                        </a:rPr>
                        <a:t>If your participant starts crying or is obviously</a:t>
                      </a:r>
                      <a:r>
                        <a:rPr lang="nl-NL" sz="1200" dirty="0">
                          <a:effectLst/>
                        </a:rPr>
                        <a:t> </a:t>
                      </a:r>
                      <a:r>
                        <a:rPr lang="en-GB" sz="1200" dirty="0">
                          <a:effectLst/>
                        </a:rPr>
                        <a:t>very distressed, it is probably a good idea to</a:t>
                      </a:r>
                      <a:r>
                        <a:rPr lang="nl-NL" sz="1200" dirty="0">
                          <a:effectLst/>
                        </a:rPr>
                        <a:t> </a:t>
                      </a:r>
                      <a:r>
                        <a:rPr lang="en-GB" sz="1200" dirty="0">
                          <a:effectLst/>
                        </a:rPr>
                        <a:t>explain that the question does not have to be</a:t>
                      </a:r>
                      <a:r>
                        <a:rPr lang="nl-NL" sz="1200" dirty="0">
                          <a:effectLst/>
                        </a:rPr>
                        <a:t> </a:t>
                      </a:r>
                      <a:r>
                        <a:rPr lang="en-GB" sz="1200" dirty="0">
                          <a:effectLst/>
                        </a:rPr>
                        <a:t>answered.</a:t>
                      </a:r>
                      <a:endParaRPr lang="nl-NL" sz="1200" dirty="0">
                        <a:effectLst/>
                      </a:endParaRPr>
                    </a:p>
                    <a:p>
                      <a:pPr>
                        <a:spcAft>
                          <a:spcPts val="0"/>
                        </a:spcAft>
                      </a:pPr>
                      <a:r>
                        <a:rPr lang="en-GB" sz="1200" dirty="0">
                          <a:effectLst/>
                        </a:rPr>
                        <a:t> </a:t>
                      </a:r>
                      <a:endParaRPr lang="nl-NL" sz="1200" dirty="0">
                        <a:effectLst/>
                      </a:endParaRPr>
                    </a:p>
                    <a:p>
                      <a:pPr>
                        <a:spcAft>
                          <a:spcPts val="0"/>
                        </a:spcAft>
                      </a:pPr>
                      <a:r>
                        <a:rPr lang="en-GB" sz="1200" dirty="0">
                          <a:effectLst/>
                        </a:rPr>
                        <a:t>Do not end the interview straight away as this is</a:t>
                      </a:r>
                      <a:r>
                        <a:rPr lang="nl-NL" sz="1200" dirty="0">
                          <a:effectLst/>
                        </a:rPr>
                        <a:t> </a:t>
                      </a:r>
                      <a:r>
                        <a:rPr lang="en-GB" sz="1200" dirty="0">
                          <a:effectLst/>
                        </a:rPr>
                        <a:t>likely to make the participant even more upset.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4" marR="52424" marT="0" marB="0"/>
                </a:tc>
                <a:extLst>
                  <a:ext uri="{0D108BD9-81ED-4DB2-BD59-A6C34878D82A}">
                    <a16:rowId xmlns:a16="http://schemas.microsoft.com/office/drawing/2014/main" val="6941944"/>
                  </a:ext>
                </a:extLst>
              </a:tr>
            </a:tbl>
          </a:graphicData>
        </a:graphic>
      </p:graphicFrame>
    </p:spTree>
    <p:extLst>
      <p:ext uri="{BB962C8B-B14F-4D97-AF65-F5344CB8AC3E}">
        <p14:creationId xmlns:p14="http://schemas.microsoft.com/office/powerpoint/2010/main" val="141297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 and recording the interview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sz="1700" dirty="0" smtClean="0">
                <a:solidFill>
                  <a:schemeClr val="tx1"/>
                </a:solidFill>
              </a:rPr>
              <a:t>Taking notes during the interview</a:t>
            </a:r>
          </a:p>
          <a:p>
            <a:pPr marL="342900" indent="-342900">
              <a:buFont typeface="Arial" panose="020B0604020202020204" pitchFamily="34" charset="0"/>
              <a:buChar char="•"/>
            </a:pPr>
            <a:r>
              <a:rPr lang="en-GB" sz="1700" dirty="0" smtClean="0">
                <a:solidFill>
                  <a:schemeClr val="tx1"/>
                </a:solidFill>
              </a:rPr>
              <a:t>Take </a:t>
            </a:r>
            <a:r>
              <a:rPr lang="en-GB" sz="1700" dirty="0">
                <a:solidFill>
                  <a:schemeClr val="tx1"/>
                </a:solidFill>
              </a:rPr>
              <a:t>notes on the content of the interview  </a:t>
            </a:r>
          </a:p>
          <a:p>
            <a:pPr marL="342900" indent="-342900">
              <a:buFont typeface="Arial" panose="020B0604020202020204" pitchFamily="34" charset="0"/>
              <a:buChar char="•"/>
            </a:pPr>
            <a:r>
              <a:rPr lang="en-GB" sz="1700" dirty="0">
                <a:solidFill>
                  <a:schemeClr val="tx1"/>
                </a:solidFill>
              </a:rPr>
              <a:t>The location of the interview (e.g. the organisation, the place)</a:t>
            </a:r>
            <a:endParaRPr lang="nl-NL" sz="1700" dirty="0">
              <a:solidFill>
                <a:schemeClr val="tx1"/>
              </a:solidFill>
            </a:endParaRPr>
          </a:p>
          <a:p>
            <a:pPr marL="342900" indent="-342900">
              <a:buFont typeface="Arial" panose="020B0604020202020204" pitchFamily="34" charset="0"/>
              <a:buChar char="•"/>
            </a:pPr>
            <a:r>
              <a:rPr lang="en-GB" sz="1700" dirty="0">
                <a:solidFill>
                  <a:schemeClr val="tx1"/>
                </a:solidFill>
              </a:rPr>
              <a:t>The date and time</a:t>
            </a:r>
          </a:p>
          <a:p>
            <a:pPr marL="342900" indent="-342900">
              <a:buFont typeface="Arial" panose="020B0604020202020204" pitchFamily="34" charset="0"/>
              <a:buChar char="•"/>
            </a:pPr>
            <a:r>
              <a:rPr lang="en-GB" sz="1700" dirty="0">
                <a:solidFill>
                  <a:schemeClr val="tx1"/>
                </a:solidFill>
              </a:rPr>
              <a:t>The setting of the interview (e.g. was the room quiet or noisy, could you be overheard were you interrupted?)</a:t>
            </a:r>
          </a:p>
          <a:p>
            <a:pPr marL="800100" lvl="1" indent="-342900">
              <a:buFont typeface="Arial" panose="020B0604020202020204" pitchFamily="34" charset="0"/>
              <a:buChar char="•"/>
            </a:pPr>
            <a:r>
              <a:rPr lang="en-GB" sz="1700" dirty="0">
                <a:solidFill>
                  <a:schemeClr val="tx1"/>
                </a:solidFill>
              </a:rPr>
              <a:t>Background information about the participant (e.g. role, post title, length of disease)</a:t>
            </a:r>
            <a:endParaRPr lang="nl-NL" sz="1700" dirty="0">
              <a:solidFill>
                <a:schemeClr val="tx1"/>
              </a:solidFill>
            </a:endParaRPr>
          </a:p>
          <a:p>
            <a:pPr marL="342900" indent="-342900">
              <a:buFont typeface="Arial" panose="020B0604020202020204" pitchFamily="34" charset="0"/>
              <a:buChar char="•"/>
            </a:pPr>
            <a:r>
              <a:rPr lang="en-GB" sz="1700" dirty="0">
                <a:solidFill>
                  <a:schemeClr val="tx1"/>
                </a:solidFill>
              </a:rPr>
              <a:t>Your immediate impression of how well (or badly) the interview went (e.g. was the participant reticent, were there aspects about which you felt you did not obtain answers in sufficient depth</a:t>
            </a:r>
            <a:r>
              <a:rPr lang="en-GB" sz="1700" dirty="0" smtClean="0">
                <a:solidFill>
                  <a:schemeClr val="tx1"/>
                </a:solidFill>
              </a:rPr>
              <a:t>?)</a:t>
            </a:r>
          </a:p>
          <a:p>
            <a:pPr marL="342900" indent="-342900">
              <a:buFont typeface="Arial" panose="020B0604020202020204" pitchFamily="34" charset="0"/>
              <a:buChar char="•"/>
            </a:pPr>
            <a:endParaRPr lang="en-GB" sz="1700" dirty="0" smtClean="0">
              <a:solidFill>
                <a:schemeClr val="tx1"/>
              </a:solidFill>
            </a:endParaRPr>
          </a:p>
          <a:p>
            <a:pPr marL="0" indent="0">
              <a:buNone/>
            </a:pPr>
            <a:r>
              <a:rPr lang="en-GB" sz="1700" dirty="0" smtClean="0">
                <a:solidFill>
                  <a:schemeClr val="tx1"/>
                </a:solidFill>
              </a:rPr>
              <a:t>Recording the interview</a:t>
            </a:r>
            <a:endParaRPr lang="nl-NL" sz="1700" dirty="0">
              <a:solidFill>
                <a:schemeClr val="tx1"/>
              </a:solidFill>
            </a:endParaRPr>
          </a:p>
          <a:p>
            <a:r>
              <a:rPr lang="en-GB" b="1" i="1" dirty="0">
                <a:solidFill>
                  <a:schemeClr val="tx1"/>
                </a:solidFill>
              </a:rPr>
              <a:t> Always ask your interview participant if they agree with recording the conversation. Explain why you would prefer to use a recorder rather than simply requesting permission. </a:t>
            </a:r>
            <a:r>
              <a:rPr lang="nl-NL" b="1" i="1" dirty="0">
                <a:solidFill>
                  <a:schemeClr val="tx1"/>
                </a:solidFill>
              </a:rPr>
              <a:t>  </a:t>
            </a:r>
            <a:r>
              <a:rPr lang="en-GB" b="1" i="1" dirty="0">
                <a:solidFill>
                  <a:schemeClr val="tx1"/>
                </a:solidFill>
              </a:rPr>
              <a:t> </a:t>
            </a:r>
            <a:endParaRPr lang="en-US" dirty="0"/>
          </a:p>
        </p:txBody>
      </p:sp>
    </p:spTree>
    <p:extLst>
      <p:ext uri="{BB962C8B-B14F-4D97-AF65-F5344CB8AC3E}">
        <p14:creationId xmlns:p14="http://schemas.microsoft.com/office/powerpoint/2010/main" val="332384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Oefening</a:t>
            </a:r>
            <a:endParaRPr lang="en-US" dirty="0"/>
          </a:p>
        </p:txBody>
      </p:sp>
      <p:sp>
        <p:nvSpPr>
          <p:cNvPr id="3" name="Content Placeholder 2"/>
          <p:cNvSpPr>
            <a:spLocks noGrp="1"/>
          </p:cNvSpPr>
          <p:nvPr>
            <p:ph idx="1"/>
          </p:nvPr>
        </p:nvSpPr>
        <p:spPr/>
        <p:txBody>
          <a:bodyPr/>
          <a:lstStyle/>
          <a:p>
            <a:r>
              <a:rPr lang="en-US" dirty="0" err="1" smtClean="0"/>
              <a:t>Oefening</a:t>
            </a:r>
            <a:endParaRPr lang="en-US" dirty="0"/>
          </a:p>
        </p:txBody>
      </p:sp>
    </p:spTree>
    <p:extLst>
      <p:ext uri="{BB962C8B-B14F-4D97-AF65-F5344CB8AC3E}">
        <p14:creationId xmlns:p14="http://schemas.microsoft.com/office/powerpoint/2010/main" val="367170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Slot-</a:t>
            </a:r>
            <a:r>
              <a:rPr lang="en-US" dirty="0" err="1" smtClean="0"/>
              <a:t>opmerkingen</a:t>
            </a:r>
            <a:endParaRPr lang="en-US" dirty="0"/>
          </a:p>
        </p:txBody>
      </p:sp>
      <p:sp>
        <p:nvSpPr>
          <p:cNvPr id="3" name="Content Placeholder 2"/>
          <p:cNvSpPr>
            <a:spLocks noGrp="1"/>
          </p:cNvSpPr>
          <p:nvPr>
            <p:ph idx="1"/>
          </p:nvPr>
        </p:nvSpPr>
        <p:spPr/>
        <p:txBody>
          <a:bodyPr/>
          <a:lstStyle/>
          <a:p>
            <a:pPr marL="0" indent="0">
              <a:buNone/>
            </a:pPr>
            <a:r>
              <a:rPr lang="nl-NL" dirty="0" smtClean="0"/>
              <a:t>Responsieve methodologie, narratieve aanpak:</a:t>
            </a:r>
          </a:p>
          <a:p>
            <a:r>
              <a:rPr lang="nl-NL" dirty="0" smtClean="0"/>
              <a:t>een genuanceerd beeld van wat speelt bij mensen in bepaalde situaties: overtuigingen, aannames, dilemma’s, etc.</a:t>
            </a:r>
          </a:p>
          <a:p>
            <a:r>
              <a:rPr lang="nl-NL" dirty="0" smtClean="0"/>
              <a:t>Iteratief proces (</a:t>
            </a:r>
            <a:r>
              <a:rPr lang="nl-NL" dirty="0" err="1" smtClean="0"/>
              <a:t>abduuctie</a:t>
            </a:r>
            <a:r>
              <a:rPr lang="nl-NL" dirty="0" smtClean="0"/>
              <a:t>)</a:t>
            </a:r>
          </a:p>
          <a:p>
            <a:r>
              <a:rPr lang="nl-NL" dirty="0" err="1"/>
              <a:t>Emergent</a:t>
            </a:r>
            <a:r>
              <a:rPr lang="nl-NL"/>
              <a:t> </a:t>
            </a:r>
            <a:r>
              <a:rPr lang="nl-NL" smtClean="0"/>
              <a:t>design</a:t>
            </a:r>
            <a:endParaRPr lang="nl-NL" dirty="0"/>
          </a:p>
        </p:txBody>
      </p:sp>
    </p:spTree>
    <p:extLst>
      <p:ext uri="{BB962C8B-B14F-4D97-AF65-F5344CB8AC3E}">
        <p14:creationId xmlns:p14="http://schemas.microsoft.com/office/powerpoint/2010/main" val="214666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Competenties</a:t>
            </a:r>
            <a:r>
              <a:rPr lang="en-US" sz="3200" dirty="0"/>
              <a:t> </a:t>
            </a:r>
            <a:r>
              <a:rPr lang="en-US" sz="3200" dirty="0" smtClean="0"/>
              <a:t/>
            </a:r>
            <a:br>
              <a:rPr lang="en-US" sz="3200" dirty="0" smtClean="0"/>
            </a:br>
            <a:r>
              <a:rPr lang="en-US" sz="3200" dirty="0"/>
              <a:t/>
            </a:r>
            <a:br>
              <a:rPr lang="en-US" sz="3200" dirty="0"/>
            </a:br>
            <a:r>
              <a:rPr lang="en-US" sz="3200" dirty="0" smtClean="0"/>
              <a:t>en</a:t>
            </a:r>
            <a:br>
              <a:rPr lang="en-US" sz="3200" dirty="0" smtClean="0"/>
            </a:br>
            <a:r>
              <a:rPr lang="en-US" sz="3200" dirty="0" smtClean="0"/>
              <a:t/>
            </a:r>
            <a:br>
              <a:rPr lang="en-US" sz="3200" dirty="0" smtClean="0"/>
            </a:br>
            <a:r>
              <a:rPr lang="en-US" sz="3200" dirty="0" err="1" smtClean="0"/>
              <a:t>Onderzoekende</a:t>
            </a:r>
            <a:r>
              <a:rPr lang="en-US" sz="3200" dirty="0" smtClean="0"/>
              <a:t> </a:t>
            </a:r>
            <a:r>
              <a:rPr lang="en-US" sz="3200" dirty="0" err="1" smtClean="0"/>
              <a:t>houding</a:t>
            </a:r>
            <a:endParaRPr lang="en-US" sz="3200" dirty="0"/>
          </a:p>
        </p:txBody>
      </p:sp>
      <p:sp>
        <p:nvSpPr>
          <p:cNvPr id="3" name="Content Placeholder 2"/>
          <p:cNvSpPr>
            <a:spLocks noGrp="1"/>
          </p:cNvSpPr>
          <p:nvPr>
            <p:ph idx="1"/>
          </p:nvPr>
        </p:nvSpPr>
        <p:spPr/>
        <p:txBody>
          <a:bodyPr>
            <a:normAutofit/>
          </a:bodyPr>
          <a:lstStyle/>
          <a:p>
            <a:r>
              <a:rPr lang="en-US" dirty="0" err="1" smtClean="0"/>
              <a:t>Competenties</a:t>
            </a:r>
            <a:endParaRPr lang="en-US" dirty="0" smtClean="0"/>
          </a:p>
          <a:p>
            <a:pPr lvl="1"/>
            <a:r>
              <a:rPr lang="en-US" dirty="0" err="1" smtClean="0"/>
              <a:t>Conceptueel</a:t>
            </a:r>
            <a:r>
              <a:rPr lang="en-US" dirty="0" smtClean="0"/>
              <a:t> </a:t>
            </a:r>
            <a:r>
              <a:rPr lang="en-US" dirty="0" err="1" smtClean="0"/>
              <a:t>denken</a:t>
            </a:r>
            <a:endParaRPr lang="en-US" dirty="0" smtClean="0"/>
          </a:p>
          <a:p>
            <a:pPr lvl="2"/>
            <a:r>
              <a:rPr lang="en-US" dirty="0" err="1" smtClean="0"/>
              <a:t>Systeemdenken</a:t>
            </a:r>
            <a:r>
              <a:rPr lang="en-US" dirty="0" smtClean="0"/>
              <a:t>, van hard via </a:t>
            </a:r>
            <a:r>
              <a:rPr lang="en-US" dirty="0" err="1" smtClean="0"/>
              <a:t>zacht</a:t>
            </a:r>
            <a:r>
              <a:rPr lang="en-US" dirty="0" smtClean="0"/>
              <a:t> </a:t>
            </a:r>
            <a:r>
              <a:rPr lang="en-US" dirty="0" err="1" smtClean="0"/>
              <a:t>naar</a:t>
            </a:r>
            <a:r>
              <a:rPr lang="en-US" dirty="0" smtClean="0"/>
              <a:t> </a:t>
            </a:r>
            <a:r>
              <a:rPr lang="en-US" dirty="0" err="1" smtClean="0"/>
              <a:t>kritisch</a:t>
            </a:r>
            <a:endParaRPr lang="en-US" dirty="0" smtClean="0"/>
          </a:p>
          <a:p>
            <a:pPr lvl="1"/>
            <a:endParaRPr lang="en-US" dirty="0" smtClean="0"/>
          </a:p>
          <a:p>
            <a:pPr lvl="1"/>
            <a:r>
              <a:rPr lang="en-US" dirty="0" err="1" smtClean="0"/>
              <a:t>Kritisch</a:t>
            </a:r>
            <a:r>
              <a:rPr lang="en-US" dirty="0" smtClean="0"/>
              <a:t> </a:t>
            </a:r>
            <a:r>
              <a:rPr lang="en-US" dirty="0" err="1" smtClean="0"/>
              <a:t>reflecteren</a:t>
            </a:r>
            <a:endParaRPr lang="en-US" dirty="0" smtClean="0"/>
          </a:p>
          <a:p>
            <a:pPr lvl="2"/>
            <a:r>
              <a:rPr lang="en-US" dirty="0" smtClean="0"/>
              <a:t>Laws of Form</a:t>
            </a:r>
          </a:p>
          <a:p>
            <a:pPr lvl="2"/>
            <a:r>
              <a:rPr lang="en-US" dirty="0" err="1" smtClean="0"/>
              <a:t>Tweedeordeobservaties</a:t>
            </a:r>
            <a:endParaRPr lang="en-US" dirty="0" smtClean="0"/>
          </a:p>
          <a:p>
            <a:pPr lvl="1"/>
            <a:endParaRPr lang="en-US" dirty="0" smtClean="0"/>
          </a:p>
          <a:p>
            <a:pPr lvl="1"/>
            <a:r>
              <a:rPr lang="en-US" dirty="0" err="1" smtClean="0"/>
              <a:t>Verbinden</a:t>
            </a:r>
            <a:endParaRPr lang="en-US" dirty="0" smtClean="0"/>
          </a:p>
          <a:p>
            <a:pPr lvl="2"/>
            <a:r>
              <a:rPr lang="en-US" dirty="0" err="1" smtClean="0"/>
              <a:t>Relaties</a:t>
            </a:r>
            <a:endParaRPr lang="en-US" dirty="0"/>
          </a:p>
          <a:p>
            <a:pPr lvl="2"/>
            <a:r>
              <a:rPr lang="en-US" dirty="0" err="1" smtClean="0"/>
              <a:t>Ethiek</a:t>
            </a:r>
            <a:endParaRPr lang="en-US" dirty="0" smtClean="0"/>
          </a:p>
          <a:p>
            <a:r>
              <a:rPr lang="en-US" dirty="0" err="1" smtClean="0"/>
              <a:t>Onderzoekende</a:t>
            </a:r>
            <a:r>
              <a:rPr lang="en-US" dirty="0" smtClean="0"/>
              <a:t> </a:t>
            </a:r>
            <a:r>
              <a:rPr lang="en-US" dirty="0" err="1" smtClean="0"/>
              <a:t>houding</a:t>
            </a:r>
            <a:endParaRPr lang="en-US" dirty="0"/>
          </a:p>
          <a:p>
            <a:pPr lvl="1"/>
            <a:r>
              <a:rPr lang="en-US" dirty="0" err="1" smtClean="0"/>
              <a:t>Responsieve</a:t>
            </a:r>
            <a:r>
              <a:rPr lang="en-US" dirty="0" smtClean="0"/>
              <a:t> </a:t>
            </a:r>
            <a:r>
              <a:rPr lang="en-US" dirty="0" err="1" smtClean="0"/>
              <a:t>methodologie</a:t>
            </a:r>
            <a:endParaRPr lang="en-US" dirty="0" smtClean="0"/>
          </a:p>
          <a:p>
            <a:pPr lvl="1"/>
            <a:r>
              <a:rPr lang="en-US" dirty="0" err="1" smtClean="0"/>
              <a:t>Reflexieve</a:t>
            </a:r>
            <a:r>
              <a:rPr lang="en-US" dirty="0" smtClean="0"/>
              <a:t> monitoring</a:t>
            </a:r>
            <a:endParaRPr lang="en-US" dirty="0"/>
          </a:p>
        </p:txBody>
      </p:sp>
    </p:spTree>
    <p:extLst>
      <p:ext uri="{BB962C8B-B14F-4D97-AF65-F5344CB8AC3E}">
        <p14:creationId xmlns:p14="http://schemas.microsoft.com/office/powerpoint/2010/main" val="1624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Inhoud</a:t>
            </a:r>
            <a:endParaRPr lang="en-US" dirty="0"/>
          </a:p>
        </p:txBody>
      </p:sp>
      <p:sp>
        <p:nvSpPr>
          <p:cNvPr id="3" name="Content Placeholder 2"/>
          <p:cNvSpPr>
            <a:spLocks noGrp="1"/>
          </p:cNvSpPr>
          <p:nvPr>
            <p:ph idx="1"/>
          </p:nvPr>
        </p:nvSpPr>
        <p:spPr/>
        <p:txBody>
          <a:bodyPr/>
          <a:lstStyle/>
          <a:p>
            <a:r>
              <a:rPr lang="nl-NL" dirty="0" smtClean="0"/>
              <a:t>Verbinding leggen tussen SSM en responsieve methodologie in het algemeen en SSM – </a:t>
            </a:r>
            <a:r>
              <a:rPr lang="nl-NL" dirty="0" err="1" smtClean="0"/>
              <a:t>finding</a:t>
            </a:r>
            <a:r>
              <a:rPr lang="nl-NL" dirty="0" smtClean="0"/>
              <a:t> out en interviewtechnieken in het bijzonder</a:t>
            </a:r>
          </a:p>
          <a:p>
            <a:r>
              <a:rPr lang="nl-NL" dirty="0" smtClean="0"/>
              <a:t>Responsieve methodologie</a:t>
            </a:r>
          </a:p>
          <a:p>
            <a:r>
              <a:rPr lang="nl-NL" dirty="0" smtClean="0"/>
              <a:t>Interviewtechnieken</a:t>
            </a:r>
            <a:endParaRPr lang="nl-NL" dirty="0"/>
          </a:p>
        </p:txBody>
      </p:sp>
    </p:spTree>
    <p:extLst>
      <p:ext uri="{BB962C8B-B14F-4D97-AF65-F5344CB8AC3E}">
        <p14:creationId xmlns:p14="http://schemas.microsoft.com/office/powerpoint/2010/main" val="20523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r>
              <a:rPr lang="en-US" b="1" dirty="0" err="1"/>
              <a:t>Duurzame</a:t>
            </a:r>
            <a:r>
              <a:rPr lang="en-US" b="1" dirty="0"/>
              <a:t>,</a:t>
            </a:r>
            <a:br>
              <a:rPr lang="en-US" b="1" dirty="0"/>
            </a:br>
            <a:r>
              <a:rPr lang="en-US" b="1" dirty="0" err="1"/>
              <a:t>samenlerende</a:t>
            </a:r>
            <a:r>
              <a:rPr lang="en-US" b="1" dirty="0"/>
              <a:t> </a:t>
            </a:r>
            <a:br>
              <a:rPr lang="en-US" b="1" dirty="0"/>
            </a:br>
            <a:r>
              <a:rPr lang="en-US" b="1" dirty="0" err="1"/>
              <a:t>maatschappij</a:t>
            </a:r>
            <a:endParaRPr lang="nl-NL" b="1" dirty="0"/>
          </a:p>
        </p:txBody>
      </p:sp>
      <p:pic>
        <p:nvPicPr>
          <p:cNvPr id="4" name="Picture 1">
            <a:extLst>
              <a:ext uri="{FF2B5EF4-FFF2-40B4-BE49-F238E27FC236}">
                <a16:creationId xmlns:a16="http://schemas.microsoft.com/office/drawing/2014/main" id="{AD7F7C25-CB13-43D0-9289-979E4350E7FE}"/>
              </a:ext>
            </a:extLst>
          </p:cNvPr>
          <p:cNvPicPr/>
          <p:nvPr/>
        </p:nvPicPr>
        <p:blipFill>
          <a:blip r:embed="rId2">
            <a:extLst>
              <a:ext uri="{28A0092B-C50C-407E-A947-70E740481C1C}">
                <a14:useLocalDpi xmlns:a14="http://schemas.microsoft.com/office/drawing/2010/main" val="0"/>
              </a:ext>
            </a:extLst>
          </a:blip>
          <a:stretch>
            <a:fillRect/>
          </a:stretch>
        </p:blipFill>
        <p:spPr>
          <a:xfrm>
            <a:off x="4599992" y="1"/>
            <a:ext cx="5917337" cy="6857999"/>
          </a:xfrm>
          <a:prstGeom prst="rect">
            <a:avLst/>
          </a:prstGeom>
        </p:spPr>
      </p:pic>
    </p:spTree>
    <p:extLst>
      <p:ext uri="{BB962C8B-B14F-4D97-AF65-F5344CB8AC3E}">
        <p14:creationId xmlns:p14="http://schemas.microsoft.com/office/powerpoint/2010/main" val="379455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Rode </a:t>
            </a:r>
            <a:r>
              <a:rPr lang="en-US" dirty="0" err="1" smtClean="0"/>
              <a:t>draden</a:t>
            </a:r>
            <a:endParaRPr lang="en-US" dirty="0"/>
          </a:p>
        </p:txBody>
      </p:sp>
      <p:sp>
        <p:nvSpPr>
          <p:cNvPr id="5" name="Content Placeholder 4"/>
          <p:cNvSpPr>
            <a:spLocks noGrp="1"/>
          </p:cNvSpPr>
          <p:nvPr>
            <p:ph idx="1"/>
          </p:nvPr>
        </p:nvSpPr>
        <p:spPr/>
        <p:txBody>
          <a:bodyPr>
            <a:normAutofit fontScale="92500" lnSpcReduction="10000"/>
          </a:bodyPr>
          <a:lstStyle/>
          <a:p>
            <a:pPr lvl="1"/>
            <a:r>
              <a:rPr lang="nl-NL" dirty="0"/>
              <a:t>Inhoud-gedreven proces:</a:t>
            </a:r>
            <a:endParaRPr lang="en-US" dirty="0"/>
          </a:p>
          <a:p>
            <a:pPr lvl="2"/>
            <a:r>
              <a:rPr lang="nl-NL" dirty="0"/>
              <a:t>Project staat centraal met de eigen inbreng van de deelnemer in relatie tot anderen: samen doen, samen leren, …;</a:t>
            </a:r>
            <a:endParaRPr lang="en-US" dirty="0"/>
          </a:p>
          <a:p>
            <a:pPr lvl="2"/>
            <a:r>
              <a:rPr lang="nl-NL" dirty="0"/>
              <a:t>Driedubbelslag:</a:t>
            </a:r>
            <a:endParaRPr lang="en-US" dirty="0"/>
          </a:p>
          <a:p>
            <a:pPr lvl="3"/>
            <a:r>
              <a:rPr lang="nl-NL" dirty="0"/>
              <a:t>Voortgang brengen in situatie (</a:t>
            </a:r>
            <a:r>
              <a:rPr lang="nl-NL" dirty="0" err="1"/>
              <a:t>arguably</a:t>
            </a:r>
            <a:r>
              <a:rPr lang="nl-NL" dirty="0"/>
              <a:t> </a:t>
            </a:r>
            <a:r>
              <a:rPr lang="nl-NL" dirty="0" err="1"/>
              <a:t>desirable</a:t>
            </a:r>
            <a:r>
              <a:rPr lang="nl-NL" dirty="0"/>
              <a:t>, </a:t>
            </a:r>
            <a:r>
              <a:rPr lang="nl-NL" dirty="0" err="1"/>
              <a:t>culturally</a:t>
            </a:r>
            <a:r>
              <a:rPr lang="nl-NL" dirty="0"/>
              <a:t> </a:t>
            </a:r>
            <a:r>
              <a:rPr lang="nl-NL" dirty="0" err="1"/>
              <a:t>feasible</a:t>
            </a:r>
            <a:r>
              <a:rPr lang="nl-NL" dirty="0"/>
              <a:t>, 3/5 E’s);</a:t>
            </a:r>
            <a:endParaRPr lang="en-US" dirty="0"/>
          </a:p>
          <a:p>
            <a:pPr lvl="3"/>
            <a:r>
              <a:rPr lang="nl-NL" dirty="0"/>
              <a:t>Met nieuwe competenties (conceptueel (systeem-)denken, kritische reflectie, verbinden);</a:t>
            </a:r>
            <a:endParaRPr lang="en-US" dirty="0"/>
          </a:p>
          <a:p>
            <a:pPr lvl="3"/>
            <a:r>
              <a:rPr lang="nl-NL" dirty="0"/>
              <a:t>Met (meta)reflectie, geleerde lessen;</a:t>
            </a:r>
            <a:endParaRPr lang="en-US" dirty="0"/>
          </a:p>
          <a:p>
            <a:pPr lvl="1"/>
            <a:r>
              <a:rPr lang="nl-NL" dirty="0"/>
              <a:t>Sturen op ethische uitgangspunten (wie zijn we, wat doen we?):</a:t>
            </a:r>
            <a:endParaRPr lang="en-US" dirty="0"/>
          </a:p>
          <a:p>
            <a:pPr lvl="2"/>
            <a:r>
              <a:rPr lang="nl-NL" dirty="0"/>
              <a:t>Verificatie → validatie;</a:t>
            </a:r>
            <a:endParaRPr lang="en-US" dirty="0"/>
          </a:p>
          <a:p>
            <a:pPr lvl="2"/>
            <a:r>
              <a:rPr lang="nl-NL" dirty="0"/>
              <a:t>Brede dialoog:</a:t>
            </a:r>
            <a:endParaRPr lang="en-US" dirty="0"/>
          </a:p>
          <a:p>
            <a:pPr lvl="3"/>
            <a:r>
              <a:rPr lang="nl-NL" dirty="0"/>
              <a:t>Draagvlak bij belanghebbenden;</a:t>
            </a:r>
            <a:endParaRPr lang="en-US" dirty="0"/>
          </a:p>
          <a:p>
            <a:pPr lvl="3"/>
            <a:r>
              <a:rPr lang="nl-NL" dirty="0"/>
              <a:t>Druk op democratisch proces;</a:t>
            </a:r>
            <a:endParaRPr lang="en-US" dirty="0"/>
          </a:p>
          <a:p>
            <a:pPr lvl="2"/>
            <a:r>
              <a:rPr lang="nl-NL" dirty="0"/>
              <a:t>Doorvertaling naar afwegingskaders en leidende principes;</a:t>
            </a:r>
            <a:endParaRPr lang="en-US" dirty="0"/>
          </a:p>
          <a:p>
            <a:pPr lvl="1"/>
            <a:r>
              <a:rPr lang="nl-NL" dirty="0" err="1"/>
              <a:t>Laws</a:t>
            </a:r>
            <a:r>
              <a:rPr lang="nl-NL" dirty="0"/>
              <a:t> of Form:</a:t>
            </a:r>
            <a:endParaRPr lang="en-US" dirty="0"/>
          </a:p>
          <a:p>
            <a:pPr lvl="2"/>
            <a:r>
              <a:rPr lang="nl-NL" dirty="0"/>
              <a:t>Tweede-orde cybernetica (met rol van </a:t>
            </a:r>
            <a:r>
              <a:rPr lang="nl-NL" dirty="0" err="1"/>
              <a:t>observer</a:t>
            </a:r>
            <a:r>
              <a:rPr lang="nl-NL" dirty="0"/>
              <a:t>);</a:t>
            </a:r>
            <a:endParaRPr lang="en-US" dirty="0"/>
          </a:p>
          <a:p>
            <a:pPr lvl="2"/>
            <a:r>
              <a:rPr lang="nl-NL" dirty="0" err="1"/>
              <a:t>Autopoiese</a:t>
            </a:r>
            <a:r>
              <a:rPr lang="nl-NL" dirty="0"/>
              <a:t> (</a:t>
            </a:r>
            <a:r>
              <a:rPr lang="nl-NL" dirty="0" err="1"/>
              <a:t>zef</a:t>
            </a:r>
            <a:r>
              <a:rPr lang="nl-NL" dirty="0"/>
              <a:t>-productie, </a:t>
            </a:r>
            <a:r>
              <a:rPr lang="nl-NL" dirty="0" err="1"/>
              <a:t>Luhmann</a:t>
            </a:r>
            <a:r>
              <a:rPr lang="nl-NL" dirty="0"/>
              <a:t>);</a:t>
            </a:r>
            <a:endParaRPr lang="en-US" dirty="0"/>
          </a:p>
          <a:p>
            <a:pPr lvl="2"/>
            <a:r>
              <a:rPr lang="nl-NL" dirty="0"/>
              <a:t>Tweede-orde observaties, kritische reflectie;</a:t>
            </a:r>
            <a:endParaRPr lang="en-US" dirty="0"/>
          </a:p>
          <a:p>
            <a:pPr lvl="1"/>
            <a:r>
              <a:rPr lang="nl-NL" dirty="0" err="1"/>
              <a:t>Ethics</a:t>
            </a:r>
            <a:r>
              <a:rPr lang="nl-NL" dirty="0"/>
              <a:t> of care</a:t>
            </a:r>
            <a:r>
              <a:rPr lang="nl-NL" dirty="0" smtClean="0"/>
              <a:t>.</a:t>
            </a:r>
            <a:endParaRPr lang="en-US" dirty="0"/>
          </a:p>
        </p:txBody>
      </p:sp>
    </p:spTree>
    <p:extLst>
      <p:ext uri="{BB962C8B-B14F-4D97-AF65-F5344CB8AC3E}">
        <p14:creationId xmlns:p14="http://schemas.microsoft.com/office/powerpoint/2010/main" val="2152916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588" y="329185"/>
            <a:ext cx="8279304" cy="6209478"/>
          </a:xfrm>
          <a:prstGeom prst="rect">
            <a:avLst/>
          </a:prstGeom>
        </p:spPr>
      </p:pic>
    </p:spTree>
    <p:extLst>
      <p:ext uri="{BB962C8B-B14F-4D97-AF65-F5344CB8AC3E}">
        <p14:creationId xmlns:p14="http://schemas.microsoft.com/office/powerpoint/2010/main" val="84888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SSM process</a:t>
            </a:r>
            <a:endParaRPr lang="en-US" dirty="0"/>
          </a:p>
        </p:txBody>
      </p:sp>
      <p:sp>
        <p:nvSpPr>
          <p:cNvPr id="3" name="Content Placeholder 2"/>
          <p:cNvSpPr>
            <a:spLocks noGrp="1"/>
          </p:cNvSpPr>
          <p:nvPr>
            <p:ph idx="1"/>
          </p:nvPr>
        </p:nvSpPr>
        <p:spPr>
          <a:xfrm>
            <a:off x="3869268" y="864108"/>
            <a:ext cx="4233723" cy="5120640"/>
          </a:xfrm>
        </p:spPr>
        <p:txBody>
          <a:bodyPr/>
          <a:lstStyle/>
          <a:p>
            <a:r>
              <a:rPr lang="en-US" dirty="0"/>
              <a:t>Four steps to address a problematic situation:</a:t>
            </a:r>
          </a:p>
          <a:p>
            <a:pPr marL="971550" lvl="1" indent="-514350">
              <a:buFont typeface="+mj-lt"/>
              <a:buAutoNum type="arabicPeriod"/>
            </a:pPr>
            <a:r>
              <a:rPr lang="en-US" dirty="0"/>
              <a:t>Finding out (the stakeholders and their concerns)</a:t>
            </a:r>
          </a:p>
          <a:p>
            <a:pPr marL="971550" lvl="1" indent="-514350">
              <a:buFont typeface="+mj-lt"/>
              <a:buAutoNum type="arabicPeriod"/>
            </a:pPr>
            <a:r>
              <a:rPr lang="en-US" dirty="0"/>
              <a:t>Model building (explicating worldviews)</a:t>
            </a:r>
          </a:p>
          <a:p>
            <a:pPr marL="971550" lvl="1" indent="-514350">
              <a:buFont typeface="+mj-lt"/>
              <a:buAutoNum type="arabicPeriod"/>
            </a:pPr>
            <a:r>
              <a:rPr lang="en-US" dirty="0"/>
              <a:t>Discussing</a:t>
            </a:r>
            <a:r>
              <a:rPr lang="nl-NL" dirty="0"/>
              <a:t> </a:t>
            </a:r>
            <a:r>
              <a:rPr lang="nl-NL" dirty="0" err="1"/>
              <a:t>and</a:t>
            </a:r>
            <a:r>
              <a:rPr lang="nl-NL" dirty="0"/>
              <a:t> </a:t>
            </a:r>
            <a:r>
              <a:rPr lang="nl-NL" dirty="0" err="1"/>
              <a:t>debating</a:t>
            </a:r>
            <a:r>
              <a:rPr lang="nl-NL" dirty="0"/>
              <a:t> (</a:t>
            </a:r>
            <a:r>
              <a:rPr lang="nl-NL" dirty="0" err="1"/>
              <a:t>accommadating</a:t>
            </a:r>
            <a:r>
              <a:rPr lang="nl-NL" dirty="0"/>
              <a:t> </a:t>
            </a:r>
            <a:r>
              <a:rPr lang="nl-NL" dirty="0" err="1"/>
              <a:t>worldviews</a:t>
            </a:r>
            <a:r>
              <a:rPr lang="nl-NL" dirty="0"/>
              <a:t>)</a:t>
            </a:r>
          </a:p>
          <a:p>
            <a:pPr marL="971550" lvl="1" indent="-514350">
              <a:buFont typeface="+mj-lt"/>
              <a:buAutoNum type="arabicPeriod"/>
            </a:pPr>
            <a:r>
              <a:rPr lang="nl-NL" dirty="0" err="1"/>
              <a:t>Taking</a:t>
            </a:r>
            <a:r>
              <a:rPr lang="nl-NL" dirty="0"/>
              <a:t> action (</a:t>
            </a:r>
            <a:r>
              <a:rPr lang="nl-NL" dirty="0" err="1"/>
              <a:t>improving</a:t>
            </a:r>
            <a:r>
              <a:rPr lang="nl-NL" dirty="0"/>
              <a:t> </a:t>
            </a:r>
            <a:r>
              <a:rPr lang="nl-NL" dirty="0" err="1"/>
              <a:t>the</a:t>
            </a:r>
            <a:r>
              <a:rPr lang="nl-NL" dirty="0"/>
              <a:t> </a:t>
            </a:r>
            <a:r>
              <a:rPr lang="nl-NL" dirty="0" err="1"/>
              <a:t>problematic</a:t>
            </a:r>
            <a:r>
              <a:rPr lang="nl-NL" dirty="0"/>
              <a:t> </a:t>
            </a:r>
            <a:r>
              <a:rPr lang="nl-NL" dirty="0" err="1"/>
              <a:t>situation</a:t>
            </a:r>
            <a:r>
              <a:rPr lang="nl-NL" dirty="0"/>
              <a:t>)</a:t>
            </a:r>
          </a:p>
          <a:p>
            <a:endParaRPr lang="nl-NL" dirty="0" smtClean="0"/>
          </a:p>
          <a:p>
            <a:r>
              <a:rPr lang="nl-NL" dirty="0" smtClean="0"/>
              <a:t>In </a:t>
            </a:r>
            <a:r>
              <a:rPr lang="nl-NL" dirty="0"/>
              <a:t>essence, </a:t>
            </a:r>
            <a:r>
              <a:rPr lang="nl-NL" dirty="0" err="1"/>
              <a:t>this</a:t>
            </a:r>
            <a:r>
              <a:rPr lang="nl-NL" dirty="0"/>
              <a:t> is a </a:t>
            </a:r>
            <a:r>
              <a:rPr lang="en-US" dirty="0"/>
              <a:t>group</a:t>
            </a:r>
            <a:r>
              <a:rPr lang="nl-NL" dirty="0"/>
              <a:t> </a:t>
            </a:r>
            <a:r>
              <a:rPr lang="nl-NL" dirty="0" err="1"/>
              <a:t>learning</a:t>
            </a:r>
            <a:r>
              <a:rPr lang="nl-NL" dirty="0"/>
              <a:t> </a:t>
            </a:r>
            <a:r>
              <a:rPr lang="nl-NL" dirty="0" err="1" smtClean="0"/>
              <a:t>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142" y="1123837"/>
            <a:ext cx="3064390" cy="4601183"/>
          </a:xfrm>
          <a:prstGeom prst="rect">
            <a:avLst/>
          </a:prstGeom>
        </p:spPr>
      </p:pic>
    </p:spTree>
    <p:extLst>
      <p:ext uri="{BB962C8B-B14F-4D97-AF65-F5344CB8AC3E}">
        <p14:creationId xmlns:p14="http://schemas.microsoft.com/office/powerpoint/2010/main" val="21284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SSM overview</a:t>
            </a:r>
            <a:endParaRPr lang="en-US" dirty="0"/>
          </a:p>
        </p:txBody>
      </p:sp>
      <p:sp>
        <p:nvSpPr>
          <p:cNvPr id="4" name="Content Placeholder 3"/>
          <p:cNvSpPr>
            <a:spLocks noGrp="1"/>
          </p:cNvSpPr>
          <p:nvPr>
            <p:ph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021" y="253571"/>
            <a:ext cx="6893169" cy="6341714"/>
          </a:xfrm>
          <a:prstGeom prst="rect">
            <a:avLst/>
          </a:prstGeom>
        </p:spPr>
      </p:pic>
    </p:spTree>
    <p:extLst>
      <p:ext uri="{BB962C8B-B14F-4D97-AF65-F5344CB8AC3E}">
        <p14:creationId xmlns:p14="http://schemas.microsoft.com/office/powerpoint/2010/main" val="669900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17843</TotalTime>
  <Words>1264</Words>
  <Application>Microsoft Office PowerPoint</Application>
  <PresentationFormat>Widescreen</PresentationFormat>
  <Paragraphs>213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Corbel</vt:lpstr>
      <vt:lpstr>Times New Roman</vt:lpstr>
      <vt:lpstr>Wingdings 2</vt:lpstr>
      <vt:lpstr>Frame</vt:lpstr>
      <vt:lpstr>Minor Fit for the Future  Responsieve Methodologie</vt:lpstr>
      <vt:lpstr>Facilitator of Change</vt:lpstr>
      <vt:lpstr>Competenties   en  Onderzoekende houding</vt:lpstr>
      <vt:lpstr>Inhoud</vt:lpstr>
      <vt:lpstr>Duurzame, samenlerende  maatschappij</vt:lpstr>
      <vt:lpstr>Rode draden</vt:lpstr>
      <vt:lpstr>PowerPoint Presentation</vt:lpstr>
      <vt:lpstr>SSM process</vt:lpstr>
      <vt:lpstr>SSM overview</vt:lpstr>
      <vt:lpstr>Responsieve Methdologie</vt:lpstr>
      <vt:lpstr>Monoloog versus Dialoog</vt:lpstr>
      <vt:lpstr>Discussie versus Dialoog</vt:lpstr>
      <vt:lpstr>Research onion  (Saunders et al., 2015)</vt:lpstr>
      <vt:lpstr>Abduction</vt:lpstr>
      <vt:lpstr>Interview Guide</vt:lpstr>
      <vt:lpstr>Qualitative research &amp; the semi-structured interview </vt:lpstr>
      <vt:lpstr>Interview structure</vt:lpstr>
      <vt:lpstr>Asking the right questions</vt:lpstr>
      <vt:lpstr>SSM/PQR</vt:lpstr>
      <vt:lpstr>Topic list example</vt:lpstr>
      <vt:lpstr>Phrasing ad hoc interview questions</vt:lpstr>
      <vt:lpstr>Interview probes  How can you make people say more </vt:lpstr>
      <vt:lpstr>Interview skills</vt:lpstr>
      <vt:lpstr>Recognising a difficult interview partner </vt:lpstr>
      <vt:lpstr>Taking notes and recording the interview</vt:lpstr>
      <vt:lpstr>Oefening</vt:lpstr>
      <vt:lpstr>Slot-opmerkingen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 de Bruin</cp:lastModifiedBy>
  <cp:revision>278</cp:revision>
  <cp:lastPrinted>2019-06-26T13:57:40Z</cp:lastPrinted>
  <dcterms:created xsi:type="dcterms:W3CDTF">2019-03-14T12:37:05Z</dcterms:created>
  <dcterms:modified xsi:type="dcterms:W3CDTF">2019-10-30T22:30:07Z</dcterms:modified>
</cp:coreProperties>
</file>