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76" r:id="rId1"/>
  </p:sldMasterIdLst>
  <p:sldIdLst>
    <p:sldId id="300" r:id="rId2"/>
    <p:sldId id="301" r:id="rId3"/>
    <p:sldId id="305" r:id="rId4"/>
    <p:sldId id="294" r:id="rId5"/>
    <p:sldId id="297" r:id="rId6"/>
    <p:sldId id="306" r:id="rId7"/>
    <p:sldId id="293" r:id="rId8"/>
    <p:sldId id="30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A2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30" autoAdjust="0"/>
    <p:restoredTop sz="92982" autoAdjust="0"/>
  </p:normalViewPr>
  <p:slideViewPr>
    <p:cSldViewPr snapToGrid="0">
      <p:cViewPr varScale="1">
        <p:scale>
          <a:sx n="107" d="100"/>
          <a:sy n="107" d="100"/>
        </p:scale>
        <p:origin x="11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275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565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315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520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469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5/18/2021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367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5/18/2021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417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5/18/2021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070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379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5/18/2021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781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5/18/2021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822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5/18/2021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360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8F7671-D8EC-41EF-84CF-0474EF8C66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" y="1233131"/>
            <a:ext cx="9134669" cy="3255264"/>
          </a:xfrm>
        </p:spPr>
        <p:txBody>
          <a:bodyPr anchor="ctr">
            <a:noAutofit/>
          </a:bodyPr>
          <a:lstStyle/>
          <a:p>
            <a:pPr algn="ctr"/>
            <a:r>
              <a:rPr lang="en-US" sz="4400" b="1" dirty="0"/>
              <a:t>Workshop 4</a:t>
            </a:r>
            <a:br>
              <a:rPr lang="en-US" sz="4400" b="1" dirty="0"/>
            </a:br>
            <a:r>
              <a:rPr lang="en-US" sz="4400" b="1" dirty="0"/>
              <a:t>Minor Fit </a:t>
            </a:r>
            <a:r>
              <a:rPr lang="en-US" sz="4400" b="1" dirty="0" err="1"/>
              <a:t>voor</a:t>
            </a:r>
            <a:r>
              <a:rPr lang="en-US" sz="4400" b="1" dirty="0"/>
              <a:t> de </a:t>
            </a:r>
            <a:r>
              <a:rPr lang="en-US" sz="4400" b="1" dirty="0" err="1"/>
              <a:t>Toekomst</a:t>
            </a:r>
            <a:r>
              <a:rPr lang="en-US" sz="4400" b="1" dirty="0"/>
              <a:t/>
            </a:r>
            <a:br>
              <a:rPr lang="en-US" sz="4400" b="1" dirty="0"/>
            </a:br>
            <a:r>
              <a:rPr lang="en-US" sz="4400" b="1" dirty="0"/>
              <a:t/>
            </a:r>
            <a:br>
              <a:rPr lang="en-US" sz="4400" b="1" dirty="0"/>
            </a:br>
            <a:r>
              <a:rPr lang="en-US" sz="4400" b="1" dirty="0" err="1" smtClean="0"/>
              <a:t>Rollen</a:t>
            </a:r>
            <a:r>
              <a:rPr lang="en-US" sz="4400" b="1" dirty="0" smtClean="0"/>
              <a:t>, Taken</a:t>
            </a:r>
            <a:r>
              <a:rPr lang="en-US" sz="4400" b="1" dirty="0"/>
              <a:t/>
            </a:r>
            <a:br>
              <a:rPr lang="en-US" sz="4400" b="1" dirty="0"/>
            </a:br>
            <a:r>
              <a:rPr lang="en-US" sz="3600" b="1" dirty="0" smtClean="0"/>
              <a:t>en</a:t>
            </a: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 err="1" smtClean="0"/>
              <a:t>Verantwoordelijkheden</a:t>
            </a:r>
            <a:endParaRPr lang="nl-NL" sz="4400" b="1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1847339-1344-41DD-91C1-2C8DB076B6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1844" y="4567302"/>
            <a:ext cx="8268123" cy="1382839"/>
          </a:xfrm>
        </p:spPr>
        <p:txBody>
          <a:bodyPr anchor="ctr">
            <a:normAutofit/>
          </a:bodyPr>
          <a:lstStyle/>
          <a:p>
            <a:r>
              <a:rPr lang="nl-NL" sz="900" dirty="0">
                <a:solidFill>
                  <a:schemeClr val="bg1"/>
                </a:solidFill>
              </a:rPr>
              <a:t>Hans de Bruin, HZ University of Applied Sciences</a:t>
            </a:r>
          </a:p>
          <a:p>
            <a:r>
              <a:rPr lang="nl-NL" sz="900" dirty="0">
                <a:solidFill>
                  <a:schemeClr val="bg1"/>
                </a:solidFill>
              </a:rPr>
              <a:t>Petra de Braal, </a:t>
            </a:r>
            <a:r>
              <a:rPr lang="nl-NL" sz="900" dirty="0" err="1">
                <a:solidFill>
                  <a:schemeClr val="bg1"/>
                </a:solidFill>
              </a:rPr>
              <a:t>Solidarity</a:t>
            </a:r>
            <a:r>
              <a:rPr lang="nl-NL" sz="900" dirty="0">
                <a:solidFill>
                  <a:schemeClr val="bg1"/>
                </a:solidFill>
              </a:rPr>
              <a:t> </a:t>
            </a:r>
            <a:r>
              <a:rPr lang="nl-NL" sz="900" dirty="0" smtClean="0">
                <a:solidFill>
                  <a:schemeClr val="bg1"/>
                </a:solidFill>
              </a:rPr>
              <a:t>University</a:t>
            </a:r>
          </a:p>
          <a:p>
            <a:pPr algn="r"/>
            <a:r>
              <a:rPr lang="nl-NL" sz="900" dirty="0" smtClean="0">
                <a:solidFill>
                  <a:schemeClr val="bg1"/>
                </a:solidFill>
              </a:rPr>
              <a:t>Mei 2021</a:t>
            </a:r>
            <a:endParaRPr lang="nl-NL" sz="900" dirty="0">
              <a:solidFill>
                <a:schemeClr val="bg1"/>
              </a:solidFill>
            </a:endParaRP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7395A041-A773-4D2B-9B05-568B4BF97C35}"/>
              </a:ext>
            </a:extLst>
          </p:cNvPr>
          <p:cNvSpPr/>
          <p:nvPr/>
        </p:nvSpPr>
        <p:spPr>
          <a:xfrm>
            <a:off x="9561444" y="916584"/>
            <a:ext cx="2355574" cy="50335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nl-NL" dirty="0">
                <a:solidFill>
                  <a:schemeClr val="accent6"/>
                </a:solidFill>
              </a:rPr>
              <a:t>samen </a:t>
            </a:r>
            <a:r>
              <a:rPr lang="nl-NL" b="1" dirty="0">
                <a:solidFill>
                  <a:schemeClr val="accent6"/>
                </a:solidFill>
              </a:rPr>
              <a:t>doen → </a:t>
            </a:r>
            <a:r>
              <a:rPr lang="nl-NL" dirty="0">
                <a:solidFill>
                  <a:schemeClr val="accent6"/>
                </a:solidFill>
              </a:rPr>
              <a:t>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doen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doen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doen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doen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doen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doen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doen</a:t>
            </a:r>
            <a:r>
              <a:rPr lang="nl-NL" dirty="0">
                <a:solidFill>
                  <a:schemeClr val="accent6"/>
                </a:solidFill>
              </a:rPr>
              <a:t> → samen </a:t>
            </a:r>
            <a:r>
              <a:rPr lang="nl-NL" b="1" dirty="0">
                <a:solidFill>
                  <a:schemeClr val="accent6"/>
                </a:solidFill>
              </a:rPr>
              <a:t>leren</a:t>
            </a:r>
            <a:r>
              <a:rPr lang="nl-NL" dirty="0">
                <a:solidFill>
                  <a:schemeClr val="accent6"/>
                </a:solidFill>
              </a:rPr>
              <a:t> → …</a:t>
            </a:r>
            <a:endParaRPr lang="nl-NL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68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Inhoud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Workshop 4</a:t>
            </a:r>
            <a:r>
              <a:rPr lang="nl-NL" dirty="0" smtClean="0"/>
              <a:t>:</a:t>
            </a:r>
          </a:p>
          <a:p>
            <a:r>
              <a:rPr lang="nl-NL" dirty="0" smtClean="0"/>
              <a:t>Rollen, taken en verantwoordelijkheden</a:t>
            </a:r>
            <a:endParaRPr lang="nl-NL" dirty="0"/>
          </a:p>
          <a:p>
            <a:r>
              <a:rPr lang="nl-NL" dirty="0" smtClean="0"/>
              <a:t>Verantwoordelijkheid, wat is dat precies?</a:t>
            </a:r>
          </a:p>
          <a:p>
            <a:r>
              <a:rPr lang="nl-NL" dirty="0" smtClean="0"/>
              <a:t>Plan-Do-Check-Act/</a:t>
            </a:r>
            <a:r>
              <a:rPr lang="nl-NL" dirty="0" err="1" smtClean="0"/>
              <a:t>Adjust</a:t>
            </a:r>
            <a:r>
              <a:rPr lang="nl-NL" dirty="0" smtClean="0"/>
              <a:t> (PDCA)</a:t>
            </a:r>
          </a:p>
          <a:p>
            <a:r>
              <a:rPr lang="nl-NL" dirty="0" smtClean="0"/>
              <a:t>Controle-Transformatie-</a:t>
            </a:r>
            <a:r>
              <a:rPr lang="nl-NL" dirty="0" err="1" smtClean="0"/>
              <a:t>Facilitatie</a:t>
            </a:r>
            <a:r>
              <a:rPr lang="nl-NL" dirty="0" smtClean="0"/>
              <a:t> (CTF) – bouwstenen</a:t>
            </a:r>
          </a:p>
          <a:p>
            <a:r>
              <a:rPr lang="nl-NL" dirty="0" smtClean="0"/>
              <a:t>Alles in één: CTF, PDCA, PQR en kritische vragen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 smtClean="0"/>
              <a:t>Aanpak:</a:t>
            </a:r>
          </a:p>
          <a:p>
            <a:r>
              <a:rPr lang="nl-NL" dirty="0" smtClean="0"/>
              <a:t>Focus </a:t>
            </a:r>
            <a:r>
              <a:rPr lang="nl-NL" smtClean="0"/>
              <a:t>op </a:t>
            </a:r>
            <a:r>
              <a:rPr lang="nl-NL" smtClean="0"/>
              <a:t>discipline-overstijgende </a:t>
            </a:r>
            <a:r>
              <a:rPr lang="nl-NL" dirty="0" smtClean="0"/>
              <a:t>projecten</a:t>
            </a:r>
          </a:p>
          <a:p>
            <a:r>
              <a:rPr lang="nl-NL" dirty="0" smtClean="0"/>
              <a:t>Uitgaande van een casus op zoek naar </a:t>
            </a:r>
            <a:r>
              <a:rPr lang="nl-NL" dirty="0" smtClean="0"/>
              <a:t>een </a:t>
            </a:r>
            <a:r>
              <a:rPr lang="nl-NL" dirty="0" smtClean="0"/>
              <a:t>passende werkwijze en organisatievorm</a:t>
            </a:r>
          </a:p>
          <a:p>
            <a:r>
              <a:rPr lang="nl-NL" dirty="0" smtClean="0"/>
              <a:t>MT/DT en projectleiders gaan hierin samenwerken</a:t>
            </a:r>
          </a:p>
        </p:txBody>
      </p:sp>
    </p:spTree>
    <p:extLst>
      <p:ext uri="{BB962C8B-B14F-4D97-AF65-F5344CB8AC3E}">
        <p14:creationId xmlns:p14="http://schemas.microsoft.com/office/powerpoint/2010/main" val="2161655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Alles</a:t>
            </a:r>
            <a:r>
              <a:rPr lang="en-US" dirty="0"/>
              <a:t> wat we </a:t>
            </a:r>
            <a:r>
              <a:rPr lang="en-US" dirty="0" err="1"/>
              <a:t>doen</a:t>
            </a:r>
            <a:r>
              <a:rPr lang="en-US" dirty="0"/>
              <a:t> </a:t>
            </a:r>
            <a:r>
              <a:rPr lang="en-US" dirty="0" err="1"/>
              <a:t>sluit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op: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3 </a:t>
            </a:r>
            <a:r>
              <a:rPr lang="en-US" dirty="0" err="1"/>
              <a:t>principes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nl-NL" dirty="0"/>
              <a:t>één axioma,</a:t>
            </a:r>
            <a:br>
              <a:rPr lang="nl-NL" dirty="0"/>
            </a:br>
            <a:r>
              <a:rPr lang="nl-NL" dirty="0"/>
              <a:t>twee opdrachten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869269" y="864108"/>
            <a:ext cx="4923039" cy="5120640"/>
          </a:xfrm>
        </p:spPr>
        <p:txBody>
          <a:bodyPr>
            <a:normAutofit fontScale="92500" lnSpcReduction="10000"/>
          </a:bodyPr>
          <a:lstStyle/>
          <a:p>
            <a:r>
              <a:rPr lang="nl-NL" dirty="0"/>
              <a:t>Axioma: </a:t>
            </a:r>
            <a:r>
              <a:rPr lang="nl-NL" i="1" dirty="0"/>
              <a:t>we </a:t>
            </a:r>
            <a:r>
              <a:rPr lang="nl-NL" i="1" dirty="0" err="1"/>
              <a:t>got</a:t>
            </a:r>
            <a:r>
              <a:rPr lang="nl-NL" i="1" dirty="0"/>
              <a:t> </a:t>
            </a:r>
            <a:r>
              <a:rPr lang="nl-NL" i="1" dirty="0" err="1"/>
              <a:t>to</a:t>
            </a:r>
            <a:r>
              <a:rPr lang="nl-NL" i="1" dirty="0"/>
              <a:t> move</a:t>
            </a:r>
            <a:r>
              <a:rPr lang="nl-NL" dirty="0"/>
              <a:t>, een feit en een </a:t>
            </a:r>
            <a:r>
              <a:rPr lang="nl-NL" i="1" dirty="0"/>
              <a:t>call </a:t>
            </a:r>
            <a:r>
              <a:rPr lang="nl-NL" i="1" dirty="0" err="1"/>
              <a:t>to</a:t>
            </a:r>
            <a:r>
              <a:rPr lang="nl-NL" i="1" dirty="0"/>
              <a:t> action.</a:t>
            </a:r>
          </a:p>
          <a:p>
            <a:r>
              <a:rPr lang="nl-NL" dirty="0"/>
              <a:t>Opdracht 1: creëer bewegingsruimte</a:t>
            </a:r>
          </a:p>
          <a:p>
            <a:pPr lvl="1"/>
            <a:r>
              <a:rPr lang="nl-NL" dirty="0"/>
              <a:t>Wederzijds begrip (</a:t>
            </a:r>
            <a:r>
              <a:rPr lang="nl-NL" i="1" dirty="0" err="1"/>
              <a:t>mutual</a:t>
            </a:r>
            <a:r>
              <a:rPr lang="nl-NL" i="1" dirty="0"/>
              <a:t> </a:t>
            </a:r>
            <a:r>
              <a:rPr lang="nl-NL" i="1" dirty="0" err="1"/>
              <a:t>understanding</a:t>
            </a:r>
            <a:r>
              <a:rPr lang="nl-NL" dirty="0"/>
              <a:t>)</a:t>
            </a:r>
          </a:p>
          <a:p>
            <a:pPr lvl="2"/>
            <a:r>
              <a:rPr lang="nl-NL" dirty="0"/>
              <a:t>Herkennen en erkennen van elkaars wereldbeelden (niet noodzakelijkerwijs eens zijn)</a:t>
            </a:r>
          </a:p>
          <a:p>
            <a:pPr lvl="2"/>
            <a:r>
              <a:rPr lang="nl-NL" dirty="0"/>
              <a:t>Oordeel uitstellen</a:t>
            </a:r>
          </a:p>
          <a:p>
            <a:r>
              <a:rPr lang="nl-NL" dirty="0"/>
              <a:t>Opdracht 2: bepaal de juiste richting</a:t>
            </a:r>
          </a:p>
          <a:p>
            <a:pPr lvl="1"/>
            <a:r>
              <a:rPr lang="nl-NL" dirty="0"/>
              <a:t>Gedeelde betekenis (</a:t>
            </a:r>
            <a:r>
              <a:rPr lang="nl-NL" i="1" dirty="0"/>
              <a:t>shared </a:t>
            </a:r>
            <a:r>
              <a:rPr lang="nl-NL" i="1" dirty="0" err="1"/>
              <a:t>meaning</a:t>
            </a:r>
            <a:r>
              <a:rPr lang="nl-NL" dirty="0"/>
              <a:t>)</a:t>
            </a:r>
          </a:p>
          <a:p>
            <a:pPr lvl="2"/>
            <a:r>
              <a:rPr lang="nl-NL" dirty="0"/>
              <a:t>Sturen op culturele identiteit: wie zijn we, wat doen we?</a:t>
            </a:r>
          </a:p>
          <a:p>
            <a:pPr lvl="2"/>
            <a:r>
              <a:rPr lang="nl-NL" dirty="0"/>
              <a:t>Verificatie (dingen goed doen) </a:t>
            </a: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→ validatie (gezamenlijk de goede dingen doen). Uiteindelijk doen we de goede dingen goed.</a:t>
            </a:r>
            <a:endParaRPr lang="nl-NL" dirty="0"/>
          </a:p>
          <a:p>
            <a:pPr lvl="1"/>
            <a:r>
              <a:rPr lang="nl-NL" dirty="0"/>
              <a:t>Met als doel veranderingen te bewerkstelligen</a:t>
            </a:r>
          </a:p>
          <a:p>
            <a:pPr lvl="2"/>
            <a:r>
              <a:rPr lang="nl-NL" dirty="0"/>
              <a:t>Beargumenteerd wenselijk en cultureel haalbaar</a:t>
            </a:r>
          </a:p>
          <a:p>
            <a:pPr lvl="2"/>
            <a:r>
              <a:rPr lang="nl-NL" dirty="0"/>
              <a:t>Blijvende impact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4C7CAC-8717-4333-9353-A5207499CB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3195" y="864108"/>
            <a:ext cx="2874191" cy="2111732"/>
          </a:xfrm>
          <a:prstGeom prst="rect">
            <a:avLst/>
          </a:prstGeom>
        </p:spPr>
      </p:pic>
      <p:pic>
        <p:nvPicPr>
          <p:cNvPr id="6" name="Picture 1">
            <a:extLst>
              <a:ext uri="{FF2B5EF4-FFF2-40B4-BE49-F238E27FC236}">
                <a16:creationId xmlns:a16="http://schemas.microsoft.com/office/drawing/2014/main" id="{AD7F7C25-CB13-43D0-9289-979E4350E7FE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1688" y="3269153"/>
            <a:ext cx="2097206" cy="2455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911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</a:t>
            </a:r>
            <a:r>
              <a:rPr lang="en-US" dirty="0"/>
              <a:t>lan</a:t>
            </a:r>
            <a:br>
              <a:rPr lang="en-US" dirty="0"/>
            </a:br>
            <a:r>
              <a:rPr lang="en-US" b="1" dirty="0"/>
              <a:t>D</a:t>
            </a:r>
            <a:r>
              <a:rPr lang="en-US" dirty="0"/>
              <a:t>o</a:t>
            </a:r>
            <a:br>
              <a:rPr lang="en-US" dirty="0"/>
            </a:br>
            <a:r>
              <a:rPr lang="en-US" b="1" dirty="0"/>
              <a:t>C</a:t>
            </a:r>
            <a:r>
              <a:rPr lang="en-US" dirty="0"/>
              <a:t>heck</a:t>
            </a:r>
            <a:br>
              <a:rPr lang="en-US" dirty="0"/>
            </a:br>
            <a:r>
              <a:rPr lang="en-US" b="1" dirty="0"/>
              <a:t>A</a:t>
            </a:r>
            <a:r>
              <a:rPr lang="en-US" dirty="0"/>
              <a:t>ct/Adjust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2111" y="576774"/>
            <a:ext cx="5083127" cy="381234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1266" y="4600135"/>
            <a:ext cx="5824818" cy="1586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4593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Verdelen </a:t>
            </a:r>
            <a:r>
              <a:rPr lang="nl-NL" dirty="0"/>
              <a:t>van </a:t>
            </a:r>
            <a:r>
              <a:rPr lang="nl-NL" dirty="0" err="1" smtClean="0"/>
              <a:t>verantwoorde-lijkheden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>(altijd </a:t>
            </a:r>
            <a:r>
              <a:rPr lang="nl-NL" dirty="0"/>
              <a:t>een relatie tussen mensen</a:t>
            </a:r>
            <a:r>
              <a:rPr lang="nl-NL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K</a:t>
            </a:r>
            <a:r>
              <a:rPr lang="nl-NL" dirty="0" smtClean="0"/>
              <a:t>enmerken </a:t>
            </a:r>
            <a:r>
              <a:rPr lang="nl-NL" dirty="0"/>
              <a:t>van </a:t>
            </a:r>
            <a:r>
              <a:rPr lang="nl-NL" dirty="0" smtClean="0"/>
              <a:t>verantwoordelijkheid: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toewijzen </a:t>
            </a:r>
            <a:r>
              <a:rPr lang="nl-NL" dirty="0"/>
              <a:t>verantwoordelijkheid:  er is een verantwoordelijke partij die specifieke taken krijgt toegewezen. Gevolg: anderen hebben diezelfde  verantwoordelijkheid </a:t>
            </a:r>
            <a:r>
              <a:rPr lang="nl-NL" dirty="0" smtClean="0"/>
              <a:t>niet;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voldoende </a:t>
            </a:r>
            <a:r>
              <a:rPr lang="nl-NL" dirty="0"/>
              <a:t>kracht / macht nodig om de taak uit te </a:t>
            </a:r>
            <a:r>
              <a:rPr lang="nl-NL" dirty="0" smtClean="0"/>
              <a:t>voeren;</a:t>
            </a:r>
            <a:endParaRPr lang="nl-NL" dirty="0"/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vraag</a:t>
            </a:r>
            <a:r>
              <a:rPr lang="nl-NL" dirty="0"/>
              <a:t>: wie </a:t>
            </a:r>
            <a:r>
              <a:rPr lang="nl-NL" dirty="0" smtClean="0"/>
              <a:t>bepaalt </a:t>
            </a:r>
            <a:r>
              <a:rPr lang="nl-NL" dirty="0"/>
              <a:t>wie verantwoordelijk moet zijn?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altijd </a:t>
            </a:r>
            <a:r>
              <a:rPr lang="nl-NL" dirty="0"/>
              <a:t>sprake van ambiguïteit: onduidelijkheid over waar de verantwoordelijkheid begint en waar die </a:t>
            </a:r>
            <a:r>
              <a:rPr lang="nl-NL" dirty="0" smtClean="0"/>
              <a:t>eindigt.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Verankerd in ‘cultuur’: collectieve gewoonten, praktijken + aannames daarover. Cultuur bepaald welke beslissingen daarover worden genomen.</a:t>
            </a:r>
          </a:p>
          <a:p>
            <a:r>
              <a:rPr lang="nl-NL" dirty="0"/>
              <a:t>Concreet maken: wie doet wat </a:t>
            </a:r>
            <a:r>
              <a:rPr lang="nl-NL" dirty="0" smtClean="0"/>
              <a:t>en waarom</a:t>
            </a:r>
            <a:r>
              <a:rPr lang="nl-NL" dirty="0"/>
              <a:t>? (PQR</a:t>
            </a:r>
            <a:r>
              <a:rPr lang="nl-NL" dirty="0" smtClean="0"/>
              <a:t>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1130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CTF bouwstenen</a:t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>met</a:t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>PDCA en PQR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5729385" y="3205715"/>
            <a:ext cx="2760616" cy="892704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Q</a:t>
            </a:r>
            <a:r>
              <a:rPr lang="en-US" sz="1200" dirty="0" smtClean="0">
                <a:solidFill>
                  <a:schemeClr val="tx1"/>
                </a:solidFill>
              </a:rPr>
              <a:t>-hoe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956060" y="3474676"/>
            <a:ext cx="2396929" cy="4692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D</a:t>
            </a:r>
            <a:r>
              <a:rPr lang="en-US" sz="1200" dirty="0" smtClean="0">
                <a:solidFill>
                  <a:schemeClr val="tx1"/>
                </a:solidFill>
              </a:rPr>
              <a:t>o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(</a:t>
            </a:r>
            <a:r>
              <a:rPr lang="en-US" sz="1200" dirty="0" err="1" smtClean="0">
                <a:solidFill>
                  <a:schemeClr val="tx1"/>
                </a:solidFill>
              </a:rPr>
              <a:t>Rol</a:t>
            </a:r>
            <a:r>
              <a:rPr lang="en-US" sz="1200" dirty="0" smtClean="0">
                <a:solidFill>
                  <a:schemeClr val="tx1"/>
                </a:solidFill>
              </a:rPr>
              <a:t>, </a:t>
            </a:r>
            <a:r>
              <a:rPr lang="en-US" sz="1200" dirty="0" err="1" smtClean="0">
                <a:solidFill>
                  <a:schemeClr val="tx1"/>
                </a:solidFill>
              </a:rPr>
              <a:t>verder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uitwerken</a:t>
            </a:r>
            <a:r>
              <a:rPr lang="en-US" sz="1200" dirty="0" smtClean="0">
                <a:solidFill>
                  <a:schemeClr val="tx1"/>
                </a:solidFill>
              </a:rPr>
              <a:t> met PQR’s)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662290" y="924986"/>
            <a:ext cx="5968555" cy="1576460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200" b="1" dirty="0" err="1" smtClean="0">
                <a:solidFill>
                  <a:schemeClr val="tx1"/>
                </a:solidFill>
              </a:rPr>
              <a:t>C</a:t>
            </a:r>
            <a:r>
              <a:rPr lang="en-US" sz="1200" dirty="0" err="1" smtClean="0">
                <a:solidFill>
                  <a:schemeClr val="tx1"/>
                </a:solidFill>
              </a:rPr>
              <a:t>ontrole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439865" y="560617"/>
            <a:ext cx="6403429" cy="5734123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CTF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bouwsteen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9204562" y="1593473"/>
            <a:ext cx="1194576" cy="463939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R</a:t>
            </a:r>
            <a:r>
              <a:rPr lang="en-US" sz="1200" dirty="0" smtClean="0">
                <a:solidFill>
                  <a:schemeClr val="tx1"/>
                </a:solidFill>
              </a:rPr>
              <a:t>-</a:t>
            </a:r>
            <a:r>
              <a:rPr lang="en-US" sz="1200" dirty="0" err="1" smtClean="0">
                <a:solidFill>
                  <a:schemeClr val="tx1"/>
                </a:solidFill>
              </a:rPr>
              <a:t>waarom</a:t>
            </a:r>
            <a:endParaRPr lang="en-US" sz="1200" dirty="0" smtClean="0">
              <a:solidFill>
                <a:schemeClr val="tx1"/>
              </a:solidFill>
            </a:endParaRP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(3/5 E’s)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34" name="Straight Arrow Connector 33"/>
          <p:cNvCxnSpPr>
            <a:stCxn id="39" idx="3"/>
            <a:endCxn id="32" idx="1"/>
          </p:cNvCxnSpPr>
          <p:nvPr/>
        </p:nvCxnSpPr>
        <p:spPr>
          <a:xfrm flipV="1">
            <a:off x="8786732" y="1825443"/>
            <a:ext cx="417830" cy="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9191195" y="3417429"/>
            <a:ext cx="1194576" cy="469276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R</a:t>
            </a:r>
            <a:r>
              <a:rPr lang="en-US" sz="1200" dirty="0" smtClean="0">
                <a:solidFill>
                  <a:schemeClr val="tx1"/>
                </a:solidFill>
              </a:rPr>
              <a:t>-</a:t>
            </a:r>
            <a:r>
              <a:rPr lang="en-US" sz="1200" dirty="0" err="1" smtClean="0">
                <a:solidFill>
                  <a:schemeClr val="tx1"/>
                </a:solidFill>
              </a:rPr>
              <a:t>waarom</a:t>
            </a:r>
            <a:endParaRPr lang="en-US" sz="1200" dirty="0" smtClean="0">
              <a:solidFill>
                <a:schemeClr val="tx1"/>
              </a:solidFill>
            </a:endParaRP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(3/5 E’s)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>
            <a:stCxn id="29" idx="0"/>
            <a:endCxn id="43" idx="2"/>
          </p:cNvCxnSpPr>
          <p:nvPr/>
        </p:nvCxnSpPr>
        <p:spPr>
          <a:xfrm flipV="1">
            <a:off x="7154525" y="2167465"/>
            <a:ext cx="778431" cy="130721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40" idx="2"/>
            <a:endCxn id="29" idx="0"/>
          </p:cNvCxnSpPr>
          <p:nvPr/>
        </p:nvCxnSpPr>
        <p:spPr>
          <a:xfrm>
            <a:off x="6154231" y="2167465"/>
            <a:ext cx="1000294" cy="130721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5390388" y="1305064"/>
            <a:ext cx="3396344" cy="1040759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P</a:t>
            </a:r>
            <a:r>
              <a:rPr lang="en-US" sz="1200" dirty="0" smtClean="0">
                <a:solidFill>
                  <a:schemeClr val="tx1"/>
                </a:solidFill>
              </a:rPr>
              <a:t>-wat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742751" y="1729859"/>
            <a:ext cx="822960" cy="43760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P</a:t>
            </a:r>
            <a:r>
              <a:rPr lang="en-US" sz="1200" dirty="0" smtClean="0">
                <a:solidFill>
                  <a:schemeClr val="tx1"/>
                </a:solidFill>
              </a:rPr>
              <a:t>lan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(</a:t>
            </a:r>
            <a:r>
              <a:rPr lang="en-US" sz="1200" dirty="0" err="1" smtClean="0">
                <a:solidFill>
                  <a:schemeClr val="tx1"/>
                </a:solidFill>
              </a:rPr>
              <a:t>Rol</a:t>
            </a:r>
            <a:r>
              <a:rPr lang="en-US" sz="1200" dirty="0" smtClean="0">
                <a:solidFill>
                  <a:schemeClr val="tx1"/>
                </a:solidFill>
              </a:rPr>
              <a:t>)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362545" y="1729859"/>
            <a:ext cx="1140822" cy="43760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C</a:t>
            </a:r>
            <a:r>
              <a:rPr lang="en-US" sz="1200" dirty="0" smtClean="0">
                <a:solidFill>
                  <a:schemeClr val="tx1"/>
                </a:solidFill>
              </a:rPr>
              <a:t>heck/</a:t>
            </a:r>
            <a:r>
              <a:rPr lang="en-US" sz="1200" b="1" dirty="0" smtClean="0">
                <a:solidFill>
                  <a:schemeClr val="tx1"/>
                </a:solidFill>
              </a:rPr>
              <a:t>A</a:t>
            </a:r>
            <a:r>
              <a:rPr lang="en-US" sz="1200" dirty="0" smtClean="0">
                <a:solidFill>
                  <a:schemeClr val="tx1"/>
                </a:solidFill>
              </a:rPr>
              <a:t>ct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(</a:t>
            </a:r>
            <a:r>
              <a:rPr lang="en-US" sz="1200" dirty="0" err="1" smtClean="0">
                <a:solidFill>
                  <a:schemeClr val="tx1"/>
                </a:solidFill>
              </a:rPr>
              <a:t>Rol</a:t>
            </a:r>
            <a:r>
              <a:rPr lang="en-US" sz="1200" dirty="0" smtClean="0">
                <a:solidFill>
                  <a:schemeClr val="tx1"/>
                </a:solidFill>
              </a:rPr>
              <a:t>)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44" name="Straight Arrow Connector 43"/>
          <p:cNvCxnSpPr>
            <a:stCxn id="40" idx="3"/>
            <a:endCxn id="43" idx="1"/>
          </p:cNvCxnSpPr>
          <p:nvPr/>
        </p:nvCxnSpPr>
        <p:spPr>
          <a:xfrm>
            <a:off x="6565711" y="1948662"/>
            <a:ext cx="796834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urved Connector 44"/>
          <p:cNvCxnSpPr>
            <a:stCxn id="43" idx="0"/>
            <a:endCxn id="40" idx="0"/>
          </p:cNvCxnSpPr>
          <p:nvPr/>
        </p:nvCxnSpPr>
        <p:spPr>
          <a:xfrm rot="16200000" flipV="1">
            <a:off x="7043594" y="840496"/>
            <a:ext cx="12700" cy="1778725"/>
          </a:xfrm>
          <a:prstGeom prst="curvedConnector3">
            <a:avLst>
              <a:gd name="adj1" fmla="val 1800000"/>
            </a:avLst>
          </a:prstGeom>
          <a:noFill/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28" idx="3"/>
            <a:endCxn id="35" idx="1"/>
          </p:cNvCxnSpPr>
          <p:nvPr/>
        </p:nvCxnSpPr>
        <p:spPr>
          <a:xfrm>
            <a:off x="8490001" y="3652067"/>
            <a:ext cx="701194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35" idx="0"/>
            <a:endCxn id="32" idx="2"/>
          </p:cNvCxnSpPr>
          <p:nvPr/>
        </p:nvCxnSpPr>
        <p:spPr>
          <a:xfrm flipV="1">
            <a:off x="9788483" y="2057412"/>
            <a:ext cx="13367" cy="136001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4648924" y="2746025"/>
            <a:ext cx="5968555" cy="1576460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200" b="1" dirty="0" err="1" smtClean="0">
                <a:solidFill>
                  <a:schemeClr val="tx1"/>
                </a:solidFill>
              </a:rPr>
              <a:t>T</a:t>
            </a:r>
            <a:r>
              <a:rPr lang="en-US" sz="1200" dirty="0" err="1" smtClean="0">
                <a:solidFill>
                  <a:schemeClr val="tx1"/>
                </a:solidFill>
              </a:rPr>
              <a:t>ransformatie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4662289" y="4569270"/>
            <a:ext cx="5968555" cy="1576460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200" b="1" dirty="0" err="1">
                <a:solidFill>
                  <a:schemeClr val="tx1"/>
                </a:solidFill>
              </a:rPr>
              <a:t>F</a:t>
            </a:r>
            <a:r>
              <a:rPr lang="en-US" sz="1200" dirty="0" err="1" smtClean="0">
                <a:solidFill>
                  <a:schemeClr val="tx1"/>
                </a:solidFill>
              </a:rPr>
              <a:t>acilitatie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5390388" y="4813849"/>
            <a:ext cx="1607902" cy="1162145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CTF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bouwsteen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5603161" y="5131053"/>
            <a:ext cx="1182356" cy="165070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000" b="1" dirty="0" err="1" smtClean="0">
                <a:solidFill>
                  <a:schemeClr val="tx1"/>
                </a:solidFill>
              </a:rPr>
              <a:t>C</a:t>
            </a:r>
            <a:r>
              <a:rPr lang="en-US" sz="1000" dirty="0" err="1" smtClean="0">
                <a:solidFill>
                  <a:schemeClr val="tx1"/>
                </a:solidFill>
              </a:rPr>
              <a:t>ontrole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5603161" y="5416248"/>
            <a:ext cx="1182356" cy="165070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000" b="1" dirty="0" err="1" smtClean="0">
                <a:solidFill>
                  <a:schemeClr val="tx1"/>
                </a:solidFill>
              </a:rPr>
              <a:t>T</a:t>
            </a:r>
            <a:r>
              <a:rPr lang="en-US" sz="1000" dirty="0" err="1" smtClean="0">
                <a:solidFill>
                  <a:schemeClr val="tx1"/>
                </a:solidFill>
              </a:rPr>
              <a:t>ransformatie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5603161" y="5701443"/>
            <a:ext cx="1182356" cy="163956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000" b="1" dirty="0" err="1">
                <a:solidFill>
                  <a:schemeClr val="tx1"/>
                </a:solidFill>
              </a:rPr>
              <a:t>F</a:t>
            </a:r>
            <a:r>
              <a:rPr lang="en-US" sz="1000" dirty="0" err="1" smtClean="0">
                <a:solidFill>
                  <a:schemeClr val="tx1"/>
                </a:solidFill>
              </a:rPr>
              <a:t>acilitatie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859133" y="4942001"/>
            <a:ext cx="25266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Vraag</a:t>
            </a:r>
            <a:r>
              <a:rPr lang="en-US" sz="1200" dirty="0" smtClean="0"/>
              <a:t>: hoe </a:t>
            </a:r>
            <a:r>
              <a:rPr lang="en-US" sz="1200" dirty="0" err="1" smtClean="0"/>
              <a:t>goed</a:t>
            </a:r>
            <a:r>
              <a:rPr lang="en-US" sz="1200" dirty="0" smtClean="0"/>
              <a:t> </a:t>
            </a:r>
            <a:r>
              <a:rPr lang="en-US" sz="1200" dirty="0" err="1" smtClean="0"/>
              <a:t>wordt</a:t>
            </a:r>
            <a:r>
              <a:rPr lang="en-US" sz="1200" dirty="0" smtClean="0"/>
              <a:t> </a:t>
            </a:r>
            <a:r>
              <a:rPr lang="en-US" sz="1200" dirty="0" err="1" smtClean="0"/>
              <a:t>gefaciliteerd</a:t>
            </a:r>
            <a:r>
              <a:rPr lang="en-US" sz="1200" dirty="0" smtClean="0"/>
              <a:t>?</a:t>
            </a:r>
          </a:p>
          <a:p>
            <a:endParaRPr lang="en-US" sz="1200" dirty="0" smtClean="0"/>
          </a:p>
        </p:txBody>
      </p:sp>
      <p:cxnSp>
        <p:nvCxnSpPr>
          <p:cNvPr id="55" name="Elbow Connector 54"/>
          <p:cNvCxnSpPr>
            <a:stCxn id="52" idx="3"/>
            <a:endCxn id="29" idx="2"/>
          </p:cNvCxnSpPr>
          <p:nvPr/>
        </p:nvCxnSpPr>
        <p:spPr>
          <a:xfrm flipV="1">
            <a:off x="6785517" y="3943952"/>
            <a:ext cx="369008" cy="1554831"/>
          </a:xfrm>
          <a:prstGeom prst="bentConnector2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7862376" y="5321756"/>
            <a:ext cx="2032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Tegenvraag</a:t>
            </a:r>
            <a:r>
              <a:rPr lang="en-US" sz="1200" dirty="0" smtClean="0"/>
              <a:t>: met wat </a:t>
            </a:r>
            <a:r>
              <a:rPr lang="en-US" sz="1200" dirty="0" err="1" smtClean="0"/>
              <a:t>precies</a:t>
            </a:r>
            <a:r>
              <a:rPr lang="en-US" sz="1200" dirty="0" smtClean="0"/>
              <a:t> en </a:t>
            </a:r>
            <a:r>
              <a:rPr lang="en-US" sz="1200" dirty="0" err="1" smtClean="0"/>
              <a:t>welke</a:t>
            </a:r>
            <a:r>
              <a:rPr lang="en-US" sz="1200" dirty="0" smtClean="0"/>
              <a:t> criteria (3/5 E’s)?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220774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  <p:bldP spid="31" grpId="0" animBg="1"/>
      <p:bldP spid="32" grpId="0" animBg="1"/>
      <p:bldP spid="35" grpId="0" animBg="1"/>
      <p:bldP spid="39" grpId="0" animBg="1"/>
      <p:bldP spid="40" grpId="0" animBg="1"/>
      <p:bldP spid="43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/>
      <p:bldP spid="5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Gestapelde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PDCA’s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822544" y="1426975"/>
            <a:ext cx="5841960" cy="52833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4354791" y="3470114"/>
            <a:ext cx="4804779" cy="29713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4800429" y="5287790"/>
            <a:ext cx="3913505" cy="90502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 err="1" smtClean="0">
                <a:solidFill>
                  <a:schemeClr val="tx1"/>
                </a:solidFill>
              </a:rPr>
              <a:t>Rol</a:t>
            </a:r>
            <a:r>
              <a:rPr lang="en-US" dirty="0" smtClean="0">
                <a:solidFill>
                  <a:schemeClr val="tx1"/>
                </a:solidFill>
              </a:rPr>
              <a:t> 1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5824026" y="4389121"/>
            <a:ext cx="661180" cy="5064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6757183" y="5495778"/>
            <a:ext cx="661180" cy="5064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7690340" y="4389121"/>
            <a:ext cx="661180" cy="5064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</a:t>
            </a:r>
            <a:endParaRPr lang="en-US" dirty="0"/>
          </a:p>
        </p:txBody>
      </p:sp>
      <p:cxnSp>
        <p:nvCxnSpPr>
          <p:cNvPr id="10" name="Curved Connector 9"/>
          <p:cNvCxnSpPr>
            <a:stCxn id="9" idx="0"/>
            <a:endCxn id="7" idx="0"/>
          </p:cNvCxnSpPr>
          <p:nvPr/>
        </p:nvCxnSpPr>
        <p:spPr>
          <a:xfrm rot="16200000" flipV="1">
            <a:off x="7087773" y="3455964"/>
            <a:ext cx="12700" cy="1866314"/>
          </a:xfrm>
          <a:prstGeom prst="curvedConnector3">
            <a:avLst>
              <a:gd name="adj1" fmla="val 180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2"/>
            <a:endCxn id="8" idx="0"/>
          </p:cNvCxnSpPr>
          <p:nvPr/>
        </p:nvCxnSpPr>
        <p:spPr>
          <a:xfrm>
            <a:off x="6154616" y="4895557"/>
            <a:ext cx="933157" cy="6002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8" idx="0"/>
            <a:endCxn id="9" idx="2"/>
          </p:cNvCxnSpPr>
          <p:nvPr/>
        </p:nvCxnSpPr>
        <p:spPr>
          <a:xfrm flipV="1">
            <a:off x="7087773" y="4895557"/>
            <a:ext cx="933157" cy="6002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7" idx="3"/>
            <a:endCxn id="9" idx="1"/>
          </p:cNvCxnSpPr>
          <p:nvPr/>
        </p:nvCxnSpPr>
        <p:spPr>
          <a:xfrm>
            <a:off x="6485206" y="4642339"/>
            <a:ext cx="1205134" cy="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>
            <a:off x="4800430" y="4138248"/>
            <a:ext cx="3913505" cy="90502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 err="1" smtClean="0">
                <a:solidFill>
                  <a:schemeClr val="tx1"/>
                </a:solidFill>
              </a:rPr>
              <a:t>Rol</a:t>
            </a:r>
            <a:r>
              <a:rPr lang="en-US" dirty="0" smtClean="0">
                <a:solidFill>
                  <a:schemeClr val="tx1"/>
                </a:solidFill>
              </a:rPr>
              <a:t> 2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5543431" y="2410516"/>
            <a:ext cx="661180" cy="5064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7409745" y="2410516"/>
            <a:ext cx="661180" cy="5064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</a:t>
            </a:r>
            <a:endParaRPr lang="en-US" dirty="0"/>
          </a:p>
        </p:txBody>
      </p:sp>
      <p:cxnSp>
        <p:nvCxnSpPr>
          <p:cNvPr id="17" name="Curved Connector 16"/>
          <p:cNvCxnSpPr>
            <a:stCxn id="16" idx="0"/>
            <a:endCxn id="15" idx="0"/>
          </p:cNvCxnSpPr>
          <p:nvPr/>
        </p:nvCxnSpPr>
        <p:spPr>
          <a:xfrm rot="16200000" flipV="1">
            <a:off x="6807178" y="1477359"/>
            <a:ext cx="12700" cy="1866314"/>
          </a:xfrm>
          <a:prstGeom prst="curvedConnector3">
            <a:avLst>
              <a:gd name="adj1" fmla="val 180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5" idx="3"/>
            <a:endCxn id="16" idx="1"/>
          </p:cNvCxnSpPr>
          <p:nvPr/>
        </p:nvCxnSpPr>
        <p:spPr>
          <a:xfrm>
            <a:off x="6204611" y="2663734"/>
            <a:ext cx="1205134" cy="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4371204" y="2147015"/>
            <a:ext cx="3913505" cy="90502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 err="1" smtClean="0">
                <a:solidFill>
                  <a:schemeClr val="tx1"/>
                </a:solidFill>
              </a:rPr>
              <a:t>Rol</a:t>
            </a:r>
            <a:r>
              <a:rPr lang="en-US" dirty="0" smtClean="0">
                <a:solidFill>
                  <a:schemeClr val="tx1"/>
                </a:solidFill>
              </a:rPr>
              <a:t> 3</a:t>
            </a:r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>
            <a:off x="5542854" y="457176"/>
            <a:ext cx="661180" cy="5064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21" name="Rounded Rectangle 20"/>
          <p:cNvSpPr/>
          <p:nvPr/>
        </p:nvSpPr>
        <p:spPr>
          <a:xfrm>
            <a:off x="7409168" y="457176"/>
            <a:ext cx="661180" cy="5064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</a:t>
            </a:r>
            <a:endParaRPr lang="en-US" dirty="0"/>
          </a:p>
        </p:txBody>
      </p:sp>
      <p:cxnSp>
        <p:nvCxnSpPr>
          <p:cNvPr id="22" name="Curved Connector 21"/>
          <p:cNvCxnSpPr>
            <a:stCxn id="21" idx="0"/>
            <a:endCxn id="20" idx="0"/>
          </p:cNvCxnSpPr>
          <p:nvPr/>
        </p:nvCxnSpPr>
        <p:spPr>
          <a:xfrm rot="16200000" flipV="1">
            <a:off x="6806601" y="-475981"/>
            <a:ext cx="12700" cy="1866314"/>
          </a:xfrm>
          <a:prstGeom prst="curvedConnector3">
            <a:avLst>
              <a:gd name="adj1" fmla="val 180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20" idx="3"/>
            <a:endCxn id="21" idx="1"/>
          </p:cNvCxnSpPr>
          <p:nvPr/>
        </p:nvCxnSpPr>
        <p:spPr>
          <a:xfrm>
            <a:off x="6204034" y="710394"/>
            <a:ext cx="1205134" cy="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4354791" y="107309"/>
            <a:ext cx="3913505" cy="90502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 err="1" smtClean="0">
                <a:solidFill>
                  <a:schemeClr val="tx1"/>
                </a:solidFill>
              </a:rPr>
              <a:t>Rol</a:t>
            </a:r>
            <a:r>
              <a:rPr lang="en-US" dirty="0" smtClean="0">
                <a:solidFill>
                  <a:schemeClr val="tx1"/>
                </a:solidFill>
              </a:rPr>
              <a:t> 4</a:t>
            </a:r>
            <a:endParaRPr lang="en-US" dirty="0"/>
          </a:p>
        </p:txBody>
      </p:sp>
      <p:cxnSp>
        <p:nvCxnSpPr>
          <p:cNvPr id="25" name="Straight Arrow Connector 24"/>
          <p:cNvCxnSpPr>
            <a:stCxn id="15" idx="2"/>
            <a:endCxn id="5" idx="0"/>
          </p:cNvCxnSpPr>
          <p:nvPr/>
        </p:nvCxnSpPr>
        <p:spPr>
          <a:xfrm>
            <a:off x="5874021" y="2916952"/>
            <a:ext cx="883160" cy="55316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5" idx="0"/>
            <a:endCxn id="16" idx="2"/>
          </p:cNvCxnSpPr>
          <p:nvPr/>
        </p:nvCxnSpPr>
        <p:spPr>
          <a:xfrm flipV="1">
            <a:off x="6757181" y="2916952"/>
            <a:ext cx="983154" cy="55316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20" idx="2"/>
            <a:endCxn id="4" idx="0"/>
          </p:cNvCxnSpPr>
          <p:nvPr/>
        </p:nvCxnSpPr>
        <p:spPr>
          <a:xfrm>
            <a:off x="5873444" y="963612"/>
            <a:ext cx="870080" cy="46336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4" idx="0"/>
            <a:endCxn id="21" idx="2"/>
          </p:cNvCxnSpPr>
          <p:nvPr/>
        </p:nvCxnSpPr>
        <p:spPr>
          <a:xfrm flipV="1">
            <a:off x="6743524" y="963612"/>
            <a:ext cx="996234" cy="46336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9919069" y="4737027"/>
            <a:ext cx="1734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Verificatie</a:t>
            </a:r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9922913" y="2404165"/>
            <a:ext cx="17310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Validatie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9922913" y="491037"/>
            <a:ext cx="17310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Validatie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9922913" y="2184026"/>
            <a:ext cx="1731011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Verificatie</a:t>
            </a:r>
            <a:r>
              <a:rPr lang="en-US" sz="2400" dirty="0" smtClean="0"/>
              <a:t>/</a:t>
            </a:r>
            <a:r>
              <a:rPr lang="en-US" sz="2400" dirty="0" err="1" smtClean="0"/>
              <a:t>Validatie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71307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4" grpId="0" animBg="1"/>
      <p:bldP spid="15" grpId="0" animBg="1"/>
      <p:bldP spid="16" grpId="0" animBg="1"/>
      <p:bldP spid="19" grpId="0" animBg="1"/>
      <p:bldP spid="20" grpId="0" animBg="1"/>
      <p:bldP spid="21" grpId="0" animBg="1"/>
      <p:bldP spid="24" grpId="0" animBg="1"/>
      <p:bldP spid="29" grpId="0"/>
      <p:bldP spid="30" grpId="0"/>
      <p:bldP spid="31" grpId="0"/>
      <p:bldP spid="3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Opdracht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 </a:t>
            </a:r>
            <a:r>
              <a:rPr lang="en-US" dirty="0" err="1" smtClean="0"/>
              <a:t>zijn</a:t>
            </a:r>
            <a:r>
              <a:rPr lang="en-US" dirty="0" smtClean="0"/>
              <a:t> de </a:t>
            </a:r>
            <a:r>
              <a:rPr lang="en-US" dirty="0" err="1" smtClean="0"/>
              <a:t>rollen</a:t>
            </a:r>
            <a:r>
              <a:rPr lang="en-US" dirty="0" smtClean="0"/>
              <a:t> en </a:t>
            </a:r>
            <a:r>
              <a:rPr lang="en-US" dirty="0" err="1" smtClean="0"/>
              <a:t>bijbehorende</a:t>
            </a:r>
            <a:r>
              <a:rPr lang="en-US" dirty="0" smtClean="0"/>
              <a:t> </a:t>
            </a:r>
            <a:r>
              <a:rPr lang="en-US" dirty="0" err="1" smtClean="0"/>
              <a:t>verantwoordelijkheden</a:t>
            </a:r>
            <a:r>
              <a:rPr lang="en-US" dirty="0" smtClean="0"/>
              <a:t> in </a:t>
            </a:r>
            <a:r>
              <a:rPr lang="en-US" dirty="0" err="1" smtClean="0"/>
              <a:t>jouw</a:t>
            </a:r>
            <a:r>
              <a:rPr lang="en-US" dirty="0" smtClean="0"/>
              <a:t> </a:t>
            </a:r>
            <a:r>
              <a:rPr lang="en-US" dirty="0" err="1" smtClean="0"/>
              <a:t>afdeling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Zoals</a:t>
            </a:r>
            <a:r>
              <a:rPr lang="en-US" dirty="0" smtClean="0"/>
              <a:t> het nu is?</a:t>
            </a:r>
          </a:p>
          <a:p>
            <a:pPr lvl="1"/>
            <a:r>
              <a:rPr lang="en-US" dirty="0" smtClean="0"/>
              <a:t>Hoe </a:t>
            </a:r>
            <a:r>
              <a:rPr lang="en-US" dirty="0" err="1" smtClean="0"/>
              <a:t>kan</a:t>
            </a:r>
            <a:r>
              <a:rPr lang="en-US" dirty="0" smtClean="0"/>
              <a:t> het </a:t>
            </a:r>
            <a:r>
              <a:rPr lang="en-US" dirty="0" err="1" smtClean="0"/>
              <a:t>beter</a:t>
            </a:r>
            <a:r>
              <a:rPr lang="en-US" dirty="0" smtClean="0"/>
              <a:t>? (Wat </a:t>
            </a:r>
            <a:r>
              <a:rPr lang="en-US" dirty="0" err="1" smtClean="0"/>
              <a:t>maakt</a:t>
            </a:r>
            <a:r>
              <a:rPr lang="en-US" dirty="0" smtClean="0"/>
              <a:t> het </a:t>
            </a:r>
            <a:r>
              <a:rPr lang="en-US" dirty="0" err="1" smtClean="0"/>
              <a:t>beter</a:t>
            </a:r>
            <a:r>
              <a:rPr lang="en-US" dirty="0" smtClean="0"/>
              <a:t>? En, </a:t>
            </a:r>
            <a:r>
              <a:rPr lang="en-US" dirty="0" err="1" smtClean="0"/>
              <a:t>hou</a:t>
            </a:r>
            <a:r>
              <a:rPr lang="en-US" dirty="0" smtClean="0"/>
              <a:t> </a:t>
            </a:r>
            <a:r>
              <a:rPr lang="en-US" dirty="0" err="1" smtClean="0"/>
              <a:t>verhouden</a:t>
            </a:r>
            <a:r>
              <a:rPr lang="en-US" dirty="0" smtClean="0"/>
              <a:t> de </a:t>
            </a:r>
            <a:r>
              <a:rPr lang="en-US" dirty="0" err="1" smtClean="0"/>
              <a:t>rollen</a:t>
            </a:r>
            <a:r>
              <a:rPr lang="en-US" dirty="0" smtClean="0"/>
              <a:t> en </a:t>
            </a:r>
            <a:r>
              <a:rPr lang="en-US" dirty="0" err="1" smtClean="0"/>
              <a:t>verantwoordelijkheden</a:t>
            </a:r>
            <a:r>
              <a:rPr lang="en-US" dirty="0" smtClean="0"/>
              <a:t> </a:t>
            </a:r>
            <a:r>
              <a:rPr lang="en-US" dirty="0" err="1" smtClean="0"/>
              <a:t>zich</a:t>
            </a:r>
            <a:r>
              <a:rPr lang="en-US" dirty="0" smtClean="0"/>
              <a:t> tot de </a:t>
            </a:r>
            <a:r>
              <a:rPr lang="en-US" dirty="0" err="1" smtClean="0"/>
              <a:t>andere</a:t>
            </a:r>
            <a:r>
              <a:rPr lang="en-US" dirty="0" smtClean="0"/>
              <a:t> </a:t>
            </a:r>
            <a:r>
              <a:rPr lang="en-US" dirty="0" err="1" smtClean="0"/>
              <a:t>afdelingen</a:t>
            </a:r>
            <a:r>
              <a:rPr lang="en-US" dirty="0" smtClean="0"/>
              <a:t>?)</a:t>
            </a:r>
          </a:p>
          <a:p>
            <a:pPr lvl="1"/>
            <a:endParaRPr lang="en-US" dirty="0"/>
          </a:p>
          <a:p>
            <a:r>
              <a:rPr lang="en-US" dirty="0" err="1" smtClean="0"/>
              <a:t>Gebruik</a:t>
            </a:r>
            <a:r>
              <a:rPr lang="en-US" dirty="0" smtClean="0"/>
              <a:t> </a:t>
            </a:r>
            <a:r>
              <a:rPr lang="en-US" dirty="0" err="1" smtClean="0"/>
              <a:t>hiervoor</a:t>
            </a:r>
            <a:r>
              <a:rPr lang="en-US" dirty="0" smtClean="0"/>
              <a:t> de </a:t>
            </a:r>
            <a:r>
              <a:rPr lang="en-US" dirty="0" err="1" smtClean="0"/>
              <a:t>bekende</a:t>
            </a:r>
            <a:r>
              <a:rPr lang="en-US" dirty="0" smtClean="0"/>
              <a:t> </a:t>
            </a:r>
            <a:r>
              <a:rPr lang="en-US" dirty="0" err="1" smtClean="0"/>
              <a:t>instrumenten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Rijk</a:t>
            </a:r>
            <a:r>
              <a:rPr lang="en-US" dirty="0" smtClean="0"/>
              <a:t> </a:t>
            </a:r>
            <a:r>
              <a:rPr lang="en-US" dirty="0" err="1" smtClean="0"/>
              <a:t>plaatje</a:t>
            </a:r>
            <a:endParaRPr lang="en-US" dirty="0" smtClean="0"/>
          </a:p>
          <a:p>
            <a:pPr lvl="1"/>
            <a:r>
              <a:rPr lang="en-US" dirty="0" err="1" smtClean="0"/>
              <a:t>Kritische</a:t>
            </a:r>
            <a:r>
              <a:rPr lang="en-US" dirty="0" smtClean="0"/>
              <a:t> </a:t>
            </a:r>
            <a:r>
              <a:rPr lang="en-US" dirty="0" err="1" smtClean="0"/>
              <a:t>vragen</a:t>
            </a:r>
            <a:endParaRPr lang="en-US" dirty="0" smtClean="0"/>
          </a:p>
          <a:p>
            <a:pPr lvl="1"/>
            <a:r>
              <a:rPr lang="en-US" dirty="0" smtClean="0"/>
              <a:t>CTF </a:t>
            </a:r>
            <a:r>
              <a:rPr lang="en-US" dirty="0" err="1" smtClean="0"/>
              <a:t>bouwstenen</a:t>
            </a:r>
            <a:endParaRPr lang="en-US" dirty="0" smtClean="0"/>
          </a:p>
          <a:p>
            <a:pPr lvl="1"/>
            <a:r>
              <a:rPr lang="en-US" dirty="0" smtClean="0"/>
              <a:t>PQR (wat, hoe en </a:t>
            </a:r>
            <a:r>
              <a:rPr lang="en-US" dirty="0" err="1" smtClean="0"/>
              <a:t>waarom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PDCA</a:t>
            </a:r>
          </a:p>
        </p:txBody>
      </p:sp>
    </p:spTree>
    <p:extLst>
      <p:ext uri="{BB962C8B-B14F-4D97-AF65-F5344CB8AC3E}">
        <p14:creationId xmlns:p14="http://schemas.microsoft.com/office/powerpoint/2010/main" val="142440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me">
  <a:themeElements>
    <a:clrScheme name="Fram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39D77354-939E-4A26-AE51-B3F9618B14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8702</TotalTime>
  <Words>539</Words>
  <Application>Microsoft Office PowerPoint</Application>
  <PresentationFormat>Widescreen</PresentationFormat>
  <Paragraphs>92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Corbel</vt:lpstr>
      <vt:lpstr>Wingdings 2</vt:lpstr>
      <vt:lpstr>Frame</vt:lpstr>
      <vt:lpstr>Workshop 4 Minor Fit voor de Toekomst  Rollen, Taken en Verantwoordelijkheden</vt:lpstr>
      <vt:lpstr>Inhoud</vt:lpstr>
      <vt:lpstr>Alles wat we doen sluit aan op:  3 principes  één axioma, twee opdrachten</vt:lpstr>
      <vt:lpstr>Plan Do Check Act/Adjust</vt:lpstr>
      <vt:lpstr>Verdelen van verantwoorde-lijkheden  (altijd een relatie tussen mensen)</vt:lpstr>
      <vt:lpstr>CTF bouwstenen  met  PDCA en PQR</vt:lpstr>
      <vt:lpstr>Gestapelde PDCA’s</vt:lpstr>
      <vt:lpstr>Opdracht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Gabriëlle Rossing</dc:creator>
  <cp:lastModifiedBy>Hans de Bruin</cp:lastModifiedBy>
  <cp:revision>188</cp:revision>
  <dcterms:created xsi:type="dcterms:W3CDTF">2019-03-14T12:37:05Z</dcterms:created>
  <dcterms:modified xsi:type="dcterms:W3CDTF">2021-05-18T06:43:53Z</dcterms:modified>
</cp:coreProperties>
</file>